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992" r:id="rId2"/>
    <p:sldId id="982" r:id="rId3"/>
    <p:sldId id="983" r:id="rId4"/>
    <p:sldId id="984" r:id="rId5"/>
    <p:sldId id="1038" r:id="rId6"/>
    <p:sldId id="1006" r:id="rId7"/>
    <p:sldId id="1025" r:id="rId8"/>
    <p:sldId id="1012" r:id="rId9"/>
    <p:sldId id="985" r:id="rId10"/>
    <p:sldId id="986" r:id="rId11"/>
    <p:sldId id="981" r:id="rId12"/>
    <p:sldId id="987" r:id="rId13"/>
    <p:sldId id="1052" r:id="rId14"/>
    <p:sldId id="988" r:id="rId15"/>
    <p:sldId id="989" r:id="rId16"/>
    <p:sldId id="993" r:id="rId17"/>
    <p:sldId id="994" r:id="rId18"/>
    <p:sldId id="995" r:id="rId19"/>
    <p:sldId id="990" r:id="rId2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4160" autoAdjust="0"/>
    <p:restoredTop sz="94621" autoAdjust="0"/>
  </p:normalViewPr>
  <p:slideViewPr>
    <p:cSldViewPr>
      <p:cViewPr varScale="1">
        <p:scale>
          <a:sx n="67" d="100"/>
          <a:sy n="67" d="100"/>
        </p:scale>
        <p:origin x="948" y="5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25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F0000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F0000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536572" y="1657857"/>
            <a:ext cx="3317875" cy="4416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76542" y="2304669"/>
            <a:ext cx="3171825" cy="3683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F0000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4000" y="0"/>
            <a:ext cx="9144000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02994" y="943432"/>
            <a:ext cx="761365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FF0000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17650" y="1444752"/>
            <a:ext cx="9163050" cy="3371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32856"/>
            <a:ext cx="12192000" cy="11068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Cambria" panose="02040503050406030204" charset="0"/>
                <a:cs typeface="Cambria" panose="02040503050406030204" charset="0"/>
              </a:rPr>
              <a:t>Tools Session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1196752"/>
            <a:ext cx="8261722" cy="615553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AxureRP </a:t>
            </a:r>
            <a:r>
              <a:rPr lang="en-US" b="1" dirty="0">
                <a:solidFill>
                  <a:srgbClr val="002060"/>
                </a:solidFill>
              </a:rPr>
              <a:t>[Rapid prototyping]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719" y="2133233"/>
            <a:ext cx="10729192" cy="4308475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Cambria" panose="02040503050406030204" charset="0"/>
                <a:cs typeface="Cambria" panose="02040503050406030204" charset="0"/>
              </a:rPr>
              <a:t>AxureRP is a powerful design tool for creating highly interactive prototypes for web, mobile, and desktop application with screen navigations. </a:t>
            </a:r>
            <a:r>
              <a:rPr lang="en-US" sz="2800" dirty="0">
                <a:latin typeface="Cambria" panose="02040503050406030204" charset="0"/>
                <a:cs typeface="Cambria" panose="02040503050406030204" charset="0"/>
                <a:sym typeface="+mn-ea"/>
              </a:rPr>
              <a:t>It has clickable buttons, input and output, and oth</a:t>
            </a:r>
            <a:r>
              <a:rPr lang="en-US" sz="2800" dirty="0">
                <a:latin typeface="Trebuchet MS" panose="020B0603020202020204" pitchFamily="34" charset="0"/>
                <a:sym typeface="+mn-ea"/>
              </a:rPr>
              <a:t>er</a:t>
            </a:r>
          </a:p>
          <a:p>
            <a:pPr indent="0">
              <a:buFont typeface="Wingdings" panose="05000000000000000000" pitchFamily="2" charset="2"/>
              <a:buNone/>
            </a:pPr>
            <a:endParaRPr lang="en-US" sz="2800" dirty="0">
              <a:latin typeface="Trebuchet MS" panose="020B0603020202020204" pitchFamily="34" charset="0"/>
              <a:sym typeface="+mn-ea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Cambria" panose="02040503050406030204" charset="0"/>
                <a:cs typeface="Cambria" panose="02040503050406030204" charset="0"/>
              </a:rPr>
              <a:t>It allows the business stakeholders to get the feel of the future system and you can capture their feedback during the session.</a:t>
            </a:r>
          </a:p>
          <a:p>
            <a:pPr indent="0">
              <a:buFont typeface="Wingdings" panose="05000000000000000000" pitchFamily="2" charset="2"/>
              <a:buNone/>
            </a:pPr>
            <a:endParaRPr lang="en-US" sz="2800" dirty="0"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latin typeface="Cambria" panose="02040503050406030204" charset="0"/>
                <a:cs typeface="Cambria" panose="02040503050406030204" charset="0"/>
              </a:rPr>
              <a:t> The AxureRP is used at the starting of a project during both the Research and Design phases of a project.</a:t>
            </a:r>
          </a:p>
          <a:p>
            <a:endParaRPr lang="en-IN" sz="2800" dirty="0">
              <a:latin typeface="Cambria" panose="02040503050406030204" charset="0"/>
              <a:cs typeface="Cambria" panose="02040503050406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9416" y="1124745"/>
          <a:ext cx="10801200" cy="5112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0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7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2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741">
                <a:tc>
                  <a:txBody>
                    <a:bodyPr/>
                    <a:lstStyle/>
                    <a:p>
                      <a:r>
                        <a:rPr lang="en-US" dirty="0"/>
                        <a:t>TASK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AXURE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BALSAMIQ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1006">
                <a:tc>
                  <a:txBody>
                    <a:bodyPr/>
                    <a:lstStyle/>
                    <a:p>
                      <a:r>
                        <a:rPr lang="en-US" dirty="0"/>
                        <a:t>COMPLEXITY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 advanced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Requires more time to master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 advanced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Simpler tool to learn and use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4442">
                <a:tc>
                  <a:txBody>
                    <a:bodyPr/>
                    <a:lstStyle/>
                    <a:p>
                      <a:r>
                        <a:rPr lang="en-IN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Prototyping Capabilities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 powerful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prototyping features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 focused on creating static wireframes and mockups.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1862">
                <a:tc>
                  <a:txBody>
                    <a:bodyPr/>
                    <a:lstStyle/>
                    <a:p>
                      <a:r>
                        <a:rPr lang="en-IN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Collaboration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Allows teams to </a:t>
                      </a:r>
                      <a:r>
                        <a:rPr lang="en-US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 on the same project simultaneously, share design assets, manage changes and comments more efficiently.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Only</a:t>
                      </a:r>
                      <a:r>
                        <a:rPr lang="en-US" baseline="0" dirty="0"/>
                        <a:t> one person can involve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741">
                <a:tc>
                  <a:txBody>
                    <a:bodyPr/>
                    <a:lstStyle/>
                    <a:p>
                      <a:r>
                        <a:rPr lang="en-IN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Pricing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Subscription-based pricing model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 affordable-one-time fee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5775">
                <a:tc>
                  <a:txBody>
                    <a:bodyPr/>
                    <a:lstStyle/>
                    <a:p>
                      <a:r>
                        <a:rPr lang="en-IN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 Formats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Supports a wider range of output formats, including HTML, CSS, and JavaScript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 focused on creating static images and exporting them in formats such as PNG and PDF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96" y="2186170"/>
            <a:ext cx="3163416" cy="392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037" y="980728"/>
            <a:ext cx="925892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2119204"/>
            <a:ext cx="2880320" cy="419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179" y="2756710"/>
            <a:ext cx="4712125" cy="355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59896" y="201526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UI Library</a:t>
            </a:r>
            <a:endParaRPr lang="en-IN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3392" y="2924944"/>
            <a:ext cx="1616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Site map</a:t>
            </a:r>
            <a:endParaRPr lang="en-IN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12145" y="3869515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Canvas</a:t>
            </a:r>
            <a:endParaRPr lang="en-IN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4165" y="522920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Widgets</a:t>
            </a:r>
            <a:endParaRPr lang="en-IN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192344" y="3968374"/>
            <a:ext cx="2703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Interactions &amp; Notes</a:t>
            </a:r>
            <a:endParaRPr lang="en-I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073150" y="1243330"/>
            <a:ext cx="58870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ym typeface="+mn-ea"/>
              </a:rPr>
              <a:t>Microsoft Visio</a:t>
            </a:r>
            <a:endParaRPr lang="en-IN" sz="3600" b="1" dirty="0">
              <a:solidFill>
                <a:schemeClr val="tx1"/>
              </a:solidFill>
            </a:endParaRPr>
          </a:p>
          <a:p>
            <a:endParaRPr lang="en-US" sz="3600"/>
          </a:p>
        </p:txBody>
      </p:sp>
      <p:sp>
        <p:nvSpPr>
          <p:cNvPr id="5" name="Text Box 4"/>
          <p:cNvSpPr txBox="1"/>
          <p:nvPr/>
        </p:nvSpPr>
        <p:spPr>
          <a:xfrm>
            <a:off x="1271905" y="1916430"/>
            <a:ext cx="106692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Microsoft visio is a tool used to create UML - ( Unified Modeling Language) diagrams 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415415" y="2924175"/>
            <a:ext cx="5638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charset="0"/>
                <a:cs typeface="Cambria" panose="02040503050406030204" charset="0"/>
              </a:rPr>
              <a:t>There are two types of UML diagrams</a:t>
            </a:r>
            <a:r>
              <a:rPr lang="en-US" sz="2400" b="1"/>
              <a:t> 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073150" y="2291080"/>
            <a:ext cx="6867525" cy="2183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Cambria" panose="02040503050406030204" charset="0"/>
                <a:cs typeface="Cambria" panose="02040503050406030204" charset="0"/>
              </a:rPr>
              <a:t>UML has 9 diagrams</a:t>
            </a:r>
          </a:p>
          <a:p>
            <a:endParaRPr lang="en-US" b="1">
              <a:latin typeface="Cambria" panose="02040503050406030204" charset="0"/>
              <a:cs typeface="Cambria" panose="02040503050406030204" charset="0"/>
            </a:endParaRPr>
          </a:p>
          <a:p>
            <a:endParaRPr lang="en-US" b="1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 sz="3200"/>
              <a:t>– 5 Static</a:t>
            </a:r>
          </a:p>
          <a:p>
            <a:r>
              <a:rPr lang="en-US" sz="3200"/>
              <a:t>– 4 Dynamic 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015865" y="3932555"/>
            <a:ext cx="12827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5 static</a:t>
            </a:r>
            <a:r>
              <a:rPr lang="en-US"/>
              <a:t> 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8616315" y="4065905"/>
            <a:ext cx="15074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/>
              <a:t>4 Dynamic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4871720" y="4526280"/>
            <a:ext cx="297624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en-US"/>
              <a:t>• Use-case Sequence</a:t>
            </a:r>
          </a:p>
          <a:p>
            <a:pPr indent="0" algn="l">
              <a:buFont typeface="Arial" panose="020B0604020202020204" pitchFamily="34" charset="0"/>
              <a:buNone/>
            </a:pPr>
            <a:r>
              <a:rPr lang="en-US"/>
              <a:t>• Class Activity</a:t>
            </a:r>
          </a:p>
          <a:p>
            <a:pPr indent="0" algn="l">
              <a:buFont typeface="Arial" panose="020B0604020202020204" pitchFamily="34" charset="0"/>
              <a:buNone/>
            </a:pPr>
            <a:r>
              <a:rPr lang="en-US"/>
              <a:t>• Component State Chart</a:t>
            </a:r>
          </a:p>
          <a:p>
            <a:pPr indent="0" algn="l">
              <a:buFont typeface="Arial" panose="020B0604020202020204" pitchFamily="34" charset="0"/>
              <a:buNone/>
            </a:pPr>
            <a:r>
              <a:rPr lang="en-US"/>
              <a:t>• Packages Collaboration</a:t>
            </a:r>
          </a:p>
          <a:p>
            <a:pPr indent="0" algn="l">
              <a:buFont typeface="Arial" panose="020B0604020202020204" pitchFamily="34" charset="0"/>
              <a:buNone/>
            </a:pPr>
            <a:r>
              <a:rPr lang="en-US"/>
              <a:t>• Deployment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8544560" y="4725035"/>
            <a:ext cx="31496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Sequence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State chart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collabration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0595" y="1124585"/>
            <a:ext cx="10864215" cy="4678045"/>
          </a:xfrm>
        </p:spPr>
        <p:txBody>
          <a:bodyPr wrap="square"/>
          <a:lstStyle/>
          <a:p>
            <a:r>
              <a:rPr lang="en-US" sz="2800" b="1" dirty="0"/>
              <a:t>Use-case diagram</a:t>
            </a:r>
          </a:p>
          <a:p>
            <a:endParaRPr lang="en-US" sz="2800" dirty="0"/>
          </a:p>
          <a:p>
            <a:r>
              <a:rPr lang="en-US" sz="2800" dirty="0"/>
              <a:t>             1. </a:t>
            </a:r>
            <a:r>
              <a:rPr lang="en-US" sz="2800" b="1" dirty="0"/>
              <a:t>Use case diagram </a:t>
            </a:r>
            <a:r>
              <a:rPr lang="en-US" sz="2800" dirty="0"/>
              <a:t>( User perspective)</a:t>
            </a:r>
          </a:p>
          <a:p>
            <a:r>
              <a:rPr lang="en-US" sz="2800" dirty="0"/>
              <a:t>                                                      </a:t>
            </a:r>
            <a:endParaRPr lang="en-US" sz="2800" b="1" dirty="0"/>
          </a:p>
          <a:p>
            <a:r>
              <a:rPr lang="en-US" sz="2800" dirty="0"/>
              <a:t>             2. </a:t>
            </a:r>
            <a:r>
              <a:rPr lang="en-US" sz="2800" b="1" dirty="0"/>
              <a:t>Activity diagram   </a:t>
            </a:r>
            <a:r>
              <a:rPr lang="en-US" sz="2800" dirty="0"/>
              <a:t>( System perspective)</a:t>
            </a:r>
          </a:p>
          <a:p>
            <a:endParaRPr lang="en-US" sz="2800" dirty="0"/>
          </a:p>
          <a:p>
            <a:r>
              <a:rPr lang="en-US" sz="2800" dirty="0"/>
              <a:t>             3. </a:t>
            </a:r>
            <a:r>
              <a:rPr lang="en-US" sz="2800" b="1" dirty="0"/>
              <a:t>Sequence diagram </a:t>
            </a:r>
            <a:r>
              <a:rPr lang="en-US" sz="2800" dirty="0"/>
              <a:t>– </a:t>
            </a:r>
            <a:r>
              <a:rPr lang="en-US" sz="2400" dirty="0"/>
              <a:t>Drawn by a developer but as a business analyst readability knowledge is good</a:t>
            </a:r>
            <a:r>
              <a:rPr lang="en-US" sz="2400" b="1" dirty="0"/>
              <a:t>.</a:t>
            </a:r>
          </a:p>
          <a:p>
            <a:r>
              <a:rPr lang="en-US" sz="2800" dirty="0"/>
              <a:t>                        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6" name="Right Brace 5"/>
          <p:cNvSpPr/>
          <p:nvPr/>
        </p:nvSpPr>
        <p:spPr>
          <a:xfrm>
            <a:off x="8184217" y="2204472"/>
            <a:ext cx="720080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9120576" y="1700746"/>
            <a:ext cx="1224136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BA will prepare </a:t>
            </a:r>
            <a:r>
              <a:rPr lang="en-IN" b="1" dirty="0"/>
              <a:t>use case and activity diagrams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464" y="908720"/>
            <a:ext cx="10153128" cy="3138805"/>
          </a:xfrm>
        </p:spPr>
        <p:txBody>
          <a:bodyPr/>
          <a:lstStyle/>
          <a:p>
            <a:r>
              <a:rPr lang="en-US" sz="3200" b="1" dirty="0">
                <a:latin typeface="Trebuchet MS" panose="020B0603020202020204" pitchFamily="34" charset="0"/>
              </a:rPr>
              <a:t>Use case </a:t>
            </a:r>
            <a:r>
              <a:rPr lang="en-US" sz="3200" b="1" dirty="0">
                <a:solidFill>
                  <a:srgbClr val="002060"/>
                </a:solidFill>
                <a:latin typeface="Trebuchet MS" panose="020B0603020202020204" pitchFamily="34" charset="0"/>
              </a:rPr>
              <a:t>diagram-</a:t>
            </a:r>
            <a:r>
              <a:rPr lang="en-US" sz="3200" b="1" dirty="0">
                <a:latin typeface="Trebuchet MS" panose="020B06030202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A use case is used to represent the behavior of a system by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incorporating </a:t>
            </a:r>
            <a:r>
              <a:rPr lang="en-US" sz="2000" b="1" dirty="0">
                <a:solidFill>
                  <a:schemeClr val="tx1"/>
                </a:solidFill>
              </a:rPr>
              <a:t>use cases  actors and relationships.</a:t>
            </a:r>
            <a:r>
              <a:rPr lang="en-US" sz="2000" b="1" dirty="0">
                <a:solidFill>
                  <a:schemeClr val="tx1"/>
                </a:solidFill>
                <a:sym typeface="+mn-ea"/>
              </a:rPr>
              <a:t> A use case diagram is an actor specific.</a:t>
            </a:r>
            <a:br>
              <a:rPr lang="en-US" sz="2000" b="1" dirty="0">
                <a:solidFill>
                  <a:schemeClr val="tx1"/>
                </a:solidFill>
                <a:sym typeface="+mn-ea"/>
              </a:rPr>
            </a:b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                                                                                       </a:t>
            </a:r>
            <a:br>
              <a:rPr lang="en-US" sz="2000" b="1" dirty="0">
                <a:solidFill>
                  <a:schemeClr val="tx1"/>
                </a:solidFill>
              </a:rPr>
            </a:br>
            <a:br>
              <a:rPr lang="en-US" sz="1600" b="1" dirty="0"/>
            </a:br>
            <a:br>
              <a:rPr lang="en-US" sz="3200" dirty="0"/>
            </a:br>
            <a:br>
              <a:rPr lang="en-US" sz="3200" dirty="0"/>
            </a:br>
            <a:endParaRPr lang="en-IN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343" y="1844824"/>
            <a:ext cx="9937104" cy="5293757"/>
          </a:xfrm>
        </p:spPr>
        <p:txBody>
          <a:bodyPr/>
          <a:lstStyle/>
          <a:p>
            <a:r>
              <a:rPr lang="en-US" b="1" dirty="0">
                <a:latin typeface="Trebuchet MS" panose="020B0603020202020204" pitchFamily="34" charset="0"/>
              </a:rPr>
              <a:t>ACTOR : The person who will interact with the system we called as actor.</a:t>
            </a:r>
          </a:p>
          <a:p>
            <a:endParaRPr lang="en-US" b="1" dirty="0">
              <a:latin typeface="Trebuchet MS" panose="020B0603020202020204" pitchFamily="34" charset="0"/>
            </a:endParaRPr>
          </a:p>
          <a:p>
            <a:r>
              <a:rPr lang="en-US" sz="2000" b="1" dirty="0">
                <a:latin typeface="Trebuchet MS" panose="020B0603020202020204" pitchFamily="34" charset="0"/>
              </a:rPr>
              <a:t>Actors are classified into primary and secondary actors.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b="1" dirty="0"/>
              <a:t>Primary actor </a:t>
            </a:r>
            <a:r>
              <a:rPr lang="en-US" dirty="0"/>
              <a:t>–The primary actor will initiate the system 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b="1" dirty="0"/>
              <a:t>Secondary actor</a:t>
            </a:r>
            <a:r>
              <a:rPr lang="en-US" dirty="0"/>
              <a:t>– The secondary actors, on the other hand, are used by the system but they do not interact with the system on their own.[secondary actor will help primary actor]</a:t>
            </a:r>
          </a:p>
          <a:p>
            <a:endParaRPr lang="en-US" dirty="0"/>
          </a:p>
          <a:p>
            <a:r>
              <a:rPr lang="en-US" b="1" dirty="0"/>
              <a:t>USE CASE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Essential use case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Supporting use case</a:t>
            </a:r>
          </a:p>
          <a:p>
            <a:r>
              <a:rPr lang="en-US" b="1" dirty="0"/>
              <a:t>Use case is denoted by vowel shape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SYSTEM BOUNDARY 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System boundary is separate the actors and system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980728"/>
            <a:ext cx="8017188" cy="635000"/>
          </a:xfrm>
        </p:spPr>
        <p:txBody>
          <a:bodyPr/>
          <a:lstStyle/>
          <a:p>
            <a:r>
              <a:rPr lang="en-IN" dirty="0">
                <a:latin typeface="Trebuchet MS" panose="020B0603020202020204" pitchFamily="34" charset="0"/>
              </a:rPr>
              <a:t>Relationships</a:t>
            </a:r>
            <a:r>
              <a:rPr lang="en-IN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432" y="1772816"/>
            <a:ext cx="9451082" cy="276999"/>
          </a:xfrm>
        </p:spPr>
        <p:txBody>
          <a:bodyPr/>
          <a:lstStyle/>
          <a:p>
            <a:r>
              <a:rPr lang="en-IN" dirty="0"/>
              <a:t>Use-case diagram classified into three types of relationships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1504" y="2204864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/>
              <a:t>Include [Mandatory]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/>
              <a:t>Extend [Optional may or may not be]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/>
              <a:t>Generalization .Generalization is also known as inheritance relationship between  parent class and  child class 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70" y="3919855"/>
            <a:ext cx="2649855" cy="20466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3497" y="5733003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System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407819" y="3500901"/>
            <a:ext cx="764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Actor</a:t>
            </a:r>
            <a:endParaRPr lang="en-IN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11860" y="3860800"/>
            <a:ext cx="694690" cy="500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999988" y="4148832"/>
            <a:ext cx="404609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88078" y="3870090"/>
            <a:ext cx="1828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Relationship lines</a:t>
            </a:r>
            <a:endParaRPr lang="en-I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1124744"/>
            <a:ext cx="9937104" cy="923330"/>
          </a:xfrm>
        </p:spPr>
        <p:txBody>
          <a:bodyPr/>
          <a:lstStyle/>
          <a:p>
            <a:r>
              <a:rPr lang="en-IN" b="1" dirty="0">
                <a:latin typeface="Trebuchet MS" panose="020B0603020202020204" pitchFamily="34" charset="0"/>
              </a:rPr>
              <a:t>Activity diagram- </a:t>
            </a:r>
            <a:r>
              <a:rPr lang="en-IN" sz="2000" b="1" dirty="0">
                <a:solidFill>
                  <a:schemeClr val="tx1"/>
                </a:solidFill>
                <a:latin typeface="Trebuchet MS" panose="020B0603020202020204" pitchFamily="34" charset="0"/>
              </a:rPr>
              <a:t>Activity diagram is flow chart to represent the workflow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1464" y="2132856"/>
            <a:ext cx="9163050" cy="221599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b="1" dirty="0"/>
              <a:t>Start node- </a:t>
            </a:r>
            <a:r>
              <a:rPr lang="en-IN" dirty="0"/>
              <a:t>Started node represented with black circle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b="1" dirty="0"/>
              <a:t>Action state/state- </a:t>
            </a:r>
            <a:r>
              <a:rPr lang="en-IN" dirty="0"/>
              <a:t>Action state are symbolized with round edged rectangles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b="1" dirty="0"/>
              <a:t>Control flow- </a:t>
            </a:r>
            <a:r>
              <a:rPr lang="en-IN" dirty="0"/>
              <a:t>Connecting between one state to another state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b="1" dirty="0"/>
              <a:t>Decision box – </a:t>
            </a:r>
            <a:r>
              <a:rPr lang="en-IN" dirty="0"/>
              <a:t>To take decision yes or no situations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b="1" dirty="0"/>
              <a:t>Fork and join- </a:t>
            </a:r>
            <a:r>
              <a:rPr lang="en-IN" dirty="0"/>
              <a:t>Fork and join is a control node that splits flows into a multiple co-current outgoing edges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b="1" dirty="0"/>
              <a:t>End node- </a:t>
            </a:r>
            <a:r>
              <a:rPr lang="en-IN" dirty="0"/>
              <a:t>End node represents final steps in the activity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1844824"/>
            <a:ext cx="1977380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480" y="1052736"/>
            <a:ext cx="7801164" cy="635000"/>
          </a:xfrm>
        </p:spPr>
        <p:txBody>
          <a:bodyPr/>
          <a:lstStyle/>
          <a:p>
            <a:r>
              <a:rPr lang="en-IN" b="1" dirty="0"/>
              <a:t>Sequence diagram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488" y="1916832"/>
            <a:ext cx="9163050" cy="110799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/>
              <a:t>A sequence diagram is interaction between </a:t>
            </a:r>
            <a:r>
              <a:rPr lang="en-IN" b="1" dirty="0"/>
              <a:t>objects</a:t>
            </a:r>
            <a:r>
              <a:rPr lang="en-IN" dirty="0"/>
              <a:t> and other </a:t>
            </a:r>
            <a:r>
              <a:rPr lang="en-IN" b="1" dirty="0"/>
              <a:t>actors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/>
              <a:t>These diagram are used by software developers and business professionals to understand requirement for a new system .</a:t>
            </a:r>
          </a:p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1631504" y="2852936"/>
            <a:ext cx="9361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0" dirty="0"/>
              <a:t>Sequence diagrams - </a:t>
            </a:r>
            <a:r>
              <a:rPr lang="en-US" kern="0" dirty="0"/>
              <a:t>MVC Guidelines, 3-tier architecture</a:t>
            </a:r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2636912"/>
            <a:ext cx="4032448" cy="32243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11824" y="364502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ATM transaction </a:t>
            </a:r>
          </a:p>
          <a:p>
            <a:r>
              <a:rPr lang="en-US" b="1" dirty="0"/>
              <a:t>Reference diagram </a:t>
            </a:r>
            <a:endParaRPr lang="en-IN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600056" y="3861048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15680" y="36450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Example</a:t>
            </a:r>
            <a:r>
              <a:rPr lang="en-US" dirty="0"/>
              <a:t>:</a:t>
            </a:r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2420888"/>
            <a:ext cx="252028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482" y="1018017"/>
            <a:ext cx="10729192" cy="129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2525815"/>
            <a:ext cx="490634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94583" y="1052736"/>
            <a:ext cx="2630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Features</a:t>
            </a:r>
            <a:endParaRPr lang="en-IN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71464" y="4708736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UML Components</a:t>
            </a:r>
            <a:endParaRPr lang="en-IN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04112" y="3646470"/>
            <a:ext cx="1753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Canvas</a:t>
            </a:r>
            <a:endParaRPr lang="en-IN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528" y="1484784"/>
            <a:ext cx="7992888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000" b="1" dirty="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cs typeface="Cambria" panose="02040503050406030204" charset="0"/>
              </a:rPr>
              <a:t>BA tech</a:t>
            </a:r>
            <a:r>
              <a:rPr lang="en-IN" sz="6000" b="1" dirty="0">
                <a:solidFill>
                  <a:srgbClr val="002060"/>
                </a:solidFill>
                <a:latin typeface="Cambria" panose="02040503050406030204" charset="0"/>
                <a:cs typeface="Cambria" panose="02040503050406030204" charset="0"/>
              </a:rPr>
              <a:t>nical tools</a:t>
            </a:r>
            <a:r>
              <a:rPr lang="en-IN" sz="6000" b="1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775460" y="2708910"/>
            <a:ext cx="71247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b="1"/>
              <a:t>Balasmiq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b="1"/>
              <a:t>AxureRp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b="1"/>
              <a:t>Microsoft visio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30860" y="1444625"/>
            <a:ext cx="11400790" cy="492125"/>
          </a:xfrm>
        </p:spPr>
        <p:txBody>
          <a:bodyPr wrap="square"/>
          <a:lstStyle/>
          <a:p>
            <a:r>
              <a:rPr lang="en-US" sz="3200" b="1">
                <a:solidFill>
                  <a:srgbClr val="FF0000"/>
                </a:solidFill>
                <a:latin typeface="Cambria" panose="02040503050406030204" charset="0"/>
                <a:cs typeface="Cambria" panose="02040503050406030204" charset="0"/>
              </a:rPr>
              <a:t>What are the roles and </a:t>
            </a:r>
            <a:r>
              <a:rPr lang="en-US" sz="3200" b="1">
                <a:solidFill>
                  <a:schemeClr val="tx2">
                    <a:lumMod val="75000"/>
                  </a:schemeClr>
                </a:solidFill>
                <a:latin typeface="Cambria" panose="02040503050406030204" charset="0"/>
                <a:cs typeface="Cambria" panose="02040503050406030204" charset="0"/>
              </a:rPr>
              <a:t>responsibities of a Business analyst 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708660" y="2320925"/>
            <a:ext cx="661162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/>
              <a:t>Gathering the requriements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/>
              <a:t>Documenting the requriments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/>
              <a:t>Modelling the requriments</a:t>
            </a:r>
            <a:r>
              <a:rPr lang="en-US"/>
              <a:t>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911860" y="4220845"/>
            <a:ext cx="1092517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Example:</a:t>
            </a:r>
            <a:r>
              <a:rPr lang="en-US"/>
              <a:t> </a:t>
            </a:r>
            <a:r>
              <a:rPr lang="en-US" sz="2400">
                <a:latin typeface="Cambria" panose="02040503050406030204" charset="0"/>
                <a:cs typeface="Cambria" panose="02040503050406030204" charset="0"/>
              </a:rPr>
              <a:t>Modelling the requriments is into visualize the requriments into a visual format like mockups ,prototypes,UML’s ,images ,charts ...etc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637" y="548530"/>
            <a:ext cx="10873208" cy="7447915"/>
          </a:xfrm>
        </p:spPr>
        <p:txBody>
          <a:bodyPr wrap="square"/>
          <a:lstStyle/>
          <a:p>
            <a:endParaRPr lang="en-US" sz="2600" b="1" u="sng" dirty="0"/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cs typeface="Cambria" panose="02040503050406030204" charset="0"/>
              </a:rPr>
              <a:t>Balsamiq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4000" dirty="0">
                <a:latin typeface="Trebuchet MS" panose="020B0603020202020204" pitchFamily="34" charset="0"/>
              </a:rPr>
              <a:t>  </a:t>
            </a:r>
          </a:p>
          <a:p>
            <a:r>
              <a:rPr lang="en-US" sz="2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Cambria" panose="02040503050406030204" charset="0"/>
                <a:cs typeface="Cambria" panose="02040503050406030204" charset="0"/>
              </a:rPr>
              <a:t>Balsamiq Studio is founded in March 2008 by </a:t>
            </a:r>
            <a:r>
              <a:rPr lang="en-US" sz="2600" b="1" dirty="0">
                <a:latin typeface="Cambria" panose="02040503050406030204" charset="0"/>
                <a:cs typeface="Cambria" panose="02040503050406030204" charset="0"/>
              </a:rPr>
              <a:t>Peldi Guilizzoni</a:t>
            </a:r>
            <a:r>
              <a:rPr lang="en-US" sz="2600" dirty="0">
                <a:latin typeface="Cambria" panose="02040503050406030204" charset="0"/>
                <a:cs typeface="Cambria" panose="02040503050406030204" charset="0"/>
              </a:rPr>
              <a:t>, a former Adobe senior software engineer</a:t>
            </a:r>
            <a:r>
              <a:rPr lang="en-US" sz="2800" dirty="0">
                <a:latin typeface="Cambria" panose="02040503050406030204" charset="0"/>
                <a:cs typeface="Cambria" panose="02040503050406030204" charset="0"/>
              </a:rPr>
              <a:t>.</a:t>
            </a:r>
            <a:endParaRPr lang="en-US" sz="2600" dirty="0">
              <a:latin typeface="Cambria" panose="02040503050406030204" charset="0"/>
              <a:cs typeface="Cambria" panose="0204050305040603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latin typeface="Cambria" panose="02040503050406030204" charset="0"/>
                <a:cs typeface="Cambria" panose="02040503050406030204" charset="0"/>
              </a:rPr>
              <a:t>Balsamiq is used to create web and mobile application </a:t>
            </a:r>
            <a:r>
              <a:rPr lang="en-US" sz="2600" dirty="0">
                <a:latin typeface="Cambria" panose="02040503050406030204" charset="0"/>
                <a:cs typeface="Cambria" panose="02040503050406030204" charset="0"/>
              </a:rPr>
              <a:t>user interface design tool for </a:t>
            </a:r>
            <a:r>
              <a:rPr lang="en-US" sz="2600" b="1" dirty="0">
                <a:latin typeface="Cambria" panose="02040503050406030204" charset="0"/>
                <a:cs typeface="Cambria" panose="02040503050406030204" charset="0"/>
              </a:rPr>
              <a:t>creating wireframes/mock-ups </a:t>
            </a:r>
            <a:r>
              <a:rPr lang="en-US" sz="2600" dirty="0">
                <a:latin typeface="Cambria" panose="02040503050406030204" charset="0"/>
                <a:cs typeface="Cambria" panose="02040503050406030204" charset="0"/>
              </a:rPr>
              <a:t>(drag and drop tool)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Cambria" panose="02040503050406030204" charset="0"/>
                <a:cs typeface="Cambria" panose="02040503050406030204" charset="0"/>
              </a:rPr>
              <a:t>Wireframe is a raw visual representation of the website or app design.It is like a blueprint.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Cambria" panose="02040503050406030204" charset="0"/>
                <a:cs typeface="Cambria" panose="02040503050406030204" charset="0"/>
              </a:rPr>
              <a:t>Wireframing helps the stakeholders to explain their requirements efficiently of the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>
                <a:latin typeface="Cambria" panose="02040503050406030204" charset="0"/>
                <a:cs typeface="Cambria" panose="02040503050406030204" charset="0"/>
                <a:sym typeface="+mn-ea"/>
              </a:rPr>
              <a:t>A mockup design is an improved version of the wireframe and it shows how the future system will look like.</a:t>
            </a:r>
            <a:endParaRPr lang="en-US" sz="2600">
              <a:latin typeface="Cambria" panose="02040503050406030204" charset="0"/>
              <a:cs typeface="Cambria" panose="0204050305040603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latin typeface="Cambria" panose="02040503050406030204" charset="0"/>
              <a:cs typeface="Cambria" panose="0204050305040603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 sz="2600" dirty="0"/>
              <a:t> </a:t>
            </a:r>
          </a:p>
          <a:p>
            <a:endParaRPr lang="en-US" sz="2600" dirty="0"/>
          </a:p>
          <a:p>
            <a:r>
              <a:rPr lang="en-US" sz="2600" dirty="0"/>
              <a:t> </a:t>
            </a:r>
            <a:endParaRPr lang="en-IN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instagram-login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84515" y="1341120"/>
            <a:ext cx="3446145" cy="4561205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3"/>
          </p:nvPr>
        </p:nvPicPr>
        <p:blipFill>
          <a:blip r:embed="rId3"/>
          <a:stretch>
            <a:fillRect/>
          </a:stretch>
        </p:blipFill>
        <p:spPr>
          <a:xfrm>
            <a:off x="767715" y="1268730"/>
            <a:ext cx="7373620" cy="44170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xample-of-a-mocku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15415" y="1917065"/>
            <a:ext cx="8507095" cy="428752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055370" y="1196975"/>
            <a:ext cx="52431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Reference wireframe image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23795" y="1171575"/>
            <a:ext cx="7462520" cy="50653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/>
          <p:nvPr/>
        </p:nvGraphicFramePr>
        <p:xfrm>
          <a:off x="304165" y="1556385"/>
          <a:ext cx="1099947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6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6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6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Wireframe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Mockup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Prototype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latin typeface="Cambria" panose="02040503050406030204" charset="0"/>
                          <a:cs typeface="Cambria" panose="02040503050406030204" charset="0"/>
                        </a:rPr>
                        <a:t>A wireframe is a blueprint of the furture without any colour and functionality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latin typeface="Cambria" panose="02040503050406030204" charset="0"/>
                          <a:cs typeface="Cambria" panose="02040503050406030204" charset="0"/>
                        </a:rPr>
                        <a:t>A mockup design is an improved version of the wireframe and it shows how the future system will look like.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latin typeface="Cambria" panose="02040503050406030204" charset="0"/>
                          <a:cs typeface="Cambria" panose="02040503050406030204" charset="0"/>
                        </a:rPr>
                        <a:t>A prototype is a replica of the future system which is meant to simulate user interaction.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latin typeface="Cambria" panose="02040503050406030204" charset="0"/>
                          <a:cs typeface="Cambria" panose="02040503050406030204" charset="0"/>
                        </a:rPr>
                        <a:t>Wireframes can be designed on paper with a pen or pencil.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latin typeface="Cambria" panose="02040503050406030204" charset="0"/>
                          <a:cs typeface="Cambria" panose="02040503050406030204" charset="0"/>
                          <a:sym typeface="+mn-ea"/>
                        </a:rPr>
                        <a:t>Mockup cannot be designed on the paper and you need to use mockup tools for the same.</a:t>
                      </a:r>
                      <a:endParaRPr lang="en-US" sz="1800">
                        <a:latin typeface="Cambria" panose="02040503050406030204" charset="0"/>
                        <a:cs typeface="Cambria" panose="02040503050406030204" charset="0"/>
                      </a:endParaRPr>
                    </a:p>
                    <a:p>
                      <a:pPr>
                        <a:buNone/>
                      </a:pPr>
                      <a:endParaRPr lang="en-US" sz="180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latin typeface="Cambria" panose="02040503050406030204" charset="0"/>
                          <a:cs typeface="Cambria" panose="02040503050406030204" charset="0"/>
                        </a:rPr>
                        <a:t>The Prototype of a product is designed by the developer and business analyst to understand the sytem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latin typeface="Cambria" panose="02040503050406030204" charset="0"/>
                          <a:cs typeface="Cambria" panose="02040503050406030204" charset="0"/>
                        </a:rPr>
                        <a:t>A wireframe could be designed very quickly.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latin typeface="Cambria" panose="02040503050406030204" charset="0"/>
                          <a:cs typeface="Cambria" panose="02040503050406030204" charset="0"/>
                        </a:rPr>
                        <a:t>Mockup takes more time than wireframe but less than a prototype.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latin typeface="Cambria" panose="02040503050406030204" charset="0"/>
                          <a:cs typeface="Cambria" panose="02040503050406030204" charset="0"/>
                        </a:rPr>
                        <a:t>Prototype takes more time to develop.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latin typeface="Cambria" panose="02040503050406030204" charset="0"/>
                          <a:cs typeface="Cambria" panose="02040503050406030204" charset="0"/>
                        </a:rPr>
                        <a:t>It is designed by the business analysts.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latin typeface="Cambria" panose="02040503050406030204" charset="0"/>
                          <a:cs typeface="Cambria" panose="02040503050406030204" charset="0"/>
                        </a:rPr>
                        <a:t>It could be designed by the business analysts or UX design team.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latin typeface="Cambria" panose="02040503050406030204" charset="0"/>
                          <a:cs typeface="Cambria" panose="02040503050406030204" charset="0"/>
                        </a:rPr>
                        <a:t>It is developed by the development team and business analyst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latin typeface="Cambria" panose="02040503050406030204" charset="0"/>
                          <a:cs typeface="Cambria" panose="02040503050406030204" charset="0"/>
                        </a:rPr>
                        <a:t>It is developed in almost every project.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latin typeface="Cambria" panose="02040503050406030204" charset="0"/>
                          <a:cs typeface="Cambria" panose="02040503050406030204" charset="0"/>
                        </a:rPr>
                        <a:t>Mockups are also developed in all the projects</a:t>
                      </a:r>
                      <a:r>
                        <a:rPr lang="en-US" sz="240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latin typeface="Cambria" panose="02040503050406030204" charset="0"/>
                          <a:cs typeface="Cambria" panose="02040503050406030204" charset="0"/>
                        </a:rPr>
                        <a:t>Prototype may not be required for all the projects</a:t>
                      </a:r>
                      <a:r>
                        <a:rPr lang="en-US" sz="240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 Box 4"/>
          <p:cNvSpPr txBox="1"/>
          <p:nvPr/>
        </p:nvSpPr>
        <p:spPr>
          <a:xfrm>
            <a:off x="335280" y="908685"/>
            <a:ext cx="11040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Cambria" panose="02040503050406030204" charset="0"/>
                <a:cs typeface="Cambria" panose="02040503050406030204" charset="0"/>
              </a:rPr>
              <a:t>Difference between Wireframe ,Mockup and Prototype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268760"/>
            <a:ext cx="1015811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>
            <a:stCxn id="12" idx="0"/>
            <a:endCxn id="1026" idx="2"/>
          </p:cNvCxnSpPr>
          <p:nvPr/>
        </p:nvCxnSpPr>
        <p:spPr>
          <a:xfrm flipV="1">
            <a:off x="5558433" y="2276872"/>
            <a:ext cx="0" cy="256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86325" y="2533407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UI Library</a:t>
            </a:r>
            <a:endParaRPr lang="en-IN" sz="28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1" y="2204865"/>
            <a:ext cx="1895475" cy="367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3284984"/>
            <a:ext cx="6048672" cy="28351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5400" y="4797152"/>
            <a:ext cx="1837369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b="1" dirty="0"/>
              <a:t>Property panel</a:t>
            </a:r>
            <a:endParaRPr lang="en-IN" sz="2800" b="1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865" y="2390007"/>
            <a:ext cx="2381250" cy="373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701713" y="5013176"/>
            <a:ext cx="1656184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b="1" dirty="0"/>
              <a:t>Property Inspector</a:t>
            </a:r>
            <a:endParaRPr lang="en-IN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204658" y="4041068"/>
            <a:ext cx="3115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Canvas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9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968</Words>
  <Application>Microsoft Office PowerPoint</Application>
  <PresentationFormat>Widescreen</PresentationFormat>
  <Paragraphs>149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AxureRP [Rapid prototyping]</vt:lpstr>
      <vt:lpstr>PowerPoint Presentation</vt:lpstr>
      <vt:lpstr>PowerPoint Presentation</vt:lpstr>
      <vt:lpstr>PowerPoint Presentation</vt:lpstr>
      <vt:lpstr>PowerPoint Presentation</vt:lpstr>
      <vt:lpstr>Use case diagram- A use case is used to represent the behavior of a system by  incorporating use cases  actors and relationships. A use case diagram is an actor specific.                                                                                             </vt:lpstr>
      <vt:lpstr>Relationships </vt:lpstr>
      <vt:lpstr>Activity diagram- Activity diagram is flow chart to represent the workflow </vt:lpstr>
      <vt:lpstr>Sequence diagram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Dhileep Ambati</dc:creator>
  <cp:lastModifiedBy>PC</cp:lastModifiedBy>
  <cp:revision>282</cp:revision>
  <dcterms:created xsi:type="dcterms:W3CDTF">2021-12-18T04:20:00Z</dcterms:created>
  <dcterms:modified xsi:type="dcterms:W3CDTF">2023-07-30T15:00:25Z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2018-09-29T09:00:00Z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2021-12-19T09:00:00Z</vt:filetime>
  </property>
  <property fmtid="{D5CDD505-2E9C-101B-9397-08002B2CF9AE}" pid="5" name="ICV">
    <vt:lpwstr>9A495A35A47F43FFBE4804BB5C3B2C76</vt:lpwstr>
  </property>
  <property fmtid="{D5CDD505-2E9C-101B-9397-08002B2CF9AE}" pid="6" name="KSOProductBuildVer">
    <vt:lpwstr>1033-11.2.0.11537</vt:lpwstr>
  </property>
</Properties>
</file>