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2" r:id="rId19"/>
    <p:sldId id="273" r:id="rId20"/>
  </p:sldIdLst>
  <p:sldSz cx="18288000" cy="10287000"/>
  <p:notesSz cx="6858000" cy="9144000"/>
  <p:embeddedFontLst>
    <p:embeddedFont>
      <p:font typeface="Calibri (MS)" panose="020F0502020204030204" pitchFamily="34" charset="0"/>
      <p:regular r:id="rId21"/>
    </p:embeddedFont>
    <p:embeddedFont>
      <p:font typeface="Calibri (MS) Bold" panose="020F0702030404030204" pitchFamily="3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font" Target="fonts/font1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2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892034"/>
            <a:ext cx="12712122" cy="95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Situations/Problems: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1" y="3219929"/>
            <a:ext cx="12712122" cy="579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High volume of loan applications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New updates not accommodated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Limited reporting and analytics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No integration with third-party software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Regulatory compliance challenges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Lack of visibility into workflow execution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Updating workflow without disrupting running instances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375839"/>
            <a:ext cx="12712122" cy="14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32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Stage 3: Conduct Backlog Grooming and Prioritization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0" y="2874647"/>
            <a:ext cx="14686985" cy="614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create and refine the product backlog 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Break down the project into user stories, epics and tasks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Prioritize backlog based on business value (BV) and Technical Complexity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use the software like Jira to manage the backlog</a:t>
            </a:r>
          </a:p>
          <a:p>
            <a:pPr marL="597217" lvl="1" indent="-298609" algn="l">
              <a:lnSpc>
                <a:spcPts val="3960"/>
              </a:lnSpc>
            </a:pPr>
            <a:endParaRPr lang="en-US" sz="330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375839"/>
            <a:ext cx="12712122" cy="14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Stage 4: Planning the first Sprint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0" y="2874647"/>
            <a:ext cx="14686985" cy="614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The purpose of this stage is to establish a clear plan for the initial iteration	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select a manageable set of backlog items for the sprint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define the sprint goal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create a sprint backlog </a:t>
            </a:r>
          </a:p>
          <a:p>
            <a:pPr marL="597217" lvl="1" indent="-298609" algn="l">
              <a:lnSpc>
                <a:spcPts val="3960"/>
              </a:lnSpc>
            </a:pPr>
            <a:endParaRPr lang="en-US" sz="330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375839"/>
            <a:ext cx="12712122" cy="14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Stage 5: Executing the Sprint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0" y="2874647"/>
            <a:ext cx="14686985" cy="614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develop, test and deliver incremental enhancements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Below are the key activities – </a:t>
            </a:r>
          </a:p>
          <a:p>
            <a:pPr marL="1228725" lvl="2" indent="-409575" algn="l">
              <a:lnSpc>
                <a:spcPts val="3600"/>
              </a:lnSpc>
              <a:buFont typeface="Arial"/>
              <a:buChar char="⚬"/>
            </a:pPr>
            <a:r>
              <a:rPr lang="en-US" sz="3000" b="1">
                <a:solidFill>
                  <a:srgbClr val="8E42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Daily Stand-Ups: </a:t>
            </a:r>
            <a:r>
              <a:rPr lang="en-US" sz="30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To track the progress of the sprint</a:t>
            </a:r>
            <a:r>
              <a:rPr lang="en-US" sz="3000" b="1">
                <a:solidFill>
                  <a:srgbClr val="8E42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  <a:p>
            <a:pPr marL="1228725" lvl="2" indent="-409575" algn="l">
              <a:lnSpc>
                <a:spcPts val="3600"/>
              </a:lnSpc>
              <a:buFont typeface="Arial"/>
              <a:buChar char="⚬"/>
            </a:pPr>
            <a:r>
              <a:rPr lang="en-US" sz="3000" b="1">
                <a:solidFill>
                  <a:srgbClr val="8E42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Development: </a:t>
            </a:r>
            <a:r>
              <a:rPr lang="en-US" sz="30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Implementing enhancements like new features, process improvements and integrations</a:t>
            </a:r>
          </a:p>
          <a:p>
            <a:pPr marL="1228725" lvl="2" indent="-409575" algn="l">
              <a:lnSpc>
                <a:spcPts val="3600"/>
              </a:lnSpc>
              <a:buFont typeface="Arial"/>
              <a:buChar char="⚬"/>
            </a:pPr>
            <a:r>
              <a:rPr lang="en-US" sz="3000" b="1">
                <a:solidFill>
                  <a:srgbClr val="8E42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Testing: </a:t>
            </a:r>
            <a:r>
              <a:rPr lang="en-US" sz="30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Performing unit testing, integration testing and performance testing to validate changes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conduct sprint retrospective meeting at the end of each sprint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discuss what went well, what didn’t and what can be improved</a:t>
            </a:r>
          </a:p>
          <a:p>
            <a:pPr marL="542925" lvl="1" indent="-271462" algn="l">
              <a:lnSpc>
                <a:spcPts val="3600"/>
              </a:lnSpc>
            </a:pPr>
            <a:endParaRPr lang="en-US" sz="330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375839"/>
            <a:ext cx="12712122" cy="14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32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Stage 6: Demonstrate Incremental Progress</a:t>
            </a:r>
          </a:p>
          <a:p>
            <a:pPr algn="ctr">
              <a:lnSpc>
                <a:spcPts val="5184"/>
              </a:lnSpc>
            </a:pPr>
            <a:endParaRPr lang="en-US" sz="4320">
              <a:solidFill>
                <a:srgbClr val="5F2C16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07440" y="2874647"/>
            <a:ext cx="14686985" cy="614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showcase the completed work to stakeholders for feedback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conduct sprint reviews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highlight the functionality delivered during the sprint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gather feedback for refinement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375839"/>
            <a:ext cx="12712122" cy="14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Stage 7: Repeat the Sprint Cycle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0" y="2874647"/>
            <a:ext cx="14686985" cy="614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continuously deliver the value through iterative enhancements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refine the backlog based on feedback and priorities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Plan, Execute and Review each sprint 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maintain the pace while delivering quality improvements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validate enhancements against stakeholders requirements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375839"/>
            <a:ext cx="12712122" cy="14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Stage 8: Deployment and Rollout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0" y="2874647"/>
            <a:ext cx="14686985" cy="614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safely deploy the enhancements to production environment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perform staged deployment to minimize risk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monitor post-deployment issues and address them promptly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validate final project performance 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document lessons learned and best practices</a:t>
            </a:r>
          </a:p>
          <a:p>
            <a:pPr marL="597217" lvl="1" indent="-298609" algn="l">
              <a:lnSpc>
                <a:spcPts val="3960"/>
              </a:lnSpc>
            </a:pPr>
            <a:endParaRPr lang="en-US" sz="330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0" y="396124"/>
            <a:ext cx="12712122" cy="72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IN" sz="4800" dirty="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Meetings held in Sprint</a:t>
            </a:r>
            <a:endParaRPr lang="en-US" sz="4800" dirty="0">
              <a:solidFill>
                <a:srgbClr val="5F2C16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71682" y="1343696"/>
            <a:ext cx="13290609" cy="870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IN" sz="3300" b="1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Sprint Planning Meeting: </a:t>
            </a:r>
            <a:r>
              <a:rPr lang="en-IN" sz="33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This happens at the beginning of each sprint. In this meeting, the team decides what they will be delivering in this sprint. </a:t>
            </a:r>
          </a:p>
          <a:p>
            <a:pPr marL="298608" lvl="1" algn="l">
              <a:lnSpc>
                <a:spcPts val="3960"/>
              </a:lnSpc>
            </a:pPr>
            <a:endParaRPr lang="en-IN" sz="3300" dirty="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IN" sz="3300" b="1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Daily Scrum Meeting: </a:t>
            </a:r>
            <a:r>
              <a:rPr lang="en-IN" sz="33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This meeting happens each day where the team will answer just 3 questions –</a:t>
            </a:r>
          </a:p>
          <a:p>
            <a:pPr marL="812958" lvl="1" indent="-514350" algn="l">
              <a:lnSpc>
                <a:spcPts val="3960"/>
              </a:lnSpc>
              <a:buFont typeface="+mj-lt"/>
              <a:buAutoNum type="arabicPeriod"/>
            </a:pPr>
            <a:r>
              <a:rPr lang="en-IN" sz="33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What did you do today?</a:t>
            </a:r>
          </a:p>
          <a:p>
            <a:pPr marL="812958" lvl="1" indent="-514350" algn="l">
              <a:lnSpc>
                <a:spcPts val="3960"/>
              </a:lnSpc>
              <a:buFont typeface="+mj-lt"/>
              <a:buAutoNum type="arabicPeriod"/>
            </a:pPr>
            <a:r>
              <a:rPr lang="en-IN" sz="33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What will you do tomorrow?</a:t>
            </a:r>
          </a:p>
          <a:p>
            <a:pPr marL="812958" lvl="1" indent="-514350" algn="l">
              <a:lnSpc>
                <a:spcPts val="3960"/>
              </a:lnSpc>
              <a:buFont typeface="+mj-lt"/>
              <a:buAutoNum type="arabicPeriod"/>
            </a:pPr>
            <a:r>
              <a:rPr lang="en-IN" sz="33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Are there impediments that is slowing or stopping you?</a:t>
            </a:r>
          </a:p>
          <a:p>
            <a:pPr marL="298608" lvl="1" algn="l">
              <a:lnSpc>
                <a:spcPts val="3960"/>
              </a:lnSpc>
            </a:pPr>
            <a:endParaRPr lang="en-IN" sz="3300" dirty="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IN" sz="3300" b="1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Sprint Review Meeting: </a:t>
            </a:r>
            <a:r>
              <a:rPr lang="en-IN" sz="33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This happens at the end of the sprint where team will demo the completed stories to the product owner and get it cleared. </a:t>
            </a:r>
          </a:p>
          <a:p>
            <a:pPr marL="298608" lvl="1" algn="l">
              <a:lnSpc>
                <a:spcPts val="3960"/>
              </a:lnSpc>
            </a:pPr>
            <a:endParaRPr lang="en-IN" sz="3300" b="1" dirty="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IN" sz="3300" b="1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Sprint Retrospective Meeting: </a:t>
            </a:r>
            <a:r>
              <a:rPr lang="en-IN" sz="33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This happens at the end of the sprint where the team will answer the 3 questions –</a:t>
            </a:r>
          </a:p>
          <a:p>
            <a:pPr marL="812958" lvl="1" indent="-514350" algn="l">
              <a:lnSpc>
                <a:spcPts val="3960"/>
              </a:lnSpc>
              <a:buFont typeface="+mj-lt"/>
              <a:buAutoNum type="arabicPeriod"/>
            </a:pPr>
            <a:r>
              <a:rPr lang="en-IN" sz="33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What went well in the sprint?</a:t>
            </a:r>
          </a:p>
          <a:p>
            <a:pPr marL="812958" lvl="1" indent="-514350" algn="l">
              <a:lnSpc>
                <a:spcPts val="3960"/>
              </a:lnSpc>
              <a:buFont typeface="+mj-lt"/>
              <a:buAutoNum type="arabicPeriod"/>
            </a:pPr>
            <a:r>
              <a:rPr lang="en-IN" sz="33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What did not go well?</a:t>
            </a:r>
          </a:p>
          <a:p>
            <a:pPr marL="812958" lvl="1" indent="-514350" algn="l">
              <a:lnSpc>
                <a:spcPts val="3960"/>
              </a:lnSpc>
              <a:buFont typeface="+mj-lt"/>
              <a:buAutoNum type="arabicPeriod"/>
            </a:pPr>
            <a:r>
              <a:rPr lang="en-IN" sz="33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What the required area of improvement in the next sprint?</a:t>
            </a:r>
            <a:endParaRPr lang="en-US" sz="3300" dirty="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15291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888271"/>
            <a:ext cx="7709145" cy="130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Resources</a:t>
            </a:r>
          </a:p>
        </p:txBody>
      </p:sp>
      <p:grpSp>
        <p:nvGrpSpPr>
          <p:cNvPr id="21" name="Group 21"/>
          <p:cNvGrpSpPr/>
          <p:nvPr/>
        </p:nvGrpSpPr>
        <p:grpSpPr>
          <a:xfrm rot="-10800000">
            <a:off x="2423087" y="3227997"/>
            <a:ext cx="4805473" cy="898077"/>
            <a:chOff x="0" y="0"/>
            <a:chExt cx="6407298" cy="1197436"/>
          </a:xfrm>
        </p:grpSpPr>
        <p:sp>
          <p:nvSpPr>
            <p:cNvPr id="22" name="Freeform 22"/>
            <p:cNvSpPr/>
            <p:nvPr/>
          </p:nvSpPr>
          <p:spPr>
            <a:xfrm>
              <a:off x="19050" y="19050"/>
              <a:ext cx="6369177" cy="1159256"/>
            </a:xfrm>
            <a:custGeom>
              <a:avLst/>
              <a:gdLst/>
              <a:ahLst/>
              <a:cxnLst/>
              <a:rect l="l" t="t" r="r" b="b"/>
              <a:pathLst>
                <a:path w="6369177" h="1159256">
                  <a:moveTo>
                    <a:pt x="0" y="0"/>
                  </a:moveTo>
                  <a:lnTo>
                    <a:pt x="5774055" y="0"/>
                  </a:lnTo>
                  <a:lnTo>
                    <a:pt x="6369177" y="579628"/>
                  </a:lnTo>
                  <a:lnTo>
                    <a:pt x="5774055" y="1159256"/>
                  </a:lnTo>
                  <a:lnTo>
                    <a:pt x="0" y="1159256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407277" cy="1197483"/>
            </a:xfrm>
            <a:custGeom>
              <a:avLst/>
              <a:gdLst/>
              <a:ahLst/>
              <a:cxnLst/>
              <a:rect l="l" t="t" r="r" b="b"/>
              <a:pathLst>
                <a:path w="6407277" h="1197483">
                  <a:moveTo>
                    <a:pt x="19050" y="0"/>
                  </a:moveTo>
                  <a:lnTo>
                    <a:pt x="5793105" y="0"/>
                  </a:lnTo>
                  <a:cubicBezTo>
                    <a:pt x="5798058" y="0"/>
                    <a:pt x="5802884" y="1905"/>
                    <a:pt x="5806440" y="5461"/>
                  </a:cubicBezTo>
                  <a:lnTo>
                    <a:pt x="6401562" y="585089"/>
                  </a:lnTo>
                  <a:cubicBezTo>
                    <a:pt x="6405245" y="588645"/>
                    <a:pt x="6407277" y="593598"/>
                    <a:pt x="6407277" y="598678"/>
                  </a:cubicBezTo>
                  <a:cubicBezTo>
                    <a:pt x="6407277" y="603758"/>
                    <a:pt x="6405245" y="608711"/>
                    <a:pt x="6401562" y="612267"/>
                  </a:cubicBezTo>
                  <a:lnTo>
                    <a:pt x="5806440" y="1192022"/>
                  </a:lnTo>
                  <a:cubicBezTo>
                    <a:pt x="5802884" y="1195451"/>
                    <a:pt x="5798058" y="1197483"/>
                    <a:pt x="5793105" y="1197483"/>
                  </a:cubicBezTo>
                  <a:lnTo>
                    <a:pt x="19050" y="1197483"/>
                  </a:lnTo>
                  <a:cubicBezTo>
                    <a:pt x="8509" y="1197483"/>
                    <a:pt x="0" y="1188974"/>
                    <a:pt x="0" y="117843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78433"/>
                  </a:lnTo>
                  <a:lnTo>
                    <a:pt x="19050" y="1178433"/>
                  </a:lnTo>
                  <a:lnTo>
                    <a:pt x="19050" y="1159383"/>
                  </a:lnTo>
                  <a:lnTo>
                    <a:pt x="5793105" y="1159383"/>
                  </a:lnTo>
                  <a:lnTo>
                    <a:pt x="5793105" y="1178433"/>
                  </a:lnTo>
                  <a:lnTo>
                    <a:pt x="5779770" y="1164844"/>
                  </a:lnTo>
                  <a:lnTo>
                    <a:pt x="6374892" y="585216"/>
                  </a:lnTo>
                  <a:lnTo>
                    <a:pt x="6388227" y="598805"/>
                  </a:lnTo>
                  <a:lnTo>
                    <a:pt x="6374892" y="612394"/>
                  </a:lnTo>
                  <a:lnTo>
                    <a:pt x="5779770" y="32639"/>
                  </a:lnTo>
                  <a:lnTo>
                    <a:pt x="5793105" y="19050"/>
                  </a:lnTo>
                  <a:lnTo>
                    <a:pt x="579310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2896080" y="3283242"/>
            <a:ext cx="4176016" cy="75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BA: Chandni Bhandari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427887" y="3272246"/>
            <a:ext cx="898077" cy="898077"/>
            <a:chOff x="0" y="0"/>
            <a:chExt cx="1197436" cy="1197436"/>
          </a:xfrm>
        </p:grpSpPr>
        <p:sp>
          <p:nvSpPr>
            <p:cNvPr id="26" name="Freeform 26"/>
            <p:cNvSpPr/>
            <p:nvPr/>
          </p:nvSpPr>
          <p:spPr>
            <a:xfrm>
              <a:off x="19050" y="19050"/>
              <a:ext cx="1159383" cy="1159383"/>
            </a:xfrm>
            <a:custGeom>
              <a:avLst/>
              <a:gdLst/>
              <a:ahLst/>
              <a:cxnLst/>
              <a:rect l="l" t="t" r="r" b="b"/>
              <a:pathLst>
                <a:path w="1159383" h="1159383">
                  <a:moveTo>
                    <a:pt x="0" y="579628"/>
                  </a:moveTo>
                  <a:cubicBezTo>
                    <a:pt x="0" y="259588"/>
                    <a:pt x="259588" y="0"/>
                    <a:pt x="579628" y="0"/>
                  </a:cubicBezTo>
                  <a:cubicBezTo>
                    <a:pt x="899668" y="0"/>
                    <a:pt x="1159383" y="259588"/>
                    <a:pt x="1159383" y="579628"/>
                  </a:cubicBezTo>
                  <a:cubicBezTo>
                    <a:pt x="1159383" y="899668"/>
                    <a:pt x="899795" y="1159383"/>
                    <a:pt x="579628" y="1159383"/>
                  </a:cubicBezTo>
                  <a:cubicBezTo>
                    <a:pt x="259461" y="1159383"/>
                    <a:pt x="0" y="899795"/>
                    <a:pt x="0" y="579628"/>
                  </a:cubicBezTo>
                  <a:close/>
                </a:path>
              </a:pathLst>
            </a:custGeom>
            <a:blipFill>
              <a:blip r:embed="rId2"/>
              <a:stretch>
                <a:fillRect l="-1643" t="-1643" r="-1639" b="-1639"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197483" cy="1197483"/>
            </a:xfrm>
            <a:custGeom>
              <a:avLst/>
              <a:gdLst/>
              <a:ahLst/>
              <a:cxnLst/>
              <a:rect l="l" t="t" r="r" b="b"/>
              <a:pathLst>
                <a:path w="1197483" h="1197483">
                  <a:moveTo>
                    <a:pt x="0" y="598678"/>
                  </a:moveTo>
                  <a:cubicBezTo>
                    <a:pt x="0" y="268097"/>
                    <a:pt x="268097" y="0"/>
                    <a:pt x="598678" y="0"/>
                  </a:cubicBezTo>
                  <a:lnTo>
                    <a:pt x="598678" y="19050"/>
                  </a:lnTo>
                  <a:lnTo>
                    <a:pt x="598678" y="0"/>
                  </a:lnTo>
                  <a:cubicBezTo>
                    <a:pt x="929386" y="0"/>
                    <a:pt x="1197483" y="268097"/>
                    <a:pt x="1197483" y="598678"/>
                  </a:cubicBezTo>
                  <a:lnTo>
                    <a:pt x="1178433" y="598678"/>
                  </a:lnTo>
                  <a:lnTo>
                    <a:pt x="1197483" y="598678"/>
                  </a:lnTo>
                  <a:cubicBezTo>
                    <a:pt x="1197483" y="929386"/>
                    <a:pt x="929386" y="1197356"/>
                    <a:pt x="598805" y="1197356"/>
                  </a:cubicBezTo>
                  <a:lnTo>
                    <a:pt x="598805" y="1178306"/>
                  </a:lnTo>
                  <a:lnTo>
                    <a:pt x="598805" y="1197356"/>
                  </a:lnTo>
                  <a:cubicBezTo>
                    <a:pt x="268097" y="1197483"/>
                    <a:pt x="0" y="929386"/>
                    <a:pt x="0" y="598678"/>
                  </a:cubicBezTo>
                  <a:lnTo>
                    <a:pt x="19050" y="598678"/>
                  </a:lnTo>
                  <a:lnTo>
                    <a:pt x="38100" y="598678"/>
                  </a:lnTo>
                  <a:lnTo>
                    <a:pt x="19050" y="598678"/>
                  </a:lnTo>
                  <a:lnTo>
                    <a:pt x="0" y="598678"/>
                  </a:lnTo>
                  <a:moveTo>
                    <a:pt x="38100" y="598678"/>
                  </a:moveTo>
                  <a:cubicBezTo>
                    <a:pt x="38100" y="609219"/>
                    <a:pt x="29591" y="617728"/>
                    <a:pt x="19050" y="617728"/>
                  </a:cubicBezTo>
                  <a:cubicBezTo>
                    <a:pt x="8509" y="617728"/>
                    <a:pt x="0" y="609219"/>
                    <a:pt x="0" y="598678"/>
                  </a:cubicBezTo>
                  <a:cubicBezTo>
                    <a:pt x="0" y="588137"/>
                    <a:pt x="8509" y="579628"/>
                    <a:pt x="19050" y="579628"/>
                  </a:cubicBezTo>
                  <a:cubicBezTo>
                    <a:pt x="29591" y="579628"/>
                    <a:pt x="38100" y="588137"/>
                    <a:pt x="38100" y="598678"/>
                  </a:cubicBezTo>
                  <a:cubicBezTo>
                    <a:pt x="38100" y="908304"/>
                    <a:pt x="289052" y="1159383"/>
                    <a:pt x="598678" y="1159383"/>
                  </a:cubicBezTo>
                  <a:cubicBezTo>
                    <a:pt x="908304" y="1159383"/>
                    <a:pt x="1159383" y="908304"/>
                    <a:pt x="1159383" y="598678"/>
                  </a:cubicBezTo>
                  <a:cubicBezTo>
                    <a:pt x="1159383" y="289052"/>
                    <a:pt x="908304" y="38100"/>
                    <a:pt x="598678" y="38100"/>
                  </a:cubicBezTo>
                  <a:lnTo>
                    <a:pt x="598678" y="19050"/>
                  </a:lnTo>
                  <a:lnTo>
                    <a:pt x="598678" y="38100"/>
                  </a:lnTo>
                  <a:cubicBezTo>
                    <a:pt x="289052" y="38100"/>
                    <a:pt x="38100" y="289052"/>
                    <a:pt x="38100" y="598678"/>
                  </a:cubicBezTo>
                  <a:close/>
                </a:path>
              </a:pathLst>
            </a:custGeom>
            <a:solidFill>
              <a:srgbClr val="5F2C16"/>
            </a:solidFill>
          </p:spPr>
        </p:sp>
      </p:grpSp>
      <p:grpSp>
        <p:nvGrpSpPr>
          <p:cNvPr id="28" name="Group 28"/>
          <p:cNvGrpSpPr/>
          <p:nvPr/>
        </p:nvGrpSpPr>
        <p:grpSpPr>
          <a:xfrm rot="-10800000">
            <a:off x="2423087" y="4357053"/>
            <a:ext cx="4805473" cy="898077"/>
            <a:chOff x="0" y="0"/>
            <a:chExt cx="6407298" cy="1197436"/>
          </a:xfrm>
        </p:grpSpPr>
        <p:sp>
          <p:nvSpPr>
            <p:cNvPr id="29" name="Freeform 29"/>
            <p:cNvSpPr/>
            <p:nvPr/>
          </p:nvSpPr>
          <p:spPr>
            <a:xfrm>
              <a:off x="19050" y="19050"/>
              <a:ext cx="6369177" cy="1159256"/>
            </a:xfrm>
            <a:custGeom>
              <a:avLst/>
              <a:gdLst/>
              <a:ahLst/>
              <a:cxnLst/>
              <a:rect l="l" t="t" r="r" b="b"/>
              <a:pathLst>
                <a:path w="6369177" h="1159256">
                  <a:moveTo>
                    <a:pt x="0" y="0"/>
                  </a:moveTo>
                  <a:lnTo>
                    <a:pt x="5774055" y="0"/>
                  </a:lnTo>
                  <a:lnTo>
                    <a:pt x="6369177" y="579628"/>
                  </a:lnTo>
                  <a:lnTo>
                    <a:pt x="5774055" y="1159256"/>
                  </a:lnTo>
                  <a:lnTo>
                    <a:pt x="0" y="1159256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6407277" cy="1197483"/>
            </a:xfrm>
            <a:custGeom>
              <a:avLst/>
              <a:gdLst/>
              <a:ahLst/>
              <a:cxnLst/>
              <a:rect l="l" t="t" r="r" b="b"/>
              <a:pathLst>
                <a:path w="6407277" h="1197483">
                  <a:moveTo>
                    <a:pt x="19050" y="0"/>
                  </a:moveTo>
                  <a:lnTo>
                    <a:pt x="5793105" y="0"/>
                  </a:lnTo>
                  <a:cubicBezTo>
                    <a:pt x="5798058" y="0"/>
                    <a:pt x="5802884" y="1905"/>
                    <a:pt x="5806440" y="5461"/>
                  </a:cubicBezTo>
                  <a:lnTo>
                    <a:pt x="6401562" y="585089"/>
                  </a:lnTo>
                  <a:cubicBezTo>
                    <a:pt x="6405245" y="588645"/>
                    <a:pt x="6407277" y="593598"/>
                    <a:pt x="6407277" y="598678"/>
                  </a:cubicBezTo>
                  <a:cubicBezTo>
                    <a:pt x="6407277" y="603758"/>
                    <a:pt x="6405245" y="608711"/>
                    <a:pt x="6401562" y="612267"/>
                  </a:cubicBezTo>
                  <a:lnTo>
                    <a:pt x="5806440" y="1192022"/>
                  </a:lnTo>
                  <a:cubicBezTo>
                    <a:pt x="5802884" y="1195451"/>
                    <a:pt x="5798058" y="1197483"/>
                    <a:pt x="5793105" y="1197483"/>
                  </a:cubicBezTo>
                  <a:lnTo>
                    <a:pt x="19050" y="1197483"/>
                  </a:lnTo>
                  <a:cubicBezTo>
                    <a:pt x="8509" y="1197483"/>
                    <a:pt x="0" y="1188974"/>
                    <a:pt x="0" y="117843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78433"/>
                  </a:lnTo>
                  <a:lnTo>
                    <a:pt x="19050" y="1178433"/>
                  </a:lnTo>
                  <a:lnTo>
                    <a:pt x="19050" y="1159383"/>
                  </a:lnTo>
                  <a:lnTo>
                    <a:pt x="5793105" y="1159383"/>
                  </a:lnTo>
                  <a:lnTo>
                    <a:pt x="5793105" y="1178433"/>
                  </a:lnTo>
                  <a:lnTo>
                    <a:pt x="5779770" y="1164844"/>
                  </a:lnTo>
                  <a:lnTo>
                    <a:pt x="6374892" y="585216"/>
                  </a:lnTo>
                  <a:lnTo>
                    <a:pt x="6388227" y="598805"/>
                  </a:lnTo>
                  <a:lnTo>
                    <a:pt x="6374892" y="612394"/>
                  </a:lnTo>
                  <a:lnTo>
                    <a:pt x="5779770" y="32639"/>
                  </a:lnTo>
                  <a:lnTo>
                    <a:pt x="5793105" y="19050"/>
                  </a:lnTo>
                  <a:lnTo>
                    <a:pt x="579310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2896080" y="4412298"/>
            <a:ext cx="4176016" cy="75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Scrum Master: Mayank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442643" y="4420152"/>
            <a:ext cx="898077" cy="898077"/>
            <a:chOff x="0" y="0"/>
            <a:chExt cx="1197436" cy="1197436"/>
          </a:xfrm>
        </p:grpSpPr>
        <p:sp>
          <p:nvSpPr>
            <p:cNvPr id="33" name="Freeform 33"/>
            <p:cNvSpPr/>
            <p:nvPr/>
          </p:nvSpPr>
          <p:spPr>
            <a:xfrm>
              <a:off x="19050" y="19050"/>
              <a:ext cx="1159383" cy="1159383"/>
            </a:xfrm>
            <a:custGeom>
              <a:avLst/>
              <a:gdLst/>
              <a:ahLst/>
              <a:cxnLst/>
              <a:rect l="l" t="t" r="r" b="b"/>
              <a:pathLst>
                <a:path w="1159383" h="1159383">
                  <a:moveTo>
                    <a:pt x="0" y="579628"/>
                  </a:moveTo>
                  <a:cubicBezTo>
                    <a:pt x="0" y="259588"/>
                    <a:pt x="259588" y="0"/>
                    <a:pt x="579628" y="0"/>
                  </a:cubicBezTo>
                  <a:cubicBezTo>
                    <a:pt x="899668" y="0"/>
                    <a:pt x="1159383" y="259588"/>
                    <a:pt x="1159383" y="579628"/>
                  </a:cubicBezTo>
                  <a:cubicBezTo>
                    <a:pt x="1159383" y="899668"/>
                    <a:pt x="899795" y="1159383"/>
                    <a:pt x="579628" y="1159383"/>
                  </a:cubicBezTo>
                  <a:cubicBezTo>
                    <a:pt x="259461" y="1159383"/>
                    <a:pt x="0" y="899795"/>
                    <a:pt x="0" y="579628"/>
                  </a:cubicBezTo>
                  <a:close/>
                </a:path>
              </a:pathLst>
            </a:custGeom>
            <a:blipFill>
              <a:blip r:embed="rId2"/>
              <a:stretch>
                <a:fillRect l="-1643" t="-1643" r="-1639" b="-1639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1197483" cy="1197483"/>
            </a:xfrm>
            <a:custGeom>
              <a:avLst/>
              <a:gdLst/>
              <a:ahLst/>
              <a:cxnLst/>
              <a:rect l="l" t="t" r="r" b="b"/>
              <a:pathLst>
                <a:path w="1197483" h="1197483">
                  <a:moveTo>
                    <a:pt x="0" y="598678"/>
                  </a:moveTo>
                  <a:cubicBezTo>
                    <a:pt x="0" y="268097"/>
                    <a:pt x="268097" y="0"/>
                    <a:pt x="598678" y="0"/>
                  </a:cubicBezTo>
                  <a:lnTo>
                    <a:pt x="598678" y="19050"/>
                  </a:lnTo>
                  <a:lnTo>
                    <a:pt x="598678" y="0"/>
                  </a:lnTo>
                  <a:cubicBezTo>
                    <a:pt x="929386" y="0"/>
                    <a:pt x="1197483" y="268097"/>
                    <a:pt x="1197483" y="598678"/>
                  </a:cubicBezTo>
                  <a:lnTo>
                    <a:pt x="1178433" y="598678"/>
                  </a:lnTo>
                  <a:lnTo>
                    <a:pt x="1197483" y="598678"/>
                  </a:lnTo>
                  <a:cubicBezTo>
                    <a:pt x="1197483" y="929386"/>
                    <a:pt x="929386" y="1197356"/>
                    <a:pt x="598805" y="1197356"/>
                  </a:cubicBezTo>
                  <a:lnTo>
                    <a:pt x="598805" y="1178306"/>
                  </a:lnTo>
                  <a:lnTo>
                    <a:pt x="598805" y="1197356"/>
                  </a:lnTo>
                  <a:cubicBezTo>
                    <a:pt x="268097" y="1197483"/>
                    <a:pt x="0" y="929386"/>
                    <a:pt x="0" y="598678"/>
                  </a:cubicBezTo>
                  <a:lnTo>
                    <a:pt x="19050" y="598678"/>
                  </a:lnTo>
                  <a:lnTo>
                    <a:pt x="38100" y="598678"/>
                  </a:lnTo>
                  <a:lnTo>
                    <a:pt x="19050" y="598678"/>
                  </a:lnTo>
                  <a:lnTo>
                    <a:pt x="0" y="598678"/>
                  </a:lnTo>
                  <a:moveTo>
                    <a:pt x="38100" y="598678"/>
                  </a:moveTo>
                  <a:cubicBezTo>
                    <a:pt x="38100" y="609219"/>
                    <a:pt x="29591" y="617728"/>
                    <a:pt x="19050" y="617728"/>
                  </a:cubicBezTo>
                  <a:cubicBezTo>
                    <a:pt x="8509" y="617728"/>
                    <a:pt x="0" y="609219"/>
                    <a:pt x="0" y="598678"/>
                  </a:cubicBezTo>
                  <a:cubicBezTo>
                    <a:pt x="0" y="588137"/>
                    <a:pt x="8509" y="579628"/>
                    <a:pt x="19050" y="579628"/>
                  </a:cubicBezTo>
                  <a:cubicBezTo>
                    <a:pt x="29591" y="579628"/>
                    <a:pt x="38100" y="588137"/>
                    <a:pt x="38100" y="598678"/>
                  </a:cubicBezTo>
                  <a:cubicBezTo>
                    <a:pt x="38100" y="908304"/>
                    <a:pt x="289052" y="1159383"/>
                    <a:pt x="598678" y="1159383"/>
                  </a:cubicBezTo>
                  <a:cubicBezTo>
                    <a:pt x="908304" y="1159383"/>
                    <a:pt x="1159383" y="908304"/>
                    <a:pt x="1159383" y="598678"/>
                  </a:cubicBezTo>
                  <a:cubicBezTo>
                    <a:pt x="1159383" y="289052"/>
                    <a:pt x="908304" y="38100"/>
                    <a:pt x="598678" y="38100"/>
                  </a:cubicBezTo>
                  <a:lnTo>
                    <a:pt x="598678" y="19050"/>
                  </a:lnTo>
                  <a:lnTo>
                    <a:pt x="598678" y="38100"/>
                  </a:lnTo>
                  <a:cubicBezTo>
                    <a:pt x="289052" y="38100"/>
                    <a:pt x="38100" y="289052"/>
                    <a:pt x="38100" y="598678"/>
                  </a:cubicBezTo>
                  <a:close/>
                </a:path>
              </a:pathLst>
            </a:custGeom>
            <a:solidFill>
              <a:srgbClr val="5F2C16"/>
            </a:solidFill>
          </p:spPr>
        </p:sp>
      </p:grpSp>
      <p:grpSp>
        <p:nvGrpSpPr>
          <p:cNvPr id="35" name="Group 35"/>
          <p:cNvGrpSpPr/>
          <p:nvPr/>
        </p:nvGrpSpPr>
        <p:grpSpPr>
          <a:xfrm rot="-10800000">
            <a:off x="2423087" y="5486109"/>
            <a:ext cx="4805473" cy="898077"/>
            <a:chOff x="0" y="0"/>
            <a:chExt cx="6407298" cy="1197436"/>
          </a:xfrm>
        </p:grpSpPr>
        <p:sp>
          <p:nvSpPr>
            <p:cNvPr id="36" name="Freeform 36"/>
            <p:cNvSpPr/>
            <p:nvPr/>
          </p:nvSpPr>
          <p:spPr>
            <a:xfrm>
              <a:off x="19050" y="19050"/>
              <a:ext cx="6369177" cy="1159256"/>
            </a:xfrm>
            <a:custGeom>
              <a:avLst/>
              <a:gdLst/>
              <a:ahLst/>
              <a:cxnLst/>
              <a:rect l="l" t="t" r="r" b="b"/>
              <a:pathLst>
                <a:path w="6369177" h="1159256">
                  <a:moveTo>
                    <a:pt x="0" y="0"/>
                  </a:moveTo>
                  <a:lnTo>
                    <a:pt x="5774055" y="0"/>
                  </a:lnTo>
                  <a:lnTo>
                    <a:pt x="6369177" y="579628"/>
                  </a:lnTo>
                  <a:lnTo>
                    <a:pt x="5774055" y="1159256"/>
                  </a:lnTo>
                  <a:lnTo>
                    <a:pt x="0" y="1159256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6407277" cy="1197483"/>
            </a:xfrm>
            <a:custGeom>
              <a:avLst/>
              <a:gdLst/>
              <a:ahLst/>
              <a:cxnLst/>
              <a:rect l="l" t="t" r="r" b="b"/>
              <a:pathLst>
                <a:path w="6407277" h="1197483">
                  <a:moveTo>
                    <a:pt x="19050" y="0"/>
                  </a:moveTo>
                  <a:lnTo>
                    <a:pt x="5793105" y="0"/>
                  </a:lnTo>
                  <a:cubicBezTo>
                    <a:pt x="5798058" y="0"/>
                    <a:pt x="5802884" y="1905"/>
                    <a:pt x="5806440" y="5461"/>
                  </a:cubicBezTo>
                  <a:lnTo>
                    <a:pt x="6401562" y="585089"/>
                  </a:lnTo>
                  <a:cubicBezTo>
                    <a:pt x="6405245" y="588645"/>
                    <a:pt x="6407277" y="593598"/>
                    <a:pt x="6407277" y="598678"/>
                  </a:cubicBezTo>
                  <a:cubicBezTo>
                    <a:pt x="6407277" y="603758"/>
                    <a:pt x="6405245" y="608711"/>
                    <a:pt x="6401562" y="612267"/>
                  </a:cubicBezTo>
                  <a:lnTo>
                    <a:pt x="5806440" y="1192022"/>
                  </a:lnTo>
                  <a:cubicBezTo>
                    <a:pt x="5802884" y="1195451"/>
                    <a:pt x="5798058" y="1197483"/>
                    <a:pt x="5793105" y="1197483"/>
                  </a:cubicBezTo>
                  <a:lnTo>
                    <a:pt x="19050" y="1197483"/>
                  </a:lnTo>
                  <a:cubicBezTo>
                    <a:pt x="8509" y="1197483"/>
                    <a:pt x="0" y="1188974"/>
                    <a:pt x="0" y="117843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78433"/>
                  </a:lnTo>
                  <a:lnTo>
                    <a:pt x="19050" y="1178433"/>
                  </a:lnTo>
                  <a:lnTo>
                    <a:pt x="19050" y="1159383"/>
                  </a:lnTo>
                  <a:lnTo>
                    <a:pt x="5793105" y="1159383"/>
                  </a:lnTo>
                  <a:lnTo>
                    <a:pt x="5793105" y="1178433"/>
                  </a:lnTo>
                  <a:lnTo>
                    <a:pt x="5779770" y="1164844"/>
                  </a:lnTo>
                  <a:lnTo>
                    <a:pt x="6374892" y="585216"/>
                  </a:lnTo>
                  <a:lnTo>
                    <a:pt x="6388227" y="598805"/>
                  </a:lnTo>
                  <a:lnTo>
                    <a:pt x="6374892" y="612394"/>
                  </a:lnTo>
                  <a:lnTo>
                    <a:pt x="5779770" y="32639"/>
                  </a:lnTo>
                  <a:lnTo>
                    <a:pt x="5793105" y="19050"/>
                  </a:lnTo>
                  <a:lnTo>
                    <a:pt x="579310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2896080" y="5541354"/>
            <a:ext cx="4176016" cy="75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Product Owner: Mike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427896" y="5486109"/>
            <a:ext cx="898077" cy="898077"/>
            <a:chOff x="0" y="0"/>
            <a:chExt cx="1197436" cy="1197436"/>
          </a:xfrm>
        </p:grpSpPr>
        <p:sp>
          <p:nvSpPr>
            <p:cNvPr id="40" name="Freeform 40"/>
            <p:cNvSpPr/>
            <p:nvPr/>
          </p:nvSpPr>
          <p:spPr>
            <a:xfrm>
              <a:off x="19050" y="19050"/>
              <a:ext cx="1159383" cy="1159383"/>
            </a:xfrm>
            <a:custGeom>
              <a:avLst/>
              <a:gdLst/>
              <a:ahLst/>
              <a:cxnLst/>
              <a:rect l="l" t="t" r="r" b="b"/>
              <a:pathLst>
                <a:path w="1159383" h="1159383">
                  <a:moveTo>
                    <a:pt x="0" y="579628"/>
                  </a:moveTo>
                  <a:cubicBezTo>
                    <a:pt x="0" y="259588"/>
                    <a:pt x="259588" y="0"/>
                    <a:pt x="579628" y="0"/>
                  </a:cubicBezTo>
                  <a:cubicBezTo>
                    <a:pt x="899668" y="0"/>
                    <a:pt x="1159383" y="259588"/>
                    <a:pt x="1159383" y="579628"/>
                  </a:cubicBezTo>
                  <a:cubicBezTo>
                    <a:pt x="1159383" y="899668"/>
                    <a:pt x="899795" y="1159383"/>
                    <a:pt x="579628" y="1159383"/>
                  </a:cubicBezTo>
                  <a:cubicBezTo>
                    <a:pt x="259461" y="1159383"/>
                    <a:pt x="0" y="899795"/>
                    <a:pt x="0" y="579628"/>
                  </a:cubicBezTo>
                  <a:close/>
                </a:path>
              </a:pathLst>
            </a:custGeom>
            <a:blipFill>
              <a:blip r:embed="rId2"/>
              <a:stretch>
                <a:fillRect l="-1643" t="-1643" r="-1639" b="-1639"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0" y="0"/>
              <a:ext cx="1197483" cy="1197483"/>
            </a:xfrm>
            <a:custGeom>
              <a:avLst/>
              <a:gdLst/>
              <a:ahLst/>
              <a:cxnLst/>
              <a:rect l="l" t="t" r="r" b="b"/>
              <a:pathLst>
                <a:path w="1197483" h="1197483">
                  <a:moveTo>
                    <a:pt x="0" y="598678"/>
                  </a:moveTo>
                  <a:cubicBezTo>
                    <a:pt x="0" y="268097"/>
                    <a:pt x="268097" y="0"/>
                    <a:pt x="598678" y="0"/>
                  </a:cubicBezTo>
                  <a:lnTo>
                    <a:pt x="598678" y="19050"/>
                  </a:lnTo>
                  <a:lnTo>
                    <a:pt x="598678" y="0"/>
                  </a:lnTo>
                  <a:cubicBezTo>
                    <a:pt x="929386" y="0"/>
                    <a:pt x="1197483" y="268097"/>
                    <a:pt x="1197483" y="598678"/>
                  </a:cubicBezTo>
                  <a:lnTo>
                    <a:pt x="1178433" y="598678"/>
                  </a:lnTo>
                  <a:lnTo>
                    <a:pt x="1197483" y="598678"/>
                  </a:lnTo>
                  <a:cubicBezTo>
                    <a:pt x="1197483" y="929386"/>
                    <a:pt x="929386" y="1197356"/>
                    <a:pt x="598805" y="1197356"/>
                  </a:cubicBezTo>
                  <a:lnTo>
                    <a:pt x="598805" y="1178306"/>
                  </a:lnTo>
                  <a:lnTo>
                    <a:pt x="598805" y="1197356"/>
                  </a:lnTo>
                  <a:cubicBezTo>
                    <a:pt x="268097" y="1197483"/>
                    <a:pt x="0" y="929386"/>
                    <a:pt x="0" y="598678"/>
                  </a:cubicBezTo>
                  <a:lnTo>
                    <a:pt x="19050" y="598678"/>
                  </a:lnTo>
                  <a:lnTo>
                    <a:pt x="38100" y="598678"/>
                  </a:lnTo>
                  <a:lnTo>
                    <a:pt x="19050" y="598678"/>
                  </a:lnTo>
                  <a:lnTo>
                    <a:pt x="0" y="598678"/>
                  </a:lnTo>
                  <a:moveTo>
                    <a:pt x="38100" y="598678"/>
                  </a:moveTo>
                  <a:cubicBezTo>
                    <a:pt x="38100" y="609219"/>
                    <a:pt x="29591" y="617728"/>
                    <a:pt x="19050" y="617728"/>
                  </a:cubicBezTo>
                  <a:cubicBezTo>
                    <a:pt x="8509" y="617728"/>
                    <a:pt x="0" y="609219"/>
                    <a:pt x="0" y="598678"/>
                  </a:cubicBezTo>
                  <a:cubicBezTo>
                    <a:pt x="0" y="588137"/>
                    <a:pt x="8509" y="579628"/>
                    <a:pt x="19050" y="579628"/>
                  </a:cubicBezTo>
                  <a:cubicBezTo>
                    <a:pt x="29591" y="579628"/>
                    <a:pt x="38100" y="588137"/>
                    <a:pt x="38100" y="598678"/>
                  </a:cubicBezTo>
                  <a:cubicBezTo>
                    <a:pt x="38100" y="908304"/>
                    <a:pt x="289052" y="1159383"/>
                    <a:pt x="598678" y="1159383"/>
                  </a:cubicBezTo>
                  <a:cubicBezTo>
                    <a:pt x="908304" y="1159383"/>
                    <a:pt x="1159383" y="908304"/>
                    <a:pt x="1159383" y="598678"/>
                  </a:cubicBezTo>
                  <a:cubicBezTo>
                    <a:pt x="1159383" y="289052"/>
                    <a:pt x="908304" y="38100"/>
                    <a:pt x="598678" y="38100"/>
                  </a:cubicBezTo>
                  <a:lnTo>
                    <a:pt x="598678" y="19050"/>
                  </a:lnTo>
                  <a:lnTo>
                    <a:pt x="598678" y="38100"/>
                  </a:lnTo>
                  <a:cubicBezTo>
                    <a:pt x="289052" y="38100"/>
                    <a:pt x="38100" y="289052"/>
                    <a:pt x="38100" y="598678"/>
                  </a:cubicBezTo>
                  <a:close/>
                </a:path>
              </a:pathLst>
            </a:custGeom>
            <a:solidFill>
              <a:srgbClr val="5F2C16"/>
            </a:solidFill>
          </p:spPr>
        </p:sp>
      </p:grpSp>
      <p:grpSp>
        <p:nvGrpSpPr>
          <p:cNvPr id="42" name="Group 42"/>
          <p:cNvGrpSpPr/>
          <p:nvPr/>
        </p:nvGrpSpPr>
        <p:grpSpPr>
          <a:xfrm rot="-10800000">
            <a:off x="2422293" y="6656997"/>
            <a:ext cx="4805473" cy="898077"/>
            <a:chOff x="0" y="0"/>
            <a:chExt cx="6407298" cy="1197436"/>
          </a:xfrm>
        </p:grpSpPr>
        <p:sp>
          <p:nvSpPr>
            <p:cNvPr id="43" name="Freeform 43"/>
            <p:cNvSpPr/>
            <p:nvPr/>
          </p:nvSpPr>
          <p:spPr>
            <a:xfrm>
              <a:off x="19050" y="19050"/>
              <a:ext cx="6369177" cy="1159256"/>
            </a:xfrm>
            <a:custGeom>
              <a:avLst/>
              <a:gdLst/>
              <a:ahLst/>
              <a:cxnLst/>
              <a:rect l="l" t="t" r="r" b="b"/>
              <a:pathLst>
                <a:path w="6369177" h="1159256">
                  <a:moveTo>
                    <a:pt x="0" y="0"/>
                  </a:moveTo>
                  <a:lnTo>
                    <a:pt x="5774055" y="0"/>
                  </a:lnTo>
                  <a:lnTo>
                    <a:pt x="6369177" y="579628"/>
                  </a:lnTo>
                  <a:lnTo>
                    <a:pt x="5774055" y="1159256"/>
                  </a:lnTo>
                  <a:lnTo>
                    <a:pt x="0" y="1159256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0" y="0"/>
              <a:ext cx="6407277" cy="1197483"/>
            </a:xfrm>
            <a:custGeom>
              <a:avLst/>
              <a:gdLst/>
              <a:ahLst/>
              <a:cxnLst/>
              <a:rect l="l" t="t" r="r" b="b"/>
              <a:pathLst>
                <a:path w="6407277" h="1197483">
                  <a:moveTo>
                    <a:pt x="19050" y="0"/>
                  </a:moveTo>
                  <a:lnTo>
                    <a:pt x="5793105" y="0"/>
                  </a:lnTo>
                  <a:cubicBezTo>
                    <a:pt x="5798058" y="0"/>
                    <a:pt x="5802884" y="1905"/>
                    <a:pt x="5806440" y="5461"/>
                  </a:cubicBezTo>
                  <a:lnTo>
                    <a:pt x="6401562" y="585089"/>
                  </a:lnTo>
                  <a:cubicBezTo>
                    <a:pt x="6405245" y="588645"/>
                    <a:pt x="6407277" y="593598"/>
                    <a:pt x="6407277" y="598678"/>
                  </a:cubicBezTo>
                  <a:cubicBezTo>
                    <a:pt x="6407277" y="603758"/>
                    <a:pt x="6405245" y="608711"/>
                    <a:pt x="6401562" y="612267"/>
                  </a:cubicBezTo>
                  <a:lnTo>
                    <a:pt x="5806440" y="1192022"/>
                  </a:lnTo>
                  <a:cubicBezTo>
                    <a:pt x="5802884" y="1195451"/>
                    <a:pt x="5798058" y="1197483"/>
                    <a:pt x="5793105" y="1197483"/>
                  </a:cubicBezTo>
                  <a:lnTo>
                    <a:pt x="19050" y="1197483"/>
                  </a:lnTo>
                  <a:cubicBezTo>
                    <a:pt x="8509" y="1197483"/>
                    <a:pt x="0" y="1188974"/>
                    <a:pt x="0" y="117843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78433"/>
                  </a:lnTo>
                  <a:lnTo>
                    <a:pt x="19050" y="1178433"/>
                  </a:lnTo>
                  <a:lnTo>
                    <a:pt x="19050" y="1159383"/>
                  </a:lnTo>
                  <a:lnTo>
                    <a:pt x="5793105" y="1159383"/>
                  </a:lnTo>
                  <a:lnTo>
                    <a:pt x="5793105" y="1178433"/>
                  </a:lnTo>
                  <a:lnTo>
                    <a:pt x="5779770" y="1164844"/>
                  </a:lnTo>
                  <a:lnTo>
                    <a:pt x="6374892" y="585216"/>
                  </a:lnTo>
                  <a:lnTo>
                    <a:pt x="6388227" y="598805"/>
                  </a:lnTo>
                  <a:lnTo>
                    <a:pt x="6374892" y="612394"/>
                  </a:lnTo>
                  <a:lnTo>
                    <a:pt x="5779770" y="32639"/>
                  </a:lnTo>
                  <a:lnTo>
                    <a:pt x="5793105" y="19050"/>
                  </a:lnTo>
                  <a:lnTo>
                    <a:pt x="579310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2895286" y="6712242"/>
            <a:ext cx="4176016" cy="75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DB Admin: John Wick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427094" y="6701246"/>
            <a:ext cx="898077" cy="898077"/>
            <a:chOff x="0" y="0"/>
            <a:chExt cx="1197436" cy="1197436"/>
          </a:xfrm>
        </p:grpSpPr>
        <p:sp>
          <p:nvSpPr>
            <p:cNvPr id="47" name="Freeform 47"/>
            <p:cNvSpPr/>
            <p:nvPr/>
          </p:nvSpPr>
          <p:spPr>
            <a:xfrm>
              <a:off x="19050" y="19050"/>
              <a:ext cx="1159383" cy="1159383"/>
            </a:xfrm>
            <a:custGeom>
              <a:avLst/>
              <a:gdLst/>
              <a:ahLst/>
              <a:cxnLst/>
              <a:rect l="l" t="t" r="r" b="b"/>
              <a:pathLst>
                <a:path w="1159383" h="1159383">
                  <a:moveTo>
                    <a:pt x="0" y="579628"/>
                  </a:moveTo>
                  <a:cubicBezTo>
                    <a:pt x="0" y="259588"/>
                    <a:pt x="259588" y="0"/>
                    <a:pt x="579628" y="0"/>
                  </a:cubicBezTo>
                  <a:cubicBezTo>
                    <a:pt x="899668" y="0"/>
                    <a:pt x="1159383" y="259588"/>
                    <a:pt x="1159383" y="579628"/>
                  </a:cubicBezTo>
                  <a:cubicBezTo>
                    <a:pt x="1159383" y="899668"/>
                    <a:pt x="899795" y="1159383"/>
                    <a:pt x="579628" y="1159383"/>
                  </a:cubicBezTo>
                  <a:cubicBezTo>
                    <a:pt x="259461" y="1159383"/>
                    <a:pt x="0" y="899795"/>
                    <a:pt x="0" y="579628"/>
                  </a:cubicBezTo>
                  <a:close/>
                </a:path>
              </a:pathLst>
            </a:custGeom>
            <a:blipFill>
              <a:blip r:embed="rId2"/>
              <a:stretch>
                <a:fillRect l="-1643" t="-1643" r="-1639" b="-1639"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0" y="0"/>
              <a:ext cx="1197483" cy="1197483"/>
            </a:xfrm>
            <a:custGeom>
              <a:avLst/>
              <a:gdLst/>
              <a:ahLst/>
              <a:cxnLst/>
              <a:rect l="l" t="t" r="r" b="b"/>
              <a:pathLst>
                <a:path w="1197483" h="1197483">
                  <a:moveTo>
                    <a:pt x="0" y="598678"/>
                  </a:moveTo>
                  <a:cubicBezTo>
                    <a:pt x="0" y="268097"/>
                    <a:pt x="268097" y="0"/>
                    <a:pt x="598678" y="0"/>
                  </a:cubicBezTo>
                  <a:lnTo>
                    <a:pt x="598678" y="19050"/>
                  </a:lnTo>
                  <a:lnTo>
                    <a:pt x="598678" y="0"/>
                  </a:lnTo>
                  <a:cubicBezTo>
                    <a:pt x="929386" y="0"/>
                    <a:pt x="1197483" y="268097"/>
                    <a:pt x="1197483" y="598678"/>
                  </a:cubicBezTo>
                  <a:lnTo>
                    <a:pt x="1178433" y="598678"/>
                  </a:lnTo>
                  <a:lnTo>
                    <a:pt x="1197483" y="598678"/>
                  </a:lnTo>
                  <a:cubicBezTo>
                    <a:pt x="1197483" y="929386"/>
                    <a:pt x="929386" y="1197356"/>
                    <a:pt x="598805" y="1197356"/>
                  </a:cubicBezTo>
                  <a:lnTo>
                    <a:pt x="598805" y="1178306"/>
                  </a:lnTo>
                  <a:lnTo>
                    <a:pt x="598805" y="1197356"/>
                  </a:lnTo>
                  <a:cubicBezTo>
                    <a:pt x="268097" y="1197483"/>
                    <a:pt x="0" y="929386"/>
                    <a:pt x="0" y="598678"/>
                  </a:cubicBezTo>
                  <a:lnTo>
                    <a:pt x="19050" y="598678"/>
                  </a:lnTo>
                  <a:lnTo>
                    <a:pt x="38100" y="598678"/>
                  </a:lnTo>
                  <a:lnTo>
                    <a:pt x="19050" y="598678"/>
                  </a:lnTo>
                  <a:lnTo>
                    <a:pt x="0" y="598678"/>
                  </a:lnTo>
                  <a:moveTo>
                    <a:pt x="38100" y="598678"/>
                  </a:moveTo>
                  <a:cubicBezTo>
                    <a:pt x="38100" y="609219"/>
                    <a:pt x="29591" y="617728"/>
                    <a:pt x="19050" y="617728"/>
                  </a:cubicBezTo>
                  <a:cubicBezTo>
                    <a:pt x="8509" y="617728"/>
                    <a:pt x="0" y="609219"/>
                    <a:pt x="0" y="598678"/>
                  </a:cubicBezTo>
                  <a:cubicBezTo>
                    <a:pt x="0" y="588137"/>
                    <a:pt x="8509" y="579628"/>
                    <a:pt x="19050" y="579628"/>
                  </a:cubicBezTo>
                  <a:cubicBezTo>
                    <a:pt x="29591" y="579628"/>
                    <a:pt x="38100" y="588137"/>
                    <a:pt x="38100" y="598678"/>
                  </a:cubicBezTo>
                  <a:cubicBezTo>
                    <a:pt x="38100" y="908304"/>
                    <a:pt x="289052" y="1159383"/>
                    <a:pt x="598678" y="1159383"/>
                  </a:cubicBezTo>
                  <a:cubicBezTo>
                    <a:pt x="908304" y="1159383"/>
                    <a:pt x="1159383" y="908304"/>
                    <a:pt x="1159383" y="598678"/>
                  </a:cubicBezTo>
                  <a:cubicBezTo>
                    <a:pt x="1159383" y="289052"/>
                    <a:pt x="908304" y="38100"/>
                    <a:pt x="598678" y="38100"/>
                  </a:cubicBezTo>
                  <a:lnTo>
                    <a:pt x="598678" y="19050"/>
                  </a:lnTo>
                  <a:lnTo>
                    <a:pt x="598678" y="38100"/>
                  </a:lnTo>
                  <a:cubicBezTo>
                    <a:pt x="289052" y="38100"/>
                    <a:pt x="38100" y="289052"/>
                    <a:pt x="38100" y="598678"/>
                  </a:cubicBezTo>
                  <a:close/>
                </a:path>
              </a:pathLst>
            </a:custGeom>
            <a:solidFill>
              <a:srgbClr val="5F2C16"/>
            </a:solidFill>
          </p:spPr>
        </p:sp>
      </p:grpSp>
      <p:grpSp>
        <p:nvGrpSpPr>
          <p:cNvPr id="49" name="Group 49"/>
          <p:cNvGrpSpPr/>
          <p:nvPr/>
        </p:nvGrpSpPr>
        <p:grpSpPr>
          <a:xfrm rot="-10800000">
            <a:off x="2422293" y="7786053"/>
            <a:ext cx="4805473" cy="898077"/>
            <a:chOff x="0" y="0"/>
            <a:chExt cx="6407298" cy="1197436"/>
          </a:xfrm>
        </p:grpSpPr>
        <p:sp>
          <p:nvSpPr>
            <p:cNvPr id="50" name="Freeform 50"/>
            <p:cNvSpPr/>
            <p:nvPr/>
          </p:nvSpPr>
          <p:spPr>
            <a:xfrm>
              <a:off x="19050" y="19050"/>
              <a:ext cx="6369177" cy="1159256"/>
            </a:xfrm>
            <a:custGeom>
              <a:avLst/>
              <a:gdLst/>
              <a:ahLst/>
              <a:cxnLst/>
              <a:rect l="l" t="t" r="r" b="b"/>
              <a:pathLst>
                <a:path w="6369177" h="1159256">
                  <a:moveTo>
                    <a:pt x="0" y="0"/>
                  </a:moveTo>
                  <a:lnTo>
                    <a:pt x="5774055" y="0"/>
                  </a:lnTo>
                  <a:lnTo>
                    <a:pt x="6369177" y="579628"/>
                  </a:lnTo>
                  <a:lnTo>
                    <a:pt x="5774055" y="1159256"/>
                  </a:lnTo>
                  <a:lnTo>
                    <a:pt x="0" y="1159256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0" y="0"/>
              <a:ext cx="6407277" cy="1197483"/>
            </a:xfrm>
            <a:custGeom>
              <a:avLst/>
              <a:gdLst/>
              <a:ahLst/>
              <a:cxnLst/>
              <a:rect l="l" t="t" r="r" b="b"/>
              <a:pathLst>
                <a:path w="6407277" h="1197483">
                  <a:moveTo>
                    <a:pt x="19050" y="0"/>
                  </a:moveTo>
                  <a:lnTo>
                    <a:pt x="5793105" y="0"/>
                  </a:lnTo>
                  <a:cubicBezTo>
                    <a:pt x="5798058" y="0"/>
                    <a:pt x="5802884" y="1905"/>
                    <a:pt x="5806440" y="5461"/>
                  </a:cubicBezTo>
                  <a:lnTo>
                    <a:pt x="6401562" y="585089"/>
                  </a:lnTo>
                  <a:cubicBezTo>
                    <a:pt x="6405245" y="588645"/>
                    <a:pt x="6407277" y="593598"/>
                    <a:pt x="6407277" y="598678"/>
                  </a:cubicBezTo>
                  <a:cubicBezTo>
                    <a:pt x="6407277" y="603758"/>
                    <a:pt x="6405245" y="608711"/>
                    <a:pt x="6401562" y="612267"/>
                  </a:cubicBezTo>
                  <a:lnTo>
                    <a:pt x="5806440" y="1192022"/>
                  </a:lnTo>
                  <a:cubicBezTo>
                    <a:pt x="5802884" y="1195451"/>
                    <a:pt x="5798058" y="1197483"/>
                    <a:pt x="5793105" y="1197483"/>
                  </a:cubicBezTo>
                  <a:lnTo>
                    <a:pt x="19050" y="1197483"/>
                  </a:lnTo>
                  <a:cubicBezTo>
                    <a:pt x="8509" y="1197483"/>
                    <a:pt x="0" y="1188974"/>
                    <a:pt x="0" y="117843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78433"/>
                  </a:lnTo>
                  <a:lnTo>
                    <a:pt x="19050" y="1178433"/>
                  </a:lnTo>
                  <a:lnTo>
                    <a:pt x="19050" y="1159383"/>
                  </a:lnTo>
                  <a:lnTo>
                    <a:pt x="5793105" y="1159383"/>
                  </a:lnTo>
                  <a:lnTo>
                    <a:pt x="5793105" y="1178433"/>
                  </a:lnTo>
                  <a:lnTo>
                    <a:pt x="5779770" y="1164844"/>
                  </a:lnTo>
                  <a:lnTo>
                    <a:pt x="6374892" y="585216"/>
                  </a:lnTo>
                  <a:lnTo>
                    <a:pt x="6388227" y="598805"/>
                  </a:lnTo>
                  <a:lnTo>
                    <a:pt x="6374892" y="612394"/>
                  </a:lnTo>
                  <a:lnTo>
                    <a:pt x="5779770" y="32639"/>
                  </a:lnTo>
                  <a:lnTo>
                    <a:pt x="5793105" y="19050"/>
                  </a:lnTo>
                  <a:lnTo>
                    <a:pt x="579310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2" name="TextBox 52"/>
          <p:cNvSpPr txBox="1"/>
          <p:nvPr/>
        </p:nvSpPr>
        <p:spPr>
          <a:xfrm>
            <a:off x="2895286" y="7841298"/>
            <a:ext cx="4176016" cy="75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Developers: Juhi, Neha, Priyank, Nikhil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441850" y="7849152"/>
            <a:ext cx="898077" cy="898077"/>
            <a:chOff x="0" y="0"/>
            <a:chExt cx="1197436" cy="1197436"/>
          </a:xfrm>
        </p:grpSpPr>
        <p:sp>
          <p:nvSpPr>
            <p:cNvPr id="54" name="Freeform 54"/>
            <p:cNvSpPr/>
            <p:nvPr/>
          </p:nvSpPr>
          <p:spPr>
            <a:xfrm>
              <a:off x="19050" y="19050"/>
              <a:ext cx="1159383" cy="1159383"/>
            </a:xfrm>
            <a:custGeom>
              <a:avLst/>
              <a:gdLst/>
              <a:ahLst/>
              <a:cxnLst/>
              <a:rect l="l" t="t" r="r" b="b"/>
              <a:pathLst>
                <a:path w="1159383" h="1159383">
                  <a:moveTo>
                    <a:pt x="0" y="579628"/>
                  </a:moveTo>
                  <a:cubicBezTo>
                    <a:pt x="0" y="259588"/>
                    <a:pt x="259588" y="0"/>
                    <a:pt x="579628" y="0"/>
                  </a:cubicBezTo>
                  <a:cubicBezTo>
                    <a:pt x="899668" y="0"/>
                    <a:pt x="1159383" y="259588"/>
                    <a:pt x="1159383" y="579628"/>
                  </a:cubicBezTo>
                  <a:cubicBezTo>
                    <a:pt x="1159383" y="899668"/>
                    <a:pt x="899795" y="1159383"/>
                    <a:pt x="579628" y="1159383"/>
                  </a:cubicBezTo>
                  <a:cubicBezTo>
                    <a:pt x="259461" y="1159383"/>
                    <a:pt x="0" y="899795"/>
                    <a:pt x="0" y="579628"/>
                  </a:cubicBezTo>
                  <a:close/>
                </a:path>
              </a:pathLst>
            </a:custGeom>
            <a:blipFill>
              <a:blip r:embed="rId2"/>
              <a:stretch>
                <a:fillRect l="-1643" t="-1643" r="-1639" b="-1639"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>
              <a:off x="0" y="0"/>
              <a:ext cx="1197483" cy="1197483"/>
            </a:xfrm>
            <a:custGeom>
              <a:avLst/>
              <a:gdLst/>
              <a:ahLst/>
              <a:cxnLst/>
              <a:rect l="l" t="t" r="r" b="b"/>
              <a:pathLst>
                <a:path w="1197483" h="1197483">
                  <a:moveTo>
                    <a:pt x="0" y="598678"/>
                  </a:moveTo>
                  <a:cubicBezTo>
                    <a:pt x="0" y="268097"/>
                    <a:pt x="268097" y="0"/>
                    <a:pt x="598678" y="0"/>
                  </a:cubicBezTo>
                  <a:lnTo>
                    <a:pt x="598678" y="19050"/>
                  </a:lnTo>
                  <a:lnTo>
                    <a:pt x="598678" y="0"/>
                  </a:lnTo>
                  <a:cubicBezTo>
                    <a:pt x="929386" y="0"/>
                    <a:pt x="1197483" y="268097"/>
                    <a:pt x="1197483" y="598678"/>
                  </a:cubicBezTo>
                  <a:lnTo>
                    <a:pt x="1178433" y="598678"/>
                  </a:lnTo>
                  <a:lnTo>
                    <a:pt x="1197483" y="598678"/>
                  </a:lnTo>
                  <a:cubicBezTo>
                    <a:pt x="1197483" y="929386"/>
                    <a:pt x="929386" y="1197356"/>
                    <a:pt x="598805" y="1197356"/>
                  </a:cubicBezTo>
                  <a:lnTo>
                    <a:pt x="598805" y="1178306"/>
                  </a:lnTo>
                  <a:lnTo>
                    <a:pt x="598805" y="1197356"/>
                  </a:lnTo>
                  <a:cubicBezTo>
                    <a:pt x="268097" y="1197483"/>
                    <a:pt x="0" y="929386"/>
                    <a:pt x="0" y="598678"/>
                  </a:cubicBezTo>
                  <a:lnTo>
                    <a:pt x="19050" y="598678"/>
                  </a:lnTo>
                  <a:lnTo>
                    <a:pt x="38100" y="598678"/>
                  </a:lnTo>
                  <a:lnTo>
                    <a:pt x="19050" y="598678"/>
                  </a:lnTo>
                  <a:lnTo>
                    <a:pt x="0" y="598678"/>
                  </a:lnTo>
                  <a:moveTo>
                    <a:pt x="38100" y="598678"/>
                  </a:moveTo>
                  <a:cubicBezTo>
                    <a:pt x="38100" y="609219"/>
                    <a:pt x="29591" y="617728"/>
                    <a:pt x="19050" y="617728"/>
                  </a:cubicBezTo>
                  <a:cubicBezTo>
                    <a:pt x="8509" y="617728"/>
                    <a:pt x="0" y="609219"/>
                    <a:pt x="0" y="598678"/>
                  </a:cubicBezTo>
                  <a:cubicBezTo>
                    <a:pt x="0" y="588137"/>
                    <a:pt x="8509" y="579628"/>
                    <a:pt x="19050" y="579628"/>
                  </a:cubicBezTo>
                  <a:cubicBezTo>
                    <a:pt x="29591" y="579628"/>
                    <a:pt x="38100" y="588137"/>
                    <a:pt x="38100" y="598678"/>
                  </a:cubicBezTo>
                  <a:cubicBezTo>
                    <a:pt x="38100" y="908304"/>
                    <a:pt x="289052" y="1159383"/>
                    <a:pt x="598678" y="1159383"/>
                  </a:cubicBezTo>
                  <a:cubicBezTo>
                    <a:pt x="908304" y="1159383"/>
                    <a:pt x="1159383" y="908304"/>
                    <a:pt x="1159383" y="598678"/>
                  </a:cubicBezTo>
                  <a:cubicBezTo>
                    <a:pt x="1159383" y="289052"/>
                    <a:pt x="908304" y="38100"/>
                    <a:pt x="598678" y="38100"/>
                  </a:cubicBezTo>
                  <a:lnTo>
                    <a:pt x="598678" y="19050"/>
                  </a:lnTo>
                  <a:lnTo>
                    <a:pt x="598678" y="38100"/>
                  </a:lnTo>
                  <a:cubicBezTo>
                    <a:pt x="289052" y="38100"/>
                    <a:pt x="38100" y="289052"/>
                    <a:pt x="38100" y="598678"/>
                  </a:cubicBezTo>
                  <a:close/>
                </a:path>
              </a:pathLst>
            </a:custGeom>
            <a:solidFill>
              <a:srgbClr val="5F2C16"/>
            </a:solidFill>
          </p:spPr>
        </p:sp>
      </p:grpSp>
      <p:grpSp>
        <p:nvGrpSpPr>
          <p:cNvPr id="56" name="Group 56"/>
          <p:cNvGrpSpPr/>
          <p:nvPr/>
        </p:nvGrpSpPr>
        <p:grpSpPr>
          <a:xfrm rot="-10800000">
            <a:off x="2422293" y="8915109"/>
            <a:ext cx="4805473" cy="898077"/>
            <a:chOff x="0" y="0"/>
            <a:chExt cx="6407298" cy="1197436"/>
          </a:xfrm>
        </p:grpSpPr>
        <p:sp>
          <p:nvSpPr>
            <p:cNvPr id="57" name="Freeform 57"/>
            <p:cNvSpPr/>
            <p:nvPr/>
          </p:nvSpPr>
          <p:spPr>
            <a:xfrm>
              <a:off x="19050" y="19050"/>
              <a:ext cx="6369177" cy="1159256"/>
            </a:xfrm>
            <a:custGeom>
              <a:avLst/>
              <a:gdLst/>
              <a:ahLst/>
              <a:cxnLst/>
              <a:rect l="l" t="t" r="r" b="b"/>
              <a:pathLst>
                <a:path w="6369177" h="1159256">
                  <a:moveTo>
                    <a:pt x="0" y="0"/>
                  </a:moveTo>
                  <a:lnTo>
                    <a:pt x="5774055" y="0"/>
                  </a:lnTo>
                  <a:lnTo>
                    <a:pt x="6369177" y="579628"/>
                  </a:lnTo>
                  <a:lnTo>
                    <a:pt x="5774055" y="1159256"/>
                  </a:lnTo>
                  <a:lnTo>
                    <a:pt x="0" y="1159256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6407277" cy="1197483"/>
            </a:xfrm>
            <a:custGeom>
              <a:avLst/>
              <a:gdLst/>
              <a:ahLst/>
              <a:cxnLst/>
              <a:rect l="l" t="t" r="r" b="b"/>
              <a:pathLst>
                <a:path w="6407277" h="1197483">
                  <a:moveTo>
                    <a:pt x="19050" y="0"/>
                  </a:moveTo>
                  <a:lnTo>
                    <a:pt x="5793105" y="0"/>
                  </a:lnTo>
                  <a:cubicBezTo>
                    <a:pt x="5798058" y="0"/>
                    <a:pt x="5802884" y="1905"/>
                    <a:pt x="5806440" y="5461"/>
                  </a:cubicBezTo>
                  <a:lnTo>
                    <a:pt x="6401562" y="585089"/>
                  </a:lnTo>
                  <a:cubicBezTo>
                    <a:pt x="6405245" y="588645"/>
                    <a:pt x="6407277" y="593598"/>
                    <a:pt x="6407277" y="598678"/>
                  </a:cubicBezTo>
                  <a:cubicBezTo>
                    <a:pt x="6407277" y="603758"/>
                    <a:pt x="6405245" y="608711"/>
                    <a:pt x="6401562" y="612267"/>
                  </a:cubicBezTo>
                  <a:lnTo>
                    <a:pt x="5806440" y="1192022"/>
                  </a:lnTo>
                  <a:cubicBezTo>
                    <a:pt x="5802884" y="1195451"/>
                    <a:pt x="5798058" y="1197483"/>
                    <a:pt x="5793105" y="1197483"/>
                  </a:cubicBezTo>
                  <a:lnTo>
                    <a:pt x="19050" y="1197483"/>
                  </a:lnTo>
                  <a:cubicBezTo>
                    <a:pt x="8509" y="1197483"/>
                    <a:pt x="0" y="1188974"/>
                    <a:pt x="0" y="117843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78433"/>
                  </a:lnTo>
                  <a:lnTo>
                    <a:pt x="19050" y="1178433"/>
                  </a:lnTo>
                  <a:lnTo>
                    <a:pt x="19050" y="1159383"/>
                  </a:lnTo>
                  <a:lnTo>
                    <a:pt x="5793105" y="1159383"/>
                  </a:lnTo>
                  <a:lnTo>
                    <a:pt x="5793105" y="1178433"/>
                  </a:lnTo>
                  <a:lnTo>
                    <a:pt x="5779770" y="1164844"/>
                  </a:lnTo>
                  <a:lnTo>
                    <a:pt x="6374892" y="585216"/>
                  </a:lnTo>
                  <a:lnTo>
                    <a:pt x="6388227" y="598805"/>
                  </a:lnTo>
                  <a:lnTo>
                    <a:pt x="6374892" y="612394"/>
                  </a:lnTo>
                  <a:lnTo>
                    <a:pt x="5779770" y="32639"/>
                  </a:lnTo>
                  <a:lnTo>
                    <a:pt x="5793105" y="19050"/>
                  </a:lnTo>
                  <a:lnTo>
                    <a:pt x="579310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9" name="TextBox 59"/>
          <p:cNvSpPr txBox="1"/>
          <p:nvPr/>
        </p:nvSpPr>
        <p:spPr>
          <a:xfrm>
            <a:off x="2895286" y="8970354"/>
            <a:ext cx="4176016" cy="75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Testers: Gayatri, Namrata, Ankit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1427103" y="8915109"/>
            <a:ext cx="898077" cy="898077"/>
            <a:chOff x="0" y="0"/>
            <a:chExt cx="1197436" cy="1197436"/>
          </a:xfrm>
        </p:grpSpPr>
        <p:sp>
          <p:nvSpPr>
            <p:cNvPr id="61" name="Freeform 61"/>
            <p:cNvSpPr/>
            <p:nvPr/>
          </p:nvSpPr>
          <p:spPr>
            <a:xfrm>
              <a:off x="19050" y="19050"/>
              <a:ext cx="1159383" cy="1159383"/>
            </a:xfrm>
            <a:custGeom>
              <a:avLst/>
              <a:gdLst/>
              <a:ahLst/>
              <a:cxnLst/>
              <a:rect l="l" t="t" r="r" b="b"/>
              <a:pathLst>
                <a:path w="1159383" h="1159383">
                  <a:moveTo>
                    <a:pt x="0" y="579628"/>
                  </a:moveTo>
                  <a:cubicBezTo>
                    <a:pt x="0" y="259588"/>
                    <a:pt x="259588" y="0"/>
                    <a:pt x="579628" y="0"/>
                  </a:cubicBezTo>
                  <a:cubicBezTo>
                    <a:pt x="899668" y="0"/>
                    <a:pt x="1159383" y="259588"/>
                    <a:pt x="1159383" y="579628"/>
                  </a:cubicBezTo>
                  <a:cubicBezTo>
                    <a:pt x="1159383" y="899668"/>
                    <a:pt x="899795" y="1159383"/>
                    <a:pt x="579628" y="1159383"/>
                  </a:cubicBezTo>
                  <a:cubicBezTo>
                    <a:pt x="259461" y="1159383"/>
                    <a:pt x="0" y="899795"/>
                    <a:pt x="0" y="579628"/>
                  </a:cubicBezTo>
                  <a:close/>
                </a:path>
              </a:pathLst>
            </a:custGeom>
            <a:blipFill>
              <a:blip r:embed="rId2"/>
              <a:stretch>
                <a:fillRect l="-1643" t="-1643" r="-1639" b="-1639"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>
              <a:off x="0" y="0"/>
              <a:ext cx="1197483" cy="1197483"/>
            </a:xfrm>
            <a:custGeom>
              <a:avLst/>
              <a:gdLst/>
              <a:ahLst/>
              <a:cxnLst/>
              <a:rect l="l" t="t" r="r" b="b"/>
              <a:pathLst>
                <a:path w="1197483" h="1197483">
                  <a:moveTo>
                    <a:pt x="0" y="598678"/>
                  </a:moveTo>
                  <a:cubicBezTo>
                    <a:pt x="0" y="268097"/>
                    <a:pt x="268097" y="0"/>
                    <a:pt x="598678" y="0"/>
                  </a:cubicBezTo>
                  <a:lnTo>
                    <a:pt x="598678" y="19050"/>
                  </a:lnTo>
                  <a:lnTo>
                    <a:pt x="598678" y="0"/>
                  </a:lnTo>
                  <a:cubicBezTo>
                    <a:pt x="929386" y="0"/>
                    <a:pt x="1197483" y="268097"/>
                    <a:pt x="1197483" y="598678"/>
                  </a:cubicBezTo>
                  <a:lnTo>
                    <a:pt x="1178433" y="598678"/>
                  </a:lnTo>
                  <a:lnTo>
                    <a:pt x="1197483" y="598678"/>
                  </a:lnTo>
                  <a:cubicBezTo>
                    <a:pt x="1197483" y="929386"/>
                    <a:pt x="929386" y="1197356"/>
                    <a:pt x="598805" y="1197356"/>
                  </a:cubicBezTo>
                  <a:lnTo>
                    <a:pt x="598805" y="1178306"/>
                  </a:lnTo>
                  <a:lnTo>
                    <a:pt x="598805" y="1197356"/>
                  </a:lnTo>
                  <a:cubicBezTo>
                    <a:pt x="268097" y="1197483"/>
                    <a:pt x="0" y="929386"/>
                    <a:pt x="0" y="598678"/>
                  </a:cubicBezTo>
                  <a:lnTo>
                    <a:pt x="19050" y="598678"/>
                  </a:lnTo>
                  <a:lnTo>
                    <a:pt x="38100" y="598678"/>
                  </a:lnTo>
                  <a:lnTo>
                    <a:pt x="19050" y="598678"/>
                  </a:lnTo>
                  <a:lnTo>
                    <a:pt x="0" y="598678"/>
                  </a:lnTo>
                  <a:moveTo>
                    <a:pt x="38100" y="598678"/>
                  </a:moveTo>
                  <a:cubicBezTo>
                    <a:pt x="38100" y="609219"/>
                    <a:pt x="29591" y="617728"/>
                    <a:pt x="19050" y="617728"/>
                  </a:cubicBezTo>
                  <a:cubicBezTo>
                    <a:pt x="8509" y="617728"/>
                    <a:pt x="0" y="609219"/>
                    <a:pt x="0" y="598678"/>
                  </a:cubicBezTo>
                  <a:cubicBezTo>
                    <a:pt x="0" y="588137"/>
                    <a:pt x="8509" y="579628"/>
                    <a:pt x="19050" y="579628"/>
                  </a:cubicBezTo>
                  <a:cubicBezTo>
                    <a:pt x="29591" y="579628"/>
                    <a:pt x="38100" y="588137"/>
                    <a:pt x="38100" y="598678"/>
                  </a:cubicBezTo>
                  <a:cubicBezTo>
                    <a:pt x="38100" y="908304"/>
                    <a:pt x="289052" y="1159383"/>
                    <a:pt x="598678" y="1159383"/>
                  </a:cubicBezTo>
                  <a:cubicBezTo>
                    <a:pt x="908304" y="1159383"/>
                    <a:pt x="1159383" y="908304"/>
                    <a:pt x="1159383" y="598678"/>
                  </a:cubicBezTo>
                  <a:cubicBezTo>
                    <a:pt x="1159383" y="289052"/>
                    <a:pt x="908304" y="38100"/>
                    <a:pt x="598678" y="38100"/>
                  </a:cubicBezTo>
                  <a:lnTo>
                    <a:pt x="598678" y="19050"/>
                  </a:lnTo>
                  <a:lnTo>
                    <a:pt x="598678" y="38100"/>
                  </a:lnTo>
                  <a:cubicBezTo>
                    <a:pt x="289052" y="38100"/>
                    <a:pt x="38100" y="289052"/>
                    <a:pt x="38100" y="598678"/>
                  </a:cubicBezTo>
                  <a:close/>
                </a:path>
              </a:pathLst>
            </a:custGeom>
            <a:solidFill>
              <a:srgbClr val="5F2C16"/>
            </a:solidFill>
          </p:spPr>
        </p:sp>
      </p:grpSp>
      <p:sp>
        <p:nvSpPr>
          <p:cNvPr id="63" name="TextBox 63"/>
          <p:cNvSpPr txBox="1"/>
          <p:nvPr/>
        </p:nvSpPr>
        <p:spPr>
          <a:xfrm>
            <a:off x="7402530" y="6172227"/>
            <a:ext cx="7709145" cy="80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Time Duration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402530" y="1874073"/>
            <a:ext cx="7709145" cy="130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Budget</a:t>
            </a:r>
          </a:p>
        </p:txBody>
      </p:sp>
      <p:grpSp>
        <p:nvGrpSpPr>
          <p:cNvPr id="65" name="Group 65"/>
          <p:cNvGrpSpPr/>
          <p:nvPr/>
        </p:nvGrpSpPr>
        <p:grpSpPr>
          <a:xfrm rot="-10800000">
            <a:off x="9082368" y="3219118"/>
            <a:ext cx="3856304" cy="746295"/>
            <a:chOff x="0" y="0"/>
            <a:chExt cx="5141738" cy="995060"/>
          </a:xfrm>
        </p:grpSpPr>
        <p:sp>
          <p:nvSpPr>
            <p:cNvPr id="66" name="Freeform 66"/>
            <p:cNvSpPr/>
            <p:nvPr/>
          </p:nvSpPr>
          <p:spPr>
            <a:xfrm>
              <a:off x="19050" y="19050"/>
              <a:ext cx="5103749" cy="957072"/>
            </a:xfrm>
            <a:custGeom>
              <a:avLst/>
              <a:gdLst/>
              <a:ahLst/>
              <a:cxnLst/>
              <a:rect l="l" t="t" r="r" b="b"/>
              <a:pathLst>
                <a:path w="5103749" h="957072">
                  <a:moveTo>
                    <a:pt x="0" y="0"/>
                  </a:moveTo>
                  <a:lnTo>
                    <a:pt x="4609846" y="0"/>
                  </a:lnTo>
                  <a:lnTo>
                    <a:pt x="5103749" y="478536"/>
                  </a:lnTo>
                  <a:lnTo>
                    <a:pt x="4609846" y="957072"/>
                  </a:lnTo>
                  <a:lnTo>
                    <a:pt x="0" y="957072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5141849" cy="995045"/>
            </a:xfrm>
            <a:custGeom>
              <a:avLst/>
              <a:gdLst/>
              <a:ahLst/>
              <a:cxnLst/>
              <a:rect l="l" t="t" r="r" b="b"/>
              <a:pathLst>
                <a:path w="5141849" h="995045">
                  <a:moveTo>
                    <a:pt x="19050" y="0"/>
                  </a:moveTo>
                  <a:lnTo>
                    <a:pt x="4628896" y="0"/>
                  </a:lnTo>
                  <a:cubicBezTo>
                    <a:pt x="4633849" y="0"/>
                    <a:pt x="4638548" y="1905"/>
                    <a:pt x="4642104" y="5334"/>
                  </a:cubicBezTo>
                  <a:lnTo>
                    <a:pt x="5136007" y="483870"/>
                  </a:lnTo>
                  <a:cubicBezTo>
                    <a:pt x="5139690" y="487426"/>
                    <a:pt x="5141849" y="492379"/>
                    <a:pt x="5141849" y="497586"/>
                  </a:cubicBezTo>
                  <a:cubicBezTo>
                    <a:pt x="5141849" y="502793"/>
                    <a:pt x="5139817" y="507619"/>
                    <a:pt x="5136007" y="511302"/>
                  </a:cubicBezTo>
                  <a:lnTo>
                    <a:pt x="4642104" y="989711"/>
                  </a:lnTo>
                  <a:cubicBezTo>
                    <a:pt x="4638548" y="993140"/>
                    <a:pt x="4633849" y="995045"/>
                    <a:pt x="4628896" y="995045"/>
                  </a:cubicBezTo>
                  <a:lnTo>
                    <a:pt x="19050" y="995045"/>
                  </a:lnTo>
                  <a:cubicBezTo>
                    <a:pt x="8509" y="995045"/>
                    <a:pt x="0" y="986536"/>
                    <a:pt x="0" y="97599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75995"/>
                  </a:lnTo>
                  <a:lnTo>
                    <a:pt x="19050" y="975995"/>
                  </a:lnTo>
                  <a:lnTo>
                    <a:pt x="19050" y="956945"/>
                  </a:lnTo>
                  <a:lnTo>
                    <a:pt x="4628896" y="956945"/>
                  </a:lnTo>
                  <a:lnTo>
                    <a:pt x="4628896" y="975995"/>
                  </a:lnTo>
                  <a:lnTo>
                    <a:pt x="4615688" y="962279"/>
                  </a:lnTo>
                  <a:lnTo>
                    <a:pt x="5109464" y="483870"/>
                  </a:lnTo>
                  <a:lnTo>
                    <a:pt x="5122672" y="497586"/>
                  </a:lnTo>
                  <a:lnTo>
                    <a:pt x="5109464" y="511302"/>
                  </a:lnTo>
                  <a:lnTo>
                    <a:pt x="4615561" y="32766"/>
                  </a:lnTo>
                  <a:lnTo>
                    <a:pt x="4628769" y="19050"/>
                  </a:lnTo>
                  <a:lnTo>
                    <a:pt x="4628769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7484736" y="3648476"/>
            <a:ext cx="1398057" cy="1248714"/>
            <a:chOff x="0" y="0"/>
            <a:chExt cx="1864076" cy="1664952"/>
          </a:xfrm>
        </p:grpSpPr>
        <p:sp>
          <p:nvSpPr>
            <p:cNvPr id="69" name="Freeform 69"/>
            <p:cNvSpPr/>
            <p:nvPr/>
          </p:nvSpPr>
          <p:spPr>
            <a:xfrm>
              <a:off x="19050" y="19050"/>
              <a:ext cx="1826006" cy="1626870"/>
            </a:xfrm>
            <a:custGeom>
              <a:avLst/>
              <a:gdLst/>
              <a:ahLst/>
              <a:cxnLst/>
              <a:rect l="l" t="t" r="r" b="b"/>
              <a:pathLst>
                <a:path w="1826006" h="1626870">
                  <a:moveTo>
                    <a:pt x="0" y="813435"/>
                  </a:moveTo>
                  <a:cubicBezTo>
                    <a:pt x="0" y="364236"/>
                    <a:pt x="408813" y="0"/>
                    <a:pt x="913003" y="0"/>
                  </a:cubicBezTo>
                  <a:cubicBezTo>
                    <a:pt x="1417193" y="0"/>
                    <a:pt x="1826006" y="364236"/>
                    <a:pt x="1826006" y="813435"/>
                  </a:cubicBezTo>
                  <a:cubicBezTo>
                    <a:pt x="1826006" y="1262634"/>
                    <a:pt x="1417193" y="1626870"/>
                    <a:pt x="913003" y="1626870"/>
                  </a:cubicBezTo>
                  <a:cubicBezTo>
                    <a:pt x="408813" y="1626870"/>
                    <a:pt x="0" y="1262634"/>
                    <a:pt x="0" y="813435"/>
                  </a:cubicBezTo>
                  <a:close/>
                </a:path>
              </a:pathLst>
            </a:custGeom>
            <a:blipFill>
              <a:blip r:embed="rId3"/>
              <a:stretch>
                <a:fillRect l="-1043" t="-7290" r="-1041" b="-7289"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1864106" cy="1664970"/>
            </a:xfrm>
            <a:custGeom>
              <a:avLst/>
              <a:gdLst/>
              <a:ahLst/>
              <a:cxnLst/>
              <a:rect l="l" t="t" r="r" b="b"/>
              <a:pathLst>
                <a:path w="1864106" h="1664970">
                  <a:moveTo>
                    <a:pt x="0" y="832485"/>
                  </a:moveTo>
                  <a:cubicBezTo>
                    <a:pt x="0" y="370713"/>
                    <a:pt x="419354" y="0"/>
                    <a:pt x="932053" y="0"/>
                  </a:cubicBezTo>
                  <a:cubicBezTo>
                    <a:pt x="1444752" y="0"/>
                    <a:pt x="1864106" y="370713"/>
                    <a:pt x="1864106" y="832485"/>
                  </a:cubicBezTo>
                  <a:lnTo>
                    <a:pt x="1845056" y="832485"/>
                  </a:lnTo>
                  <a:lnTo>
                    <a:pt x="1864106" y="832485"/>
                  </a:lnTo>
                  <a:cubicBezTo>
                    <a:pt x="1864106" y="1294257"/>
                    <a:pt x="1444752" y="1664970"/>
                    <a:pt x="932053" y="1664970"/>
                  </a:cubicBezTo>
                  <a:lnTo>
                    <a:pt x="932053" y="1645920"/>
                  </a:lnTo>
                  <a:lnTo>
                    <a:pt x="932053" y="1664970"/>
                  </a:lnTo>
                  <a:cubicBezTo>
                    <a:pt x="419354" y="1664970"/>
                    <a:pt x="0" y="1294257"/>
                    <a:pt x="0" y="832485"/>
                  </a:cubicBezTo>
                  <a:lnTo>
                    <a:pt x="19050" y="832485"/>
                  </a:lnTo>
                  <a:lnTo>
                    <a:pt x="38100" y="832485"/>
                  </a:lnTo>
                  <a:lnTo>
                    <a:pt x="19050" y="832485"/>
                  </a:lnTo>
                  <a:lnTo>
                    <a:pt x="0" y="832485"/>
                  </a:lnTo>
                  <a:moveTo>
                    <a:pt x="38100" y="832485"/>
                  </a:moveTo>
                  <a:cubicBezTo>
                    <a:pt x="38100" y="843026"/>
                    <a:pt x="29591" y="851535"/>
                    <a:pt x="19050" y="851535"/>
                  </a:cubicBezTo>
                  <a:cubicBezTo>
                    <a:pt x="8509" y="851535"/>
                    <a:pt x="0" y="843026"/>
                    <a:pt x="0" y="832485"/>
                  </a:cubicBezTo>
                  <a:cubicBezTo>
                    <a:pt x="0" y="821944"/>
                    <a:pt x="8509" y="813435"/>
                    <a:pt x="19050" y="813435"/>
                  </a:cubicBezTo>
                  <a:cubicBezTo>
                    <a:pt x="29591" y="813435"/>
                    <a:pt x="38100" y="821944"/>
                    <a:pt x="38100" y="832485"/>
                  </a:cubicBezTo>
                  <a:cubicBezTo>
                    <a:pt x="38100" y="1269238"/>
                    <a:pt x="436245" y="1626870"/>
                    <a:pt x="932053" y="1626870"/>
                  </a:cubicBezTo>
                  <a:cubicBezTo>
                    <a:pt x="1427861" y="1626870"/>
                    <a:pt x="1826006" y="1269238"/>
                    <a:pt x="1826006" y="832485"/>
                  </a:cubicBezTo>
                  <a:cubicBezTo>
                    <a:pt x="1826006" y="395732"/>
                    <a:pt x="1427861" y="38100"/>
                    <a:pt x="932053" y="38100"/>
                  </a:cubicBezTo>
                  <a:lnTo>
                    <a:pt x="932053" y="19050"/>
                  </a:lnTo>
                  <a:lnTo>
                    <a:pt x="932053" y="38100"/>
                  </a:lnTo>
                  <a:cubicBezTo>
                    <a:pt x="436245" y="38100"/>
                    <a:pt x="38100" y="395732"/>
                    <a:pt x="38100" y="83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1" name="Group 71"/>
          <p:cNvGrpSpPr/>
          <p:nvPr/>
        </p:nvGrpSpPr>
        <p:grpSpPr>
          <a:xfrm rot="-10800000">
            <a:off x="9541871" y="7320151"/>
            <a:ext cx="3794157" cy="746295"/>
            <a:chOff x="0" y="0"/>
            <a:chExt cx="5058876" cy="995060"/>
          </a:xfrm>
        </p:grpSpPr>
        <p:sp>
          <p:nvSpPr>
            <p:cNvPr id="72" name="Freeform 72"/>
            <p:cNvSpPr/>
            <p:nvPr/>
          </p:nvSpPr>
          <p:spPr>
            <a:xfrm>
              <a:off x="19050" y="19050"/>
              <a:ext cx="5020818" cy="957072"/>
            </a:xfrm>
            <a:custGeom>
              <a:avLst/>
              <a:gdLst/>
              <a:ahLst/>
              <a:cxnLst/>
              <a:rect l="l" t="t" r="r" b="b"/>
              <a:pathLst>
                <a:path w="5020818" h="957072">
                  <a:moveTo>
                    <a:pt x="0" y="0"/>
                  </a:moveTo>
                  <a:lnTo>
                    <a:pt x="4527042" y="0"/>
                  </a:lnTo>
                  <a:lnTo>
                    <a:pt x="5020818" y="478536"/>
                  </a:lnTo>
                  <a:lnTo>
                    <a:pt x="4527042" y="957072"/>
                  </a:lnTo>
                  <a:lnTo>
                    <a:pt x="0" y="957072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0" y="0"/>
              <a:ext cx="5058918" cy="995045"/>
            </a:xfrm>
            <a:custGeom>
              <a:avLst/>
              <a:gdLst/>
              <a:ahLst/>
              <a:cxnLst/>
              <a:rect l="l" t="t" r="r" b="b"/>
              <a:pathLst>
                <a:path w="5058918" h="995045">
                  <a:moveTo>
                    <a:pt x="19050" y="0"/>
                  </a:moveTo>
                  <a:lnTo>
                    <a:pt x="4546092" y="0"/>
                  </a:lnTo>
                  <a:cubicBezTo>
                    <a:pt x="4551045" y="0"/>
                    <a:pt x="4555744" y="1905"/>
                    <a:pt x="4559300" y="5334"/>
                  </a:cubicBezTo>
                  <a:lnTo>
                    <a:pt x="5053076" y="483870"/>
                  </a:lnTo>
                  <a:cubicBezTo>
                    <a:pt x="5056759" y="487426"/>
                    <a:pt x="5058918" y="492379"/>
                    <a:pt x="5058918" y="497586"/>
                  </a:cubicBezTo>
                  <a:cubicBezTo>
                    <a:pt x="5058918" y="502793"/>
                    <a:pt x="5056886" y="507619"/>
                    <a:pt x="5053076" y="511302"/>
                  </a:cubicBezTo>
                  <a:lnTo>
                    <a:pt x="4559300" y="989711"/>
                  </a:lnTo>
                  <a:cubicBezTo>
                    <a:pt x="4555744" y="993140"/>
                    <a:pt x="4551045" y="995045"/>
                    <a:pt x="4546092" y="995045"/>
                  </a:cubicBezTo>
                  <a:lnTo>
                    <a:pt x="19050" y="995045"/>
                  </a:lnTo>
                  <a:cubicBezTo>
                    <a:pt x="8509" y="995045"/>
                    <a:pt x="0" y="986536"/>
                    <a:pt x="0" y="97599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75995"/>
                  </a:lnTo>
                  <a:lnTo>
                    <a:pt x="19050" y="975995"/>
                  </a:lnTo>
                  <a:lnTo>
                    <a:pt x="19050" y="956945"/>
                  </a:lnTo>
                  <a:lnTo>
                    <a:pt x="4546092" y="956945"/>
                  </a:lnTo>
                  <a:lnTo>
                    <a:pt x="4546092" y="975995"/>
                  </a:lnTo>
                  <a:lnTo>
                    <a:pt x="4532884" y="962279"/>
                  </a:lnTo>
                  <a:lnTo>
                    <a:pt x="5026533" y="483870"/>
                  </a:lnTo>
                  <a:lnTo>
                    <a:pt x="5039741" y="497586"/>
                  </a:lnTo>
                  <a:lnTo>
                    <a:pt x="5026533" y="511302"/>
                  </a:lnTo>
                  <a:lnTo>
                    <a:pt x="4532757" y="32766"/>
                  </a:lnTo>
                  <a:lnTo>
                    <a:pt x="4545965" y="19050"/>
                  </a:lnTo>
                  <a:lnTo>
                    <a:pt x="454596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4" name="TextBox 74"/>
          <p:cNvSpPr txBox="1"/>
          <p:nvPr/>
        </p:nvSpPr>
        <p:spPr>
          <a:xfrm>
            <a:off x="10373955" y="7375396"/>
            <a:ext cx="2805609" cy="60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33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10 months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7628097" y="7147554"/>
            <a:ext cx="1398057" cy="1248714"/>
            <a:chOff x="0" y="0"/>
            <a:chExt cx="1864076" cy="1664952"/>
          </a:xfrm>
        </p:grpSpPr>
        <p:sp>
          <p:nvSpPr>
            <p:cNvPr id="76" name="Freeform 76"/>
            <p:cNvSpPr/>
            <p:nvPr/>
          </p:nvSpPr>
          <p:spPr>
            <a:xfrm>
              <a:off x="19050" y="19050"/>
              <a:ext cx="1826006" cy="1626870"/>
            </a:xfrm>
            <a:custGeom>
              <a:avLst/>
              <a:gdLst/>
              <a:ahLst/>
              <a:cxnLst/>
              <a:rect l="l" t="t" r="r" b="b"/>
              <a:pathLst>
                <a:path w="1826006" h="1626870">
                  <a:moveTo>
                    <a:pt x="0" y="813435"/>
                  </a:moveTo>
                  <a:cubicBezTo>
                    <a:pt x="0" y="364236"/>
                    <a:pt x="408813" y="0"/>
                    <a:pt x="913003" y="0"/>
                  </a:cubicBezTo>
                  <a:cubicBezTo>
                    <a:pt x="1417193" y="0"/>
                    <a:pt x="1826006" y="364236"/>
                    <a:pt x="1826006" y="813435"/>
                  </a:cubicBezTo>
                  <a:cubicBezTo>
                    <a:pt x="1826006" y="1262634"/>
                    <a:pt x="1417193" y="1626870"/>
                    <a:pt x="913003" y="1626870"/>
                  </a:cubicBezTo>
                  <a:cubicBezTo>
                    <a:pt x="408813" y="1626870"/>
                    <a:pt x="0" y="1262634"/>
                    <a:pt x="0" y="813435"/>
                  </a:cubicBezTo>
                  <a:close/>
                </a:path>
              </a:pathLst>
            </a:custGeom>
            <a:blipFill>
              <a:blip r:embed="rId4"/>
              <a:stretch>
                <a:fillRect l="-1043" t="-7290" r="-1041" b="-7289"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>
              <a:off x="0" y="0"/>
              <a:ext cx="1864106" cy="1664970"/>
            </a:xfrm>
            <a:custGeom>
              <a:avLst/>
              <a:gdLst/>
              <a:ahLst/>
              <a:cxnLst/>
              <a:rect l="l" t="t" r="r" b="b"/>
              <a:pathLst>
                <a:path w="1864106" h="1664970">
                  <a:moveTo>
                    <a:pt x="0" y="832485"/>
                  </a:moveTo>
                  <a:cubicBezTo>
                    <a:pt x="0" y="370713"/>
                    <a:pt x="419354" y="0"/>
                    <a:pt x="932053" y="0"/>
                  </a:cubicBezTo>
                  <a:cubicBezTo>
                    <a:pt x="1444752" y="0"/>
                    <a:pt x="1864106" y="370713"/>
                    <a:pt x="1864106" y="832485"/>
                  </a:cubicBezTo>
                  <a:lnTo>
                    <a:pt x="1845056" y="832485"/>
                  </a:lnTo>
                  <a:lnTo>
                    <a:pt x="1864106" y="832485"/>
                  </a:lnTo>
                  <a:cubicBezTo>
                    <a:pt x="1864106" y="1294257"/>
                    <a:pt x="1444752" y="1664970"/>
                    <a:pt x="932053" y="1664970"/>
                  </a:cubicBezTo>
                  <a:lnTo>
                    <a:pt x="932053" y="1645920"/>
                  </a:lnTo>
                  <a:lnTo>
                    <a:pt x="932053" y="1664970"/>
                  </a:lnTo>
                  <a:cubicBezTo>
                    <a:pt x="419354" y="1664970"/>
                    <a:pt x="0" y="1294257"/>
                    <a:pt x="0" y="832485"/>
                  </a:cubicBezTo>
                  <a:lnTo>
                    <a:pt x="19050" y="832485"/>
                  </a:lnTo>
                  <a:lnTo>
                    <a:pt x="38100" y="832485"/>
                  </a:lnTo>
                  <a:lnTo>
                    <a:pt x="19050" y="832485"/>
                  </a:lnTo>
                  <a:lnTo>
                    <a:pt x="0" y="832485"/>
                  </a:lnTo>
                  <a:moveTo>
                    <a:pt x="38100" y="832485"/>
                  </a:moveTo>
                  <a:cubicBezTo>
                    <a:pt x="38100" y="843026"/>
                    <a:pt x="29591" y="851535"/>
                    <a:pt x="19050" y="851535"/>
                  </a:cubicBezTo>
                  <a:cubicBezTo>
                    <a:pt x="8509" y="851535"/>
                    <a:pt x="0" y="843026"/>
                    <a:pt x="0" y="832485"/>
                  </a:cubicBezTo>
                  <a:cubicBezTo>
                    <a:pt x="0" y="821944"/>
                    <a:pt x="8509" y="813435"/>
                    <a:pt x="19050" y="813435"/>
                  </a:cubicBezTo>
                  <a:cubicBezTo>
                    <a:pt x="29591" y="813435"/>
                    <a:pt x="38100" y="821944"/>
                    <a:pt x="38100" y="832485"/>
                  </a:cubicBezTo>
                  <a:cubicBezTo>
                    <a:pt x="38100" y="1269238"/>
                    <a:pt x="436245" y="1626870"/>
                    <a:pt x="932053" y="1626870"/>
                  </a:cubicBezTo>
                  <a:cubicBezTo>
                    <a:pt x="1427861" y="1626870"/>
                    <a:pt x="1826006" y="1269238"/>
                    <a:pt x="1826006" y="832485"/>
                  </a:cubicBezTo>
                  <a:cubicBezTo>
                    <a:pt x="1826006" y="395732"/>
                    <a:pt x="1427861" y="38100"/>
                    <a:pt x="932053" y="38100"/>
                  </a:cubicBezTo>
                  <a:lnTo>
                    <a:pt x="932053" y="19050"/>
                  </a:lnTo>
                  <a:lnTo>
                    <a:pt x="932053" y="38100"/>
                  </a:lnTo>
                  <a:cubicBezTo>
                    <a:pt x="436245" y="38100"/>
                    <a:pt x="38100" y="395732"/>
                    <a:pt x="38100" y="83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8" name="Group 78"/>
          <p:cNvGrpSpPr/>
          <p:nvPr/>
        </p:nvGrpSpPr>
        <p:grpSpPr>
          <a:xfrm rot="-10800000">
            <a:off x="9129712" y="3977894"/>
            <a:ext cx="3794157" cy="746295"/>
            <a:chOff x="0" y="0"/>
            <a:chExt cx="5058876" cy="995060"/>
          </a:xfrm>
        </p:grpSpPr>
        <p:sp>
          <p:nvSpPr>
            <p:cNvPr id="79" name="Freeform 79"/>
            <p:cNvSpPr/>
            <p:nvPr/>
          </p:nvSpPr>
          <p:spPr>
            <a:xfrm>
              <a:off x="19050" y="19050"/>
              <a:ext cx="5020818" cy="957072"/>
            </a:xfrm>
            <a:custGeom>
              <a:avLst/>
              <a:gdLst/>
              <a:ahLst/>
              <a:cxnLst/>
              <a:rect l="l" t="t" r="r" b="b"/>
              <a:pathLst>
                <a:path w="5020818" h="957072">
                  <a:moveTo>
                    <a:pt x="0" y="0"/>
                  </a:moveTo>
                  <a:lnTo>
                    <a:pt x="4527042" y="0"/>
                  </a:lnTo>
                  <a:lnTo>
                    <a:pt x="5020818" y="478536"/>
                  </a:lnTo>
                  <a:lnTo>
                    <a:pt x="4527042" y="957072"/>
                  </a:lnTo>
                  <a:lnTo>
                    <a:pt x="0" y="957072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80" name="Freeform 80"/>
            <p:cNvSpPr/>
            <p:nvPr/>
          </p:nvSpPr>
          <p:spPr>
            <a:xfrm>
              <a:off x="0" y="0"/>
              <a:ext cx="5058918" cy="995045"/>
            </a:xfrm>
            <a:custGeom>
              <a:avLst/>
              <a:gdLst/>
              <a:ahLst/>
              <a:cxnLst/>
              <a:rect l="l" t="t" r="r" b="b"/>
              <a:pathLst>
                <a:path w="5058918" h="995045">
                  <a:moveTo>
                    <a:pt x="19050" y="0"/>
                  </a:moveTo>
                  <a:lnTo>
                    <a:pt x="4546092" y="0"/>
                  </a:lnTo>
                  <a:cubicBezTo>
                    <a:pt x="4551045" y="0"/>
                    <a:pt x="4555744" y="1905"/>
                    <a:pt x="4559300" y="5334"/>
                  </a:cubicBezTo>
                  <a:lnTo>
                    <a:pt x="5053076" y="483870"/>
                  </a:lnTo>
                  <a:cubicBezTo>
                    <a:pt x="5056759" y="487426"/>
                    <a:pt x="5058918" y="492379"/>
                    <a:pt x="5058918" y="497586"/>
                  </a:cubicBezTo>
                  <a:cubicBezTo>
                    <a:pt x="5058918" y="502793"/>
                    <a:pt x="5056886" y="507619"/>
                    <a:pt x="5053076" y="511302"/>
                  </a:cubicBezTo>
                  <a:lnTo>
                    <a:pt x="4559300" y="989711"/>
                  </a:lnTo>
                  <a:cubicBezTo>
                    <a:pt x="4555744" y="993140"/>
                    <a:pt x="4551045" y="995045"/>
                    <a:pt x="4546092" y="995045"/>
                  </a:cubicBezTo>
                  <a:lnTo>
                    <a:pt x="19050" y="995045"/>
                  </a:lnTo>
                  <a:cubicBezTo>
                    <a:pt x="8509" y="995045"/>
                    <a:pt x="0" y="986536"/>
                    <a:pt x="0" y="97599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75995"/>
                  </a:lnTo>
                  <a:lnTo>
                    <a:pt x="19050" y="975995"/>
                  </a:lnTo>
                  <a:lnTo>
                    <a:pt x="19050" y="956945"/>
                  </a:lnTo>
                  <a:lnTo>
                    <a:pt x="4546092" y="956945"/>
                  </a:lnTo>
                  <a:lnTo>
                    <a:pt x="4546092" y="975995"/>
                  </a:lnTo>
                  <a:lnTo>
                    <a:pt x="4532884" y="962279"/>
                  </a:lnTo>
                  <a:lnTo>
                    <a:pt x="5026533" y="483870"/>
                  </a:lnTo>
                  <a:lnTo>
                    <a:pt x="5039741" y="497586"/>
                  </a:lnTo>
                  <a:lnTo>
                    <a:pt x="5026533" y="511302"/>
                  </a:lnTo>
                  <a:lnTo>
                    <a:pt x="4532757" y="32766"/>
                  </a:lnTo>
                  <a:lnTo>
                    <a:pt x="4545965" y="19050"/>
                  </a:lnTo>
                  <a:lnTo>
                    <a:pt x="454596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1" name="Group 81"/>
          <p:cNvGrpSpPr/>
          <p:nvPr/>
        </p:nvGrpSpPr>
        <p:grpSpPr>
          <a:xfrm rot="-10800000">
            <a:off x="9136109" y="4734368"/>
            <a:ext cx="3794157" cy="746295"/>
            <a:chOff x="0" y="0"/>
            <a:chExt cx="5058876" cy="995060"/>
          </a:xfrm>
        </p:grpSpPr>
        <p:sp>
          <p:nvSpPr>
            <p:cNvPr id="82" name="Freeform 82"/>
            <p:cNvSpPr/>
            <p:nvPr/>
          </p:nvSpPr>
          <p:spPr>
            <a:xfrm>
              <a:off x="19050" y="19050"/>
              <a:ext cx="5020691" cy="957072"/>
            </a:xfrm>
            <a:custGeom>
              <a:avLst/>
              <a:gdLst/>
              <a:ahLst/>
              <a:cxnLst/>
              <a:rect l="l" t="t" r="r" b="b"/>
              <a:pathLst>
                <a:path w="5020691" h="957072">
                  <a:moveTo>
                    <a:pt x="0" y="0"/>
                  </a:moveTo>
                  <a:lnTo>
                    <a:pt x="4567555" y="0"/>
                  </a:lnTo>
                  <a:lnTo>
                    <a:pt x="5020691" y="478536"/>
                  </a:lnTo>
                  <a:lnTo>
                    <a:pt x="4567555" y="957072"/>
                  </a:lnTo>
                  <a:lnTo>
                    <a:pt x="0" y="957072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83" name="Freeform 83"/>
            <p:cNvSpPr/>
            <p:nvPr/>
          </p:nvSpPr>
          <p:spPr>
            <a:xfrm>
              <a:off x="0" y="0"/>
              <a:ext cx="5060569" cy="995045"/>
            </a:xfrm>
            <a:custGeom>
              <a:avLst/>
              <a:gdLst/>
              <a:ahLst/>
              <a:cxnLst/>
              <a:rect l="l" t="t" r="r" b="b"/>
              <a:pathLst>
                <a:path w="5060569" h="995045">
                  <a:moveTo>
                    <a:pt x="19050" y="0"/>
                  </a:moveTo>
                  <a:lnTo>
                    <a:pt x="4586605" y="0"/>
                  </a:lnTo>
                  <a:cubicBezTo>
                    <a:pt x="4591812" y="0"/>
                    <a:pt x="4596892" y="2159"/>
                    <a:pt x="4600448" y="5969"/>
                  </a:cubicBezTo>
                  <a:lnTo>
                    <a:pt x="5053584" y="484505"/>
                  </a:lnTo>
                  <a:cubicBezTo>
                    <a:pt x="5060569" y="491871"/>
                    <a:pt x="5060569" y="503301"/>
                    <a:pt x="5053584" y="510667"/>
                  </a:cubicBezTo>
                  <a:lnTo>
                    <a:pt x="4600448" y="989076"/>
                  </a:lnTo>
                  <a:cubicBezTo>
                    <a:pt x="4596892" y="992886"/>
                    <a:pt x="4591812" y="995045"/>
                    <a:pt x="4586605" y="995045"/>
                  </a:cubicBezTo>
                  <a:lnTo>
                    <a:pt x="19050" y="995045"/>
                  </a:lnTo>
                  <a:cubicBezTo>
                    <a:pt x="8509" y="995045"/>
                    <a:pt x="0" y="986536"/>
                    <a:pt x="0" y="97599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75995"/>
                  </a:lnTo>
                  <a:lnTo>
                    <a:pt x="19050" y="975995"/>
                  </a:lnTo>
                  <a:lnTo>
                    <a:pt x="19050" y="956945"/>
                  </a:lnTo>
                  <a:lnTo>
                    <a:pt x="4586605" y="956945"/>
                  </a:lnTo>
                  <a:lnTo>
                    <a:pt x="4586605" y="975995"/>
                  </a:lnTo>
                  <a:lnTo>
                    <a:pt x="4572762" y="962914"/>
                  </a:lnTo>
                  <a:lnTo>
                    <a:pt x="5025898" y="484378"/>
                  </a:lnTo>
                  <a:lnTo>
                    <a:pt x="5039741" y="497459"/>
                  </a:lnTo>
                  <a:lnTo>
                    <a:pt x="5025898" y="510540"/>
                  </a:lnTo>
                  <a:lnTo>
                    <a:pt x="4572762" y="32131"/>
                  </a:lnTo>
                  <a:lnTo>
                    <a:pt x="4586605" y="19050"/>
                  </a:lnTo>
                  <a:lnTo>
                    <a:pt x="458660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9662520" y="4826316"/>
            <a:ext cx="3785061" cy="51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Software: 0.20 Crores</a:t>
            </a:r>
          </a:p>
        </p:txBody>
      </p:sp>
      <p:grpSp>
        <p:nvGrpSpPr>
          <p:cNvPr id="85" name="Group 85"/>
          <p:cNvGrpSpPr/>
          <p:nvPr/>
        </p:nvGrpSpPr>
        <p:grpSpPr>
          <a:xfrm rot="-10800000">
            <a:off x="12984244" y="3976919"/>
            <a:ext cx="3794157" cy="746295"/>
            <a:chOff x="0" y="0"/>
            <a:chExt cx="5058876" cy="995060"/>
          </a:xfrm>
        </p:grpSpPr>
        <p:sp>
          <p:nvSpPr>
            <p:cNvPr id="86" name="Freeform 86"/>
            <p:cNvSpPr/>
            <p:nvPr/>
          </p:nvSpPr>
          <p:spPr>
            <a:xfrm>
              <a:off x="19050" y="19050"/>
              <a:ext cx="5020818" cy="957072"/>
            </a:xfrm>
            <a:custGeom>
              <a:avLst/>
              <a:gdLst/>
              <a:ahLst/>
              <a:cxnLst/>
              <a:rect l="l" t="t" r="r" b="b"/>
              <a:pathLst>
                <a:path w="5020818" h="957072">
                  <a:moveTo>
                    <a:pt x="0" y="0"/>
                  </a:moveTo>
                  <a:lnTo>
                    <a:pt x="4527042" y="0"/>
                  </a:lnTo>
                  <a:lnTo>
                    <a:pt x="5020818" y="478536"/>
                  </a:lnTo>
                  <a:lnTo>
                    <a:pt x="4527042" y="957072"/>
                  </a:lnTo>
                  <a:lnTo>
                    <a:pt x="0" y="957072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87" name="Freeform 87"/>
            <p:cNvSpPr/>
            <p:nvPr/>
          </p:nvSpPr>
          <p:spPr>
            <a:xfrm>
              <a:off x="0" y="0"/>
              <a:ext cx="5058918" cy="995045"/>
            </a:xfrm>
            <a:custGeom>
              <a:avLst/>
              <a:gdLst/>
              <a:ahLst/>
              <a:cxnLst/>
              <a:rect l="l" t="t" r="r" b="b"/>
              <a:pathLst>
                <a:path w="5058918" h="995045">
                  <a:moveTo>
                    <a:pt x="19050" y="0"/>
                  </a:moveTo>
                  <a:lnTo>
                    <a:pt x="4546092" y="0"/>
                  </a:lnTo>
                  <a:cubicBezTo>
                    <a:pt x="4551045" y="0"/>
                    <a:pt x="4555744" y="1905"/>
                    <a:pt x="4559300" y="5334"/>
                  </a:cubicBezTo>
                  <a:lnTo>
                    <a:pt x="5053076" y="483870"/>
                  </a:lnTo>
                  <a:cubicBezTo>
                    <a:pt x="5056759" y="487426"/>
                    <a:pt x="5058918" y="492379"/>
                    <a:pt x="5058918" y="497586"/>
                  </a:cubicBezTo>
                  <a:cubicBezTo>
                    <a:pt x="5058918" y="502793"/>
                    <a:pt x="5056886" y="507619"/>
                    <a:pt x="5053076" y="511302"/>
                  </a:cubicBezTo>
                  <a:lnTo>
                    <a:pt x="4559300" y="989711"/>
                  </a:lnTo>
                  <a:cubicBezTo>
                    <a:pt x="4555744" y="993140"/>
                    <a:pt x="4551045" y="995045"/>
                    <a:pt x="4546092" y="995045"/>
                  </a:cubicBezTo>
                  <a:lnTo>
                    <a:pt x="19050" y="995045"/>
                  </a:lnTo>
                  <a:cubicBezTo>
                    <a:pt x="8509" y="995045"/>
                    <a:pt x="0" y="986536"/>
                    <a:pt x="0" y="97599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75995"/>
                  </a:lnTo>
                  <a:lnTo>
                    <a:pt x="19050" y="975995"/>
                  </a:lnTo>
                  <a:lnTo>
                    <a:pt x="19050" y="956945"/>
                  </a:lnTo>
                  <a:lnTo>
                    <a:pt x="4546092" y="956945"/>
                  </a:lnTo>
                  <a:lnTo>
                    <a:pt x="4546092" y="975995"/>
                  </a:lnTo>
                  <a:lnTo>
                    <a:pt x="4532884" y="962279"/>
                  </a:lnTo>
                  <a:lnTo>
                    <a:pt x="5026533" y="483870"/>
                  </a:lnTo>
                  <a:lnTo>
                    <a:pt x="5039741" y="497586"/>
                  </a:lnTo>
                  <a:lnTo>
                    <a:pt x="5026533" y="511302"/>
                  </a:lnTo>
                  <a:lnTo>
                    <a:pt x="4532757" y="32766"/>
                  </a:lnTo>
                  <a:lnTo>
                    <a:pt x="4545965" y="19050"/>
                  </a:lnTo>
                  <a:lnTo>
                    <a:pt x="454596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8" name="Group 88"/>
          <p:cNvGrpSpPr/>
          <p:nvPr/>
        </p:nvGrpSpPr>
        <p:grpSpPr>
          <a:xfrm rot="-10800000">
            <a:off x="12972723" y="3259199"/>
            <a:ext cx="3794157" cy="746295"/>
            <a:chOff x="0" y="0"/>
            <a:chExt cx="5058876" cy="995060"/>
          </a:xfrm>
        </p:grpSpPr>
        <p:sp>
          <p:nvSpPr>
            <p:cNvPr id="89" name="Freeform 89"/>
            <p:cNvSpPr/>
            <p:nvPr/>
          </p:nvSpPr>
          <p:spPr>
            <a:xfrm>
              <a:off x="19050" y="19050"/>
              <a:ext cx="5020818" cy="957072"/>
            </a:xfrm>
            <a:custGeom>
              <a:avLst/>
              <a:gdLst/>
              <a:ahLst/>
              <a:cxnLst/>
              <a:rect l="l" t="t" r="r" b="b"/>
              <a:pathLst>
                <a:path w="5020818" h="957072">
                  <a:moveTo>
                    <a:pt x="0" y="0"/>
                  </a:moveTo>
                  <a:lnTo>
                    <a:pt x="4527042" y="0"/>
                  </a:lnTo>
                  <a:lnTo>
                    <a:pt x="5020818" y="478536"/>
                  </a:lnTo>
                  <a:lnTo>
                    <a:pt x="4527042" y="957072"/>
                  </a:lnTo>
                  <a:lnTo>
                    <a:pt x="0" y="957072"/>
                  </a:ln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90" name="Freeform 90"/>
            <p:cNvSpPr/>
            <p:nvPr/>
          </p:nvSpPr>
          <p:spPr>
            <a:xfrm>
              <a:off x="0" y="0"/>
              <a:ext cx="5058918" cy="995045"/>
            </a:xfrm>
            <a:custGeom>
              <a:avLst/>
              <a:gdLst/>
              <a:ahLst/>
              <a:cxnLst/>
              <a:rect l="l" t="t" r="r" b="b"/>
              <a:pathLst>
                <a:path w="5058918" h="995045">
                  <a:moveTo>
                    <a:pt x="19050" y="0"/>
                  </a:moveTo>
                  <a:lnTo>
                    <a:pt x="4546092" y="0"/>
                  </a:lnTo>
                  <a:cubicBezTo>
                    <a:pt x="4551045" y="0"/>
                    <a:pt x="4555744" y="1905"/>
                    <a:pt x="4559300" y="5334"/>
                  </a:cubicBezTo>
                  <a:lnTo>
                    <a:pt x="5053076" y="483870"/>
                  </a:lnTo>
                  <a:cubicBezTo>
                    <a:pt x="5056759" y="487426"/>
                    <a:pt x="5058918" y="492379"/>
                    <a:pt x="5058918" y="497586"/>
                  </a:cubicBezTo>
                  <a:cubicBezTo>
                    <a:pt x="5058918" y="502793"/>
                    <a:pt x="5056886" y="507619"/>
                    <a:pt x="5053076" y="511302"/>
                  </a:cubicBezTo>
                  <a:lnTo>
                    <a:pt x="4559300" y="989711"/>
                  </a:lnTo>
                  <a:cubicBezTo>
                    <a:pt x="4555744" y="993140"/>
                    <a:pt x="4551045" y="995045"/>
                    <a:pt x="4546092" y="995045"/>
                  </a:cubicBezTo>
                  <a:lnTo>
                    <a:pt x="19050" y="995045"/>
                  </a:lnTo>
                  <a:cubicBezTo>
                    <a:pt x="8509" y="995045"/>
                    <a:pt x="0" y="986536"/>
                    <a:pt x="0" y="97599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75995"/>
                  </a:lnTo>
                  <a:lnTo>
                    <a:pt x="19050" y="975995"/>
                  </a:lnTo>
                  <a:lnTo>
                    <a:pt x="19050" y="956945"/>
                  </a:lnTo>
                  <a:lnTo>
                    <a:pt x="4546092" y="956945"/>
                  </a:lnTo>
                  <a:lnTo>
                    <a:pt x="4546092" y="975995"/>
                  </a:lnTo>
                  <a:lnTo>
                    <a:pt x="4532884" y="962279"/>
                  </a:lnTo>
                  <a:lnTo>
                    <a:pt x="5026533" y="483870"/>
                  </a:lnTo>
                  <a:lnTo>
                    <a:pt x="5039741" y="497586"/>
                  </a:lnTo>
                  <a:lnTo>
                    <a:pt x="5026533" y="511302"/>
                  </a:lnTo>
                  <a:lnTo>
                    <a:pt x="4532757" y="32766"/>
                  </a:lnTo>
                  <a:lnTo>
                    <a:pt x="4545965" y="19050"/>
                  </a:lnTo>
                  <a:lnTo>
                    <a:pt x="454596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1" name="TextBox 91"/>
          <p:cNvSpPr txBox="1"/>
          <p:nvPr/>
        </p:nvSpPr>
        <p:spPr>
          <a:xfrm>
            <a:off x="9662518" y="4079991"/>
            <a:ext cx="3244573" cy="51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Hardware: 0.40 Crores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3512472" y="3381231"/>
            <a:ext cx="3002772" cy="93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Salaries: 1.25 Crores</a:t>
            </a:r>
          </a:p>
          <a:p>
            <a:pPr algn="l">
              <a:lnSpc>
                <a:spcPts val="3240"/>
              </a:lnSpc>
            </a:pPr>
            <a:endParaRPr lang="en-US" sz="270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13559887" y="4039364"/>
            <a:ext cx="3002770" cy="93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Training: 0.15 Crores</a:t>
            </a:r>
          </a:p>
          <a:p>
            <a:pPr algn="l">
              <a:lnSpc>
                <a:spcPts val="3240"/>
              </a:lnSpc>
            </a:pPr>
            <a:endParaRPr lang="en-US" sz="270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9394336" y="3291406"/>
            <a:ext cx="3625539" cy="51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Overall Budget: 2 Crores</a:t>
            </a:r>
          </a:p>
        </p:txBody>
      </p:sp>
    </p:spTree>
    <p:extLst>
      <p:ext uri="{BB962C8B-B14F-4D97-AF65-F5344CB8AC3E}">
        <p14:creationId xmlns:p14="http://schemas.microsoft.com/office/powerpoint/2010/main" val="426894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317687"/>
            <a:ext cx="12712122" cy="130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Risk and Dependencies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1" y="2649343"/>
            <a:ext cx="13180797" cy="718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3"/>
              </a:lnSpc>
            </a:pPr>
            <a:r>
              <a:rPr lang="en-US" sz="3052" b="1">
                <a:solidFill>
                  <a:srgbClr val="8E42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Risks:</a:t>
            </a:r>
          </a:p>
          <a:p>
            <a:pPr marL="552426" lvl="1" indent="-276213" algn="l">
              <a:lnSpc>
                <a:spcPts val="3663"/>
              </a:lnSpc>
              <a:buFont typeface="Arial"/>
              <a:buChar char="•"/>
            </a:pPr>
            <a:r>
              <a:rPr lang="en-US" sz="3052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Uncontrolled expansion of the project scope due to frequent changes</a:t>
            </a:r>
          </a:p>
          <a:p>
            <a:pPr marL="552426" lvl="1" indent="-276213" algn="l">
              <a:lnSpc>
                <a:spcPts val="3663"/>
              </a:lnSpc>
              <a:buFont typeface="Arial"/>
              <a:buChar char="•"/>
            </a:pPr>
            <a:r>
              <a:rPr lang="en-US" sz="3052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Insufficient user feedback </a:t>
            </a:r>
          </a:p>
          <a:p>
            <a:pPr marL="552426" lvl="1" indent="-276213" algn="l">
              <a:lnSpc>
                <a:spcPts val="3663"/>
              </a:lnSpc>
              <a:buFont typeface="Arial"/>
              <a:buChar char="•"/>
            </a:pPr>
            <a:r>
              <a:rPr lang="en-US" sz="3052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Enhancements can degrade workflow performance or create bottlenecks</a:t>
            </a:r>
          </a:p>
          <a:p>
            <a:pPr marL="552426" lvl="1" indent="-276213" algn="l">
              <a:lnSpc>
                <a:spcPts val="3663"/>
              </a:lnSpc>
              <a:buFont typeface="Arial"/>
              <a:buChar char="•"/>
            </a:pPr>
            <a:r>
              <a:rPr lang="en-US" sz="3052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External systems, tools or teams may cause delays</a:t>
            </a:r>
          </a:p>
          <a:p>
            <a:pPr marL="552426" lvl="1" indent="-276213" algn="l">
              <a:lnSpc>
                <a:spcPts val="3663"/>
              </a:lnSpc>
              <a:buFont typeface="Arial"/>
              <a:buChar char="•"/>
            </a:pPr>
            <a:r>
              <a:rPr lang="en-US" sz="3052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Team members may lack the required skills for certain aspects of the project</a:t>
            </a:r>
          </a:p>
          <a:p>
            <a:pPr marL="552426" lvl="1" indent="-276213" algn="l">
              <a:lnSpc>
                <a:spcPts val="3663"/>
              </a:lnSpc>
            </a:pPr>
            <a:r>
              <a:rPr lang="en-US" sz="3052" b="1">
                <a:solidFill>
                  <a:srgbClr val="8E422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Dependencies:</a:t>
            </a:r>
          </a:p>
          <a:p>
            <a:pPr marL="552426" lvl="1" indent="-276213" algn="l">
              <a:lnSpc>
                <a:spcPts val="3663"/>
              </a:lnSpc>
              <a:buFont typeface="Arial"/>
              <a:buChar char="•"/>
            </a:pPr>
            <a:r>
              <a:rPr lang="en-US" sz="3052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Cadence workflow may interact with external databases or third-party services</a:t>
            </a:r>
          </a:p>
          <a:p>
            <a:pPr marL="552426" lvl="1" indent="-276213" algn="l">
              <a:lnSpc>
                <a:spcPts val="3663"/>
              </a:lnSpc>
              <a:buFont typeface="Arial"/>
              <a:buChar char="•"/>
            </a:pPr>
            <a:r>
              <a:rPr lang="en-US" sz="3052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Dependencies on DevOps, security or other technical teams for support</a:t>
            </a:r>
          </a:p>
          <a:p>
            <a:pPr marL="552426" lvl="1" indent="-276213" algn="l">
              <a:lnSpc>
                <a:spcPts val="3663"/>
              </a:lnSpc>
              <a:buFont typeface="Arial"/>
              <a:buChar char="•"/>
            </a:pPr>
            <a:r>
              <a:rPr lang="en-US" sz="3052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Dependencies on stakeholders for feedback, approval and decisions</a:t>
            </a:r>
          </a:p>
          <a:p>
            <a:pPr marL="552426" lvl="1" indent="-276213" algn="l">
              <a:lnSpc>
                <a:spcPts val="3663"/>
              </a:lnSpc>
            </a:pPr>
            <a:endParaRPr lang="en-US" sz="3052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358164" y="3970020"/>
            <a:ext cx="12712122" cy="211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Thank You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892034"/>
            <a:ext cx="1271212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IN" sz="4200" dirty="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Opportunities</a:t>
            </a:r>
            <a:r>
              <a:rPr lang="en-US" sz="4200" dirty="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: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1" y="3219929"/>
            <a:ext cx="12712122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High volume of lo</a:t>
            </a:r>
            <a:r>
              <a:rPr lang="en-IN" sz="36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an in case if business expansion can be accomplished </a:t>
            </a:r>
            <a:endParaRPr lang="en-US" sz="3600" dirty="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IN" sz="36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All the required high end reports can be easily accessible </a:t>
            </a:r>
            <a:endParaRPr lang="en-US" sz="3600" dirty="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IN" sz="36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Direct information can be downloaded from the third-party software </a:t>
            </a:r>
            <a:endParaRPr lang="en-US" sz="3600" dirty="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IN" sz="36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All the </a:t>
            </a:r>
            <a:r>
              <a:rPr lang="en-US" sz="36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Regulatory compliance</a:t>
            </a:r>
            <a:r>
              <a:rPr lang="en-IN" sz="36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s can be followed promptly</a:t>
            </a:r>
            <a:endParaRPr lang="en-US" sz="3600" dirty="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IN" sz="3600" dirty="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Future enhancements can be accommodated easily without disrupting the current software </a:t>
            </a:r>
            <a:endParaRPr lang="en-US" sz="3600" dirty="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3711524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847787"/>
            <a:ext cx="12712122" cy="100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Purpose of Cadence Enhancement Project: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1" y="3219929"/>
            <a:ext cx="12712122" cy="579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Improving scalability and performance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Ensure compliance with financial regulations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Provide comprehensive reporting and analytics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Enhancing reliability and fault tolerance</a:t>
            </a:r>
          </a:p>
          <a:p>
            <a:pPr marL="627757" lvl="1" indent="-313879" algn="l">
              <a:lnSpc>
                <a:spcPts val="4162"/>
              </a:lnSpc>
              <a:buFont typeface="Arial"/>
              <a:buChar char="•"/>
            </a:pPr>
            <a:r>
              <a:rPr lang="en-US" sz="3468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Make it easier for teams to transition to Cadence or upgrade existing deployments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Improving efficiency by lowering latency, faster processing and calculations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Smooth integration with third-party websites like DU, Credit Bureau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877286"/>
            <a:ext cx="12712122" cy="972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Project objectives: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1" y="3219929"/>
            <a:ext cx="12712122" cy="579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Optimizing the software to handle increasing workloads and ensure reliable performance under various conditions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Addressing user feedbacks to improve the overall experience 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Building a resilient system capable of handling failures gracefully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Enhancing the ability of Cadence to integrate with third-party systems and tools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Implement secure data storage and security for sensitive information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Ensuring that the system can adapt quickly to changing business needs and technological advancements</a:t>
            </a:r>
          </a:p>
          <a:p>
            <a:pPr marL="602647" lvl="1" indent="-301323" algn="l">
              <a:lnSpc>
                <a:spcPts val="3996"/>
              </a:lnSpc>
              <a:buFont typeface="Arial"/>
              <a:buChar char="•"/>
            </a:pPr>
            <a:r>
              <a:rPr lang="en-US" sz="333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Implementing changes without disrupting existing workflows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833104"/>
            <a:ext cx="12712122" cy="114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Success Criteria: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1" y="3243419"/>
            <a:ext cx="12712122" cy="781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Efficiency in loan processing with minimal delays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Positive feedback from customers and staff regarding ease of use and reliability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 The system adheres to all applicable financial regulations and standards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All customer and financial data are stored and transmitted securely with no breaches reported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Enhancements ensuring that Cadence can adapt to future requirements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313918" y="2688985"/>
            <a:ext cx="12712122" cy="579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The system can handle an increasing number of users and transactions as the business grows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Advanced analytics provide actionable insights for risk management and performance optimization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Operational costs are reduced through process automation and streamlined workflows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The project meets the expectations of the stakeholders and end users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883920"/>
            <a:ext cx="12712122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5"/>
              </a:lnSpc>
            </a:pPr>
            <a:r>
              <a:rPr lang="en-US" sz="3779" dirty="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Methods and Approaches:</a:t>
            </a:r>
            <a:r>
              <a:rPr lang="en-IN" sz="3779" dirty="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 We have selected Scrum Framework of Agile Methodology for the enhancement project. </a:t>
            </a:r>
            <a:endParaRPr lang="en-US" sz="3779" dirty="0">
              <a:solidFill>
                <a:srgbClr val="5F2C16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4535"/>
              </a:lnSpc>
            </a:pPr>
            <a:endParaRPr lang="en-US" sz="3779" dirty="0">
              <a:solidFill>
                <a:srgbClr val="5F2C16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466748" y="2203668"/>
            <a:ext cx="9993507" cy="834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E09878"/>
                </a:solidFill>
                <a:latin typeface="Calibri (MS)"/>
                <a:ea typeface="Calibri (MS)"/>
                <a:cs typeface="Calibri (MS)"/>
                <a:sym typeface="Calibri (MS)"/>
              </a:rPr>
              <a:t>AGILE APPROACH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07913" y="3510525"/>
            <a:ext cx="2506099" cy="1515090"/>
            <a:chOff x="0" y="0"/>
            <a:chExt cx="3341466" cy="2020120"/>
          </a:xfrm>
        </p:grpSpPr>
        <p:sp>
          <p:nvSpPr>
            <p:cNvPr id="23" name="Freeform 23"/>
            <p:cNvSpPr/>
            <p:nvPr/>
          </p:nvSpPr>
          <p:spPr>
            <a:xfrm>
              <a:off x="19050" y="19050"/>
              <a:ext cx="3303397" cy="1982089"/>
            </a:xfrm>
            <a:custGeom>
              <a:avLst/>
              <a:gdLst/>
              <a:ahLst/>
              <a:cxnLst/>
              <a:rect l="l" t="t" r="r" b="b"/>
              <a:pathLst>
                <a:path w="3303397" h="1982089">
                  <a:moveTo>
                    <a:pt x="0" y="198247"/>
                  </a:moveTo>
                  <a:cubicBezTo>
                    <a:pt x="0" y="88773"/>
                    <a:pt x="89408" y="0"/>
                    <a:pt x="199771" y="0"/>
                  </a:cubicBezTo>
                  <a:lnTo>
                    <a:pt x="3103626" y="0"/>
                  </a:lnTo>
                  <a:cubicBezTo>
                    <a:pt x="3213862" y="0"/>
                    <a:pt x="3303397" y="88773"/>
                    <a:pt x="3303397" y="198247"/>
                  </a:cubicBezTo>
                  <a:lnTo>
                    <a:pt x="3303397" y="1783842"/>
                  </a:lnTo>
                  <a:cubicBezTo>
                    <a:pt x="3303397" y="1893316"/>
                    <a:pt x="3213989" y="1982089"/>
                    <a:pt x="3103626" y="1982089"/>
                  </a:cubicBezTo>
                  <a:lnTo>
                    <a:pt x="199771" y="1982089"/>
                  </a:lnTo>
                  <a:cubicBezTo>
                    <a:pt x="89535" y="1982089"/>
                    <a:pt x="0" y="1893316"/>
                    <a:pt x="0" y="1783842"/>
                  </a:cubicBez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3341497" cy="2020189"/>
            </a:xfrm>
            <a:custGeom>
              <a:avLst/>
              <a:gdLst/>
              <a:ahLst/>
              <a:cxnLst/>
              <a:rect l="l" t="t" r="r" b="b"/>
              <a:pathLst>
                <a:path w="3341497" h="2020189">
                  <a:moveTo>
                    <a:pt x="0" y="217297"/>
                  </a:moveTo>
                  <a:cubicBezTo>
                    <a:pt x="0" y="97155"/>
                    <a:pt x="98044" y="0"/>
                    <a:pt x="218821" y="0"/>
                  </a:cubicBezTo>
                  <a:lnTo>
                    <a:pt x="3122676" y="0"/>
                  </a:lnTo>
                  <a:lnTo>
                    <a:pt x="3122676" y="19050"/>
                  </a:lnTo>
                  <a:lnTo>
                    <a:pt x="3122676" y="0"/>
                  </a:lnTo>
                  <a:cubicBezTo>
                    <a:pt x="3243326" y="0"/>
                    <a:pt x="3341497" y="97155"/>
                    <a:pt x="3341497" y="217297"/>
                  </a:cubicBezTo>
                  <a:lnTo>
                    <a:pt x="3322447" y="217297"/>
                  </a:lnTo>
                  <a:lnTo>
                    <a:pt x="3341497" y="217297"/>
                  </a:lnTo>
                  <a:lnTo>
                    <a:pt x="3341497" y="1802892"/>
                  </a:lnTo>
                  <a:lnTo>
                    <a:pt x="3322447" y="1802892"/>
                  </a:lnTo>
                  <a:lnTo>
                    <a:pt x="3341497" y="1802892"/>
                  </a:lnTo>
                  <a:cubicBezTo>
                    <a:pt x="3341497" y="1923034"/>
                    <a:pt x="3243453" y="2020189"/>
                    <a:pt x="3122676" y="2020189"/>
                  </a:cubicBezTo>
                  <a:lnTo>
                    <a:pt x="3122676" y="2001139"/>
                  </a:lnTo>
                  <a:lnTo>
                    <a:pt x="3122676" y="2020189"/>
                  </a:lnTo>
                  <a:lnTo>
                    <a:pt x="218821" y="2020189"/>
                  </a:lnTo>
                  <a:lnTo>
                    <a:pt x="218821" y="2001139"/>
                  </a:lnTo>
                  <a:lnTo>
                    <a:pt x="218821" y="2020189"/>
                  </a:lnTo>
                  <a:cubicBezTo>
                    <a:pt x="98044" y="2020062"/>
                    <a:pt x="0" y="1923034"/>
                    <a:pt x="0" y="1802892"/>
                  </a:cubicBezTo>
                  <a:lnTo>
                    <a:pt x="0" y="217297"/>
                  </a:lnTo>
                  <a:lnTo>
                    <a:pt x="19050" y="217297"/>
                  </a:lnTo>
                  <a:lnTo>
                    <a:pt x="0" y="217297"/>
                  </a:lnTo>
                  <a:moveTo>
                    <a:pt x="38100" y="217297"/>
                  </a:moveTo>
                  <a:lnTo>
                    <a:pt x="38100" y="1802892"/>
                  </a:lnTo>
                  <a:lnTo>
                    <a:pt x="19050" y="1802892"/>
                  </a:lnTo>
                  <a:lnTo>
                    <a:pt x="38100" y="1802892"/>
                  </a:lnTo>
                  <a:cubicBezTo>
                    <a:pt x="38100" y="1901698"/>
                    <a:pt x="118872" y="1982089"/>
                    <a:pt x="218821" y="1982089"/>
                  </a:cubicBezTo>
                  <a:lnTo>
                    <a:pt x="3122676" y="1982089"/>
                  </a:lnTo>
                  <a:cubicBezTo>
                    <a:pt x="3222625" y="1982089"/>
                    <a:pt x="3303397" y="1901698"/>
                    <a:pt x="3303397" y="1802892"/>
                  </a:cubicBezTo>
                  <a:lnTo>
                    <a:pt x="3303397" y="217297"/>
                  </a:lnTo>
                  <a:cubicBezTo>
                    <a:pt x="3303397" y="118491"/>
                    <a:pt x="3222625" y="38100"/>
                    <a:pt x="3122676" y="38100"/>
                  </a:cubicBezTo>
                  <a:lnTo>
                    <a:pt x="218821" y="38100"/>
                  </a:lnTo>
                  <a:lnTo>
                    <a:pt x="218821" y="19050"/>
                  </a:lnTo>
                  <a:lnTo>
                    <a:pt x="218821" y="38100"/>
                  </a:lnTo>
                  <a:cubicBezTo>
                    <a:pt x="118872" y="38100"/>
                    <a:pt x="38100" y="118491"/>
                    <a:pt x="38100" y="2172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16222" y="3599784"/>
            <a:ext cx="2289481" cy="131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Defining the Vision and objectives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717749" y="3960857"/>
            <a:ext cx="525235" cy="614426"/>
            <a:chOff x="0" y="0"/>
            <a:chExt cx="700314" cy="81923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00278" cy="819277"/>
            </a:xfrm>
            <a:custGeom>
              <a:avLst/>
              <a:gdLst/>
              <a:ahLst/>
              <a:cxnLst/>
              <a:rect l="l" t="t" r="r" b="b"/>
              <a:pathLst>
                <a:path w="700278" h="819277">
                  <a:moveTo>
                    <a:pt x="0" y="163830"/>
                  </a:moveTo>
                  <a:lnTo>
                    <a:pt x="350139" y="163830"/>
                  </a:lnTo>
                  <a:lnTo>
                    <a:pt x="350139" y="0"/>
                  </a:lnTo>
                  <a:lnTo>
                    <a:pt x="700278" y="409575"/>
                  </a:lnTo>
                  <a:lnTo>
                    <a:pt x="350139" y="819277"/>
                  </a:lnTo>
                  <a:lnTo>
                    <a:pt x="350139" y="655447"/>
                  </a:lnTo>
                  <a:lnTo>
                    <a:pt x="0" y="655447"/>
                  </a:lnTo>
                  <a:close/>
                </a:path>
              </a:pathLst>
            </a:custGeom>
            <a:solidFill>
              <a:srgbClr val="EFC1A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4476450" y="3510525"/>
            <a:ext cx="2506100" cy="1515090"/>
            <a:chOff x="0" y="0"/>
            <a:chExt cx="3341466" cy="2020120"/>
          </a:xfrm>
        </p:grpSpPr>
        <p:sp>
          <p:nvSpPr>
            <p:cNvPr id="29" name="Freeform 29"/>
            <p:cNvSpPr/>
            <p:nvPr/>
          </p:nvSpPr>
          <p:spPr>
            <a:xfrm>
              <a:off x="19050" y="19050"/>
              <a:ext cx="3303397" cy="1982089"/>
            </a:xfrm>
            <a:custGeom>
              <a:avLst/>
              <a:gdLst/>
              <a:ahLst/>
              <a:cxnLst/>
              <a:rect l="l" t="t" r="r" b="b"/>
              <a:pathLst>
                <a:path w="3303397" h="1982089">
                  <a:moveTo>
                    <a:pt x="0" y="198247"/>
                  </a:moveTo>
                  <a:cubicBezTo>
                    <a:pt x="0" y="88773"/>
                    <a:pt x="89408" y="0"/>
                    <a:pt x="199771" y="0"/>
                  </a:cubicBezTo>
                  <a:lnTo>
                    <a:pt x="3103626" y="0"/>
                  </a:lnTo>
                  <a:cubicBezTo>
                    <a:pt x="3213862" y="0"/>
                    <a:pt x="3303397" y="88773"/>
                    <a:pt x="3303397" y="198247"/>
                  </a:cubicBezTo>
                  <a:lnTo>
                    <a:pt x="3303397" y="1783842"/>
                  </a:lnTo>
                  <a:cubicBezTo>
                    <a:pt x="3303397" y="1893316"/>
                    <a:pt x="3213989" y="1982089"/>
                    <a:pt x="3103626" y="1982089"/>
                  </a:cubicBezTo>
                  <a:lnTo>
                    <a:pt x="199771" y="1982089"/>
                  </a:lnTo>
                  <a:cubicBezTo>
                    <a:pt x="89535" y="1982089"/>
                    <a:pt x="0" y="1893316"/>
                    <a:pt x="0" y="1783842"/>
                  </a:cubicBez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3341497" cy="2020189"/>
            </a:xfrm>
            <a:custGeom>
              <a:avLst/>
              <a:gdLst/>
              <a:ahLst/>
              <a:cxnLst/>
              <a:rect l="l" t="t" r="r" b="b"/>
              <a:pathLst>
                <a:path w="3341497" h="2020189">
                  <a:moveTo>
                    <a:pt x="0" y="217297"/>
                  </a:moveTo>
                  <a:cubicBezTo>
                    <a:pt x="0" y="97155"/>
                    <a:pt x="98044" y="0"/>
                    <a:pt x="218821" y="0"/>
                  </a:cubicBezTo>
                  <a:lnTo>
                    <a:pt x="3122676" y="0"/>
                  </a:lnTo>
                  <a:lnTo>
                    <a:pt x="3122676" y="19050"/>
                  </a:lnTo>
                  <a:lnTo>
                    <a:pt x="3122676" y="0"/>
                  </a:lnTo>
                  <a:cubicBezTo>
                    <a:pt x="3243326" y="0"/>
                    <a:pt x="3341497" y="97155"/>
                    <a:pt x="3341497" y="217297"/>
                  </a:cubicBezTo>
                  <a:lnTo>
                    <a:pt x="3322447" y="217297"/>
                  </a:lnTo>
                  <a:lnTo>
                    <a:pt x="3341497" y="217297"/>
                  </a:lnTo>
                  <a:lnTo>
                    <a:pt x="3341497" y="1802892"/>
                  </a:lnTo>
                  <a:lnTo>
                    <a:pt x="3322447" y="1802892"/>
                  </a:lnTo>
                  <a:lnTo>
                    <a:pt x="3341497" y="1802892"/>
                  </a:lnTo>
                  <a:cubicBezTo>
                    <a:pt x="3341497" y="1923034"/>
                    <a:pt x="3243453" y="2020189"/>
                    <a:pt x="3122676" y="2020189"/>
                  </a:cubicBezTo>
                  <a:lnTo>
                    <a:pt x="3122676" y="2001139"/>
                  </a:lnTo>
                  <a:lnTo>
                    <a:pt x="3122676" y="2020189"/>
                  </a:lnTo>
                  <a:lnTo>
                    <a:pt x="218821" y="2020189"/>
                  </a:lnTo>
                  <a:lnTo>
                    <a:pt x="218821" y="2001139"/>
                  </a:lnTo>
                  <a:lnTo>
                    <a:pt x="218821" y="2020189"/>
                  </a:lnTo>
                  <a:cubicBezTo>
                    <a:pt x="98044" y="2020062"/>
                    <a:pt x="0" y="1923034"/>
                    <a:pt x="0" y="1802892"/>
                  </a:cubicBezTo>
                  <a:lnTo>
                    <a:pt x="0" y="217297"/>
                  </a:lnTo>
                  <a:lnTo>
                    <a:pt x="19050" y="217297"/>
                  </a:lnTo>
                  <a:lnTo>
                    <a:pt x="0" y="217297"/>
                  </a:lnTo>
                  <a:moveTo>
                    <a:pt x="38100" y="217297"/>
                  </a:moveTo>
                  <a:lnTo>
                    <a:pt x="38100" y="1802892"/>
                  </a:lnTo>
                  <a:lnTo>
                    <a:pt x="19050" y="1802892"/>
                  </a:lnTo>
                  <a:lnTo>
                    <a:pt x="38100" y="1802892"/>
                  </a:lnTo>
                  <a:cubicBezTo>
                    <a:pt x="38100" y="1901698"/>
                    <a:pt x="118872" y="1982089"/>
                    <a:pt x="218821" y="1982089"/>
                  </a:cubicBezTo>
                  <a:lnTo>
                    <a:pt x="3122676" y="1982089"/>
                  </a:lnTo>
                  <a:cubicBezTo>
                    <a:pt x="3222625" y="1982089"/>
                    <a:pt x="3303397" y="1901698"/>
                    <a:pt x="3303397" y="1802892"/>
                  </a:cubicBezTo>
                  <a:lnTo>
                    <a:pt x="3303397" y="217297"/>
                  </a:lnTo>
                  <a:cubicBezTo>
                    <a:pt x="3303397" y="118491"/>
                    <a:pt x="3222625" y="38100"/>
                    <a:pt x="3122676" y="38100"/>
                  </a:cubicBezTo>
                  <a:lnTo>
                    <a:pt x="218821" y="38100"/>
                  </a:lnTo>
                  <a:lnTo>
                    <a:pt x="218821" y="19050"/>
                  </a:lnTo>
                  <a:lnTo>
                    <a:pt x="218821" y="38100"/>
                  </a:lnTo>
                  <a:cubicBezTo>
                    <a:pt x="118872" y="38100"/>
                    <a:pt x="38100" y="118491"/>
                    <a:pt x="38100" y="2172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4584759" y="3599784"/>
            <a:ext cx="2289481" cy="131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Forming the Agile Team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186286" y="3960857"/>
            <a:ext cx="525235" cy="614426"/>
            <a:chOff x="0" y="0"/>
            <a:chExt cx="700314" cy="81923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00278" cy="819277"/>
            </a:xfrm>
            <a:custGeom>
              <a:avLst/>
              <a:gdLst/>
              <a:ahLst/>
              <a:cxnLst/>
              <a:rect l="l" t="t" r="r" b="b"/>
              <a:pathLst>
                <a:path w="700278" h="819277">
                  <a:moveTo>
                    <a:pt x="0" y="163830"/>
                  </a:moveTo>
                  <a:lnTo>
                    <a:pt x="350139" y="163830"/>
                  </a:lnTo>
                  <a:lnTo>
                    <a:pt x="350139" y="0"/>
                  </a:lnTo>
                  <a:lnTo>
                    <a:pt x="700278" y="409575"/>
                  </a:lnTo>
                  <a:lnTo>
                    <a:pt x="350139" y="819277"/>
                  </a:lnTo>
                  <a:lnTo>
                    <a:pt x="350139" y="655447"/>
                  </a:lnTo>
                  <a:lnTo>
                    <a:pt x="0" y="655447"/>
                  </a:lnTo>
                  <a:close/>
                </a:path>
              </a:pathLst>
            </a:custGeom>
            <a:solidFill>
              <a:srgbClr val="EFC1AA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7944985" y="3510525"/>
            <a:ext cx="2506099" cy="1515090"/>
            <a:chOff x="0" y="0"/>
            <a:chExt cx="3341466" cy="2020120"/>
          </a:xfrm>
        </p:grpSpPr>
        <p:sp>
          <p:nvSpPr>
            <p:cNvPr id="35" name="Freeform 35"/>
            <p:cNvSpPr/>
            <p:nvPr/>
          </p:nvSpPr>
          <p:spPr>
            <a:xfrm>
              <a:off x="19050" y="19050"/>
              <a:ext cx="3303397" cy="1982089"/>
            </a:xfrm>
            <a:custGeom>
              <a:avLst/>
              <a:gdLst/>
              <a:ahLst/>
              <a:cxnLst/>
              <a:rect l="l" t="t" r="r" b="b"/>
              <a:pathLst>
                <a:path w="3303397" h="1982089">
                  <a:moveTo>
                    <a:pt x="0" y="198247"/>
                  </a:moveTo>
                  <a:cubicBezTo>
                    <a:pt x="0" y="88773"/>
                    <a:pt x="89408" y="0"/>
                    <a:pt x="199771" y="0"/>
                  </a:cubicBezTo>
                  <a:lnTo>
                    <a:pt x="3103626" y="0"/>
                  </a:lnTo>
                  <a:cubicBezTo>
                    <a:pt x="3213862" y="0"/>
                    <a:pt x="3303397" y="88773"/>
                    <a:pt x="3303397" y="198247"/>
                  </a:cubicBezTo>
                  <a:lnTo>
                    <a:pt x="3303397" y="1783842"/>
                  </a:lnTo>
                  <a:cubicBezTo>
                    <a:pt x="3303397" y="1893316"/>
                    <a:pt x="3213989" y="1982089"/>
                    <a:pt x="3103626" y="1982089"/>
                  </a:cubicBezTo>
                  <a:lnTo>
                    <a:pt x="199771" y="1982089"/>
                  </a:lnTo>
                  <a:cubicBezTo>
                    <a:pt x="89535" y="1982089"/>
                    <a:pt x="0" y="1893316"/>
                    <a:pt x="0" y="1783842"/>
                  </a:cubicBez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3341497" cy="2020189"/>
            </a:xfrm>
            <a:custGeom>
              <a:avLst/>
              <a:gdLst/>
              <a:ahLst/>
              <a:cxnLst/>
              <a:rect l="l" t="t" r="r" b="b"/>
              <a:pathLst>
                <a:path w="3341497" h="2020189">
                  <a:moveTo>
                    <a:pt x="0" y="217297"/>
                  </a:moveTo>
                  <a:cubicBezTo>
                    <a:pt x="0" y="97155"/>
                    <a:pt x="98044" y="0"/>
                    <a:pt x="218821" y="0"/>
                  </a:cubicBezTo>
                  <a:lnTo>
                    <a:pt x="3122676" y="0"/>
                  </a:lnTo>
                  <a:lnTo>
                    <a:pt x="3122676" y="19050"/>
                  </a:lnTo>
                  <a:lnTo>
                    <a:pt x="3122676" y="0"/>
                  </a:lnTo>
                  <a:cubicBezTo>
                    <a:pt x="3243326" y="0"/>
                    <a:pt x="3341497" y="97155"/>
                    <a:pt x="3341497" y="217297"/>
                  </a:cubicBezTo>
                  <a:lnTo>
                    <a:pt x="3322447" y="217297"/>
                  </a:lnTo>
                  <a:lnTo>
                    <a:pt x="3341497" y="217297"/>
                  </a:lnTo>
                  <a:lnTo>
                    <a:pt x="3341497" y="1802892"/>
                  </a:lnTo>
                  <a:lnTo>
                    <a:pt x="3322447" y="1802892"/>
                  </a:lnTo>
                  <a:lnTo>
                    <a:pt x="3341497" y="1802892"/>
                  </a:lnTo>
                  <a:cubicBezTo>
                    <a:pt x="3341497" y="1923034"/>
                    <a:pt x="3243453" y="2020189"/>
                    <a:pt x="3122676" y="2020189"/>
                  </a:cubicBezTo>
                  <a:lnTo>
                    <a:pt x="3122676" y="2001139"/>
                  </a:lnTo>
                  <a:lnTo>
                    <a:pt x="3122676" y="2020189"/>
                  </a:lnTo>
                  <a:lnTo>
                    <a:pt x="218821" y="2020189"/>
                  </a:lnTo>
                  <a:lnTo>
                    <a:pt x="218821" y="2001139"/>
                  </a:lnTo>
                  <a:lnTo>
                    <a:pt x="218821" y="2020189"/>
                  </a:lnTo>
                  <a:cubicBezTo>
                    <a:pt x="98044" y="2020062"/>
                    <a:pt x="0" y="1923034"/>
                    <a:pt x="0" y="1802892"/>
                  </a:cubicBezTo>
                  <a:lnTo>
                    <a:pt x="0" y="217297"/>
                  </a:lnTo>
                  <a:lnTo>
                    <a:pt x="19050" y="217297"/>
                  </a:lnTo>
                  <a:lnTo>
                    <a:pt x="0" y="217297"/>
                  </a:lnTo>
                  <a:moveTo>
                    <a:pt x="38100" y="217297"/>
                  </a:moveTo>
                  <a:lnTo>
                    <a:pt x="38100" y="1802892"/>
                  </a:lnTo>
                  <a:lnTo>
                    <a:pt x="19050" y="1802892"/>
                  </a:lnTo>
                  <a:lnTo>
                    <a:pt x="38100" y="1802892"/>
                  </a:lnTo>
                  <a:cubicBezTo>
                    <a:pt x="38100" y="1901698"/>
                    <a:pt x="118872" y="1982089"/>
                    <a:pt x="218821" y="1982089"/>
                  </a:cubicBezTo>
                  <a:lnTo>
                    <a:pt x="3122676" y="1982089"/>
                  </a:lnTo>
                  <a:cubicBezTo>
                    <a:pt x="3222625" y="1982089"/>
                    <a:pt x="3303397" y="1901698"/>
                    <a:pt x="3303397" y="1802892"/>
                  </a:cubicBezTo>
                  <a:lnTo>
                    <a:pt x="3303397" y="217297"/>
                  </a:lnTo>
                  <a:cubicBezTo>
                    <a:pt x="3303397" y="118491"/>
                    <a:pt x="3222625" y="38100"/>
                    <a:pt x="3122676" y="38100"/>
                  </a:cubicBezTo>
                  <a:lnTo>
                    <a:pt x="218821" y="38100"/>
                  </a:lnTo>
                  <a:lnTo>
                    <a:pt x="218821" y="19050"/>
                  </a:lnTo>
                  <a:lnTo>
                    <a:pt x="218821" y="38100"/>
                  </a:lnTo>
                  <a:cubicBezTo>
                    <a:pt x="118872" y="38100"/>
                    <a:pt x="38100" y="118491"/>
                    <a:pt x="38100" y="2172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8053294" y="3599784"/>
            <a:ext cx="2289482" cy="131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Conduct Backlog Grooming and Prioritization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654821" y="3960857"/>
            <a:ext cx="525236" cy="614426"/>
            <a:chOff x="0" y="0"/>
            <a:chExt cx="700314" cy="81923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00278" cy="819277"/>
            </a:xfrm>
            <a:custGeom>
              <a:avLst/>
              <a:gdLst/>
              <a:ahLst/>
              <a:cxnLst/>
              <a:rect l="l" t="t" r="r" b="b"/>
              <a:pathLst>
                <a:path w="700278" h="819277">
                  <a:moveTo>
                    <a:pt x="0" y="163830"/>
                  </a:moveTo>
                  <a:lnTo>
                    <a:pt x="350139" y="163830"/>
                  </a:lnTo>
                  <a:lnTo>
                    <a:pt x="350139" y="0"/>
                  </a:lnTo>
                  <a:lnTo>
                    <a:pt x="700278" y="409575"/>
                  </a:lnTo>
                  <a:lnTo>
                    <a:pt x="350139" y="819277"/>
                  </a:lnTo>
                  <a:lnTo>
                    <a:pt x="350139" y="655447"/>
                  </a:lnTo>
                  <a:lnTo>
                    <a:pt x="0" y="655447"/>
                  </a:lnTo>
                  <a:close/>
                </a:path>
              </a:pathLst>
            </a:custGeom>
            <a:solidFill>
              <a:srgbClr val="EFC1AA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1413522" y="3510525"/>
            <a:ext cx="2506100" cy="1515090"/>
            <a:chOff x="0" y="0"/>
            <a:chExt cx="3341466" cy="2020120"/>
          </a:xfrm>
        </p:grpSpPr>
        <p:sp>
          <p:nvSpPr>
            <p:cNvPr id="41" name="Freeform 41"/>
            <p:cNvSpPr/>
            <p:nvPr/>
          </p:nvSpPr>
          <p:spPr>
            <a:xfrm>
              <a:off x="19050" y="19050"/>
              <a:ext cx="3303397" cy="1982089"/>
            </a:xfrm>
            <a:custGeom>
              <a:avLst/>
              <a:gdLst/>
              <a:ahLst/>
              <a:cxnLst/>
              <a:rect l="l" t="t" r="r" b="b"/>
              <a:pathLst>
                <a:path w="3303397" h="1982089">
                  <a:moveTo>
                    <a:pt x="0" y="198247"/>
                  </a:moveTo>
                  <a:cubicBezTo>
                    <a:pt x="0" y="88773"/>
                    <a:pt x="89408" y="0"/>
                    <a:pt x="199771" y="0"/>
                  </a:cubicBezTo>
                  <a:lnTo>
                    <a:pt x="3103626" y="0"/>
                  </a:lnTo>
                  <a:cubicBezTo>
                    <a:pt x="3213862" y="0"/>
                    <a:pt x="3303397" y="88773"/>
                    <a:pt x="3303397" y="198247"/>
                  </a:cubicBezTo>
                  <a:lnTo>
                    <a:pt x="3303397" y="1783842"/>
                  </a:lnTo>
                  <a:cubicBezTo>
                    <a:pt x="3303397" y="1893316"/>
                    <a:pt x="3213989" y="1982089"/>
                    <a:pt x="3103626" y="1982089"/>
                  </a:cubicBezTo>
                  <a:lnTo>
                    <a:pt x="199771" y="1982089"/>
                  </a:lnTo>
                  <a:cubicBezTo>
                    <a:pt x="89535" y="1982089"/>
                    <a:pt x="0" y="1893316"/>
                    <a:pt x="0" y="1783842"/>
                  </a:cubicBez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0"/>
              <a:ext cx="3341497" cy="2020189"/>
            </a:xfrm>
            <a:custGeom>
              <a:avLst/>
              <a:gdLst/>
              <a:ahLst/>
              <a:cxnLst/>
              <a:rect l="l" t="t" r="r" b="b"/>
              <a:pathLst>
                <a:path w="3341497" h="2020189">
                  <a:moveTo>
                    <a:pt x="0" y="217297"/>
                  </a:moveTo>
                  <a:cubicBezTo>
                    <a:pt x="0" y="97155"/>
                    <a:pt x="98044" y="0"/>
                    <a:pt x="218821" y="0"/>
                  </a:cubicBezTo>
                  <a:lnTo>
                    <a:pt x="3122676" y="0"/>
                  </a:lnTo>
                  <a:lnTo>
                    <a:pt x="3122676" y="19050"/>
                  </a:lnTo>
                  <a:lnTo>
                    <a:pt x="3122676" y="0"/>
                  </a:lnTo>
                  <a:cubicBezTo>
                    <a:pt x="3243326" y="0"/>
                    <a:pt x="3341497" y="97155"/>
                    <a:pt x="3341497" y="217297"/>
                  </a:cubicBezTo>
                  <a:lnTo>
                    <a:pt x="3322447" y="217297"/>
                  </a:lnTo>
                  <a:lnTo>
                    <a:pt x="3341497" y="217297"/>
                  </a:lnTo>
                  <a:lnTo>
                    <a:pt x="3341497" y="1802892"/>
                  </a:lnTo>
                  <a:lnTo>
                    <a:pt x="3322447" y="1802892"/>
                  </a:lnTo>
                  <a:lnTo>
                    <a:pt x="3341497" y="1802892"/>
                  </a:lnTo>
                  <a:cubicBezTo>
                    <a:pt x="3341497" y="1923034"/>
                    <a:pt x="3243453" y="2020189"/>
                    <a:pt x="3122676" y="2020189"/>
                  </a:cubicBezTo>
                  <a:lnTo>
                    <a:pt x="3122676" y="2001139"/>
                  </a:lnTo>
                  <a:lnTo>
                    <a:pt x="3122676" y="2020189"/>
                  </a:lnTo>
                  <a:lnTo>
                    <a:pt x="218821" y="2020189"/>
                  </a:lnTo>
                  <a:lnTo>
                    <a:pt x="218821" y="2001139"/>
                  </a:lnTo>
                  <a:lnTo>
                    <a:pt x="218821" y="2020189"/>
                  </a:lnTo>
                  <a:cubicBezTo>
                    <a:pt x="98044" y="2020062"/>
                    <a:pt x="0" y="1923034"/>
                    <a:pt x="0" y="1802892"/>
                  </a:cubicBezTo>
                  <a:lnTo>
                    <a:pt x="0" y="217297"/>
                  </a:lnTo>
                  <a:lnTo>
                    <a:pt x="19050" y="217297"/>
                  </a:lnTo>
                  <a:lnTo>
                    <a:pt x="0" y="217297"/>
                  </a:lnTo>
                  <a:moveTo>
                    <a:pt x="38100" y="217297"/>
                  </a:moveTo>
                  <a:lnTo>
                    <a:pt x="38100" y="1802892"/>
                  </a:lnTo>
                  <a:lnTo>
                    <a:pt x="19050" y="1802892"/>
                  </a:lnTo>
                  <a:lnTo>
                    <a:pt x="38100" y="1802892"/>
                  </a:lnTo>
                  <a:cubicBezTo>
                    <a:pt x="38100" y="1901698"/>
                    <a:pt x="118872" y="1982089"/>
                    <a:pt x="218821" y="1982089"/>
                  </a:cubicBezTo>
                  <a:lnTo>
                    <a:pt x="3122676" y="1982089"/>
                  </a:lnTo>
                  <a:cubicBezTo>
                    <a:pt x="3222625" y="1982089"/>
                    <a:pt x="3303397" y="1901698"/>
                    <a:pt x="3303397" y="1802892"/>
                  </a:cubicBezTo>
                  <a:lnTo>
                    <a:pt x="3303397" y="217297"/>
                  </a:lnTo>
                  <a:cubicBezTo>
                    <a:pt x="3303397" y="118491"/>
                    <a:pt x="3222625" y="38100"/>
                    <a:pt x="3122676" y="38100"/>
                  </a:cubicBezTo>
                  <a:lnTo>
                    <a:pt x="218821" y="38100"/>
                  </a:lnTo>
                  <a:lnTo>
                    <a:pt x="218821" y="19050"/>
                  </a:lnTo>
                  <a:lnTo>
                    <a:pt x="218821" y="38100"/>
                  </a:lnTo>
                  <a:cubicBezTo>
                    <a:pt x="118872" y="38100"/>
                    <a:pt x="38100" y="118491"/>
                    <a:pt x="38100" y="2172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11521832" y="3599784"/>
            <a:ext cx="2289481" cy="131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Planning the first Sprint</a:t>
            </a:r>
          </a:p>
        </p:txBody>
      </p:sp>
      <p:grpSp>
        <p:nvGrpSpPr>
          <p:cNvPr id="44" name="Group 44"/>
          <p:cNvGrpSpPr/>
          <p:nvPr/>
        </p:nvGrpSpPr>
        <p:grpSpPr>
          <a:xfrm rot="5400000">
            <a:off x="12403955" y="5184755"/>
            <a:ext cx="525236" cy="614426"/>
            <a:chOff x="0" y="0"/>
            <a:chExt cx="700314" cy="81923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700278" cy="819277"/>
            </a:xfrm>
            <a:custGeom>
              <a:avLst/>
              <a:gdLst/>
              <a:ahLst/>
              <a:cxnLst/>
              <a:rect l="l" t="t" r="r" b="b"/>
              <a:pathLst>
                <a:path w="700278" h="819277">
                  <a:moveTo>
                    <a:pt x="0" y="163830"/>
                  </a:moveTo>
                  <a:lnTo>
                    <a:pt x="350139" y="163830"/>
                  </a:lnTo>
                  <a:lnTo>
                    <a:pt x="350139" y="0"/>
                  </a:lnTo>
                  <a:lnTo>
                    <a:pt x="700278" y="409575"/>
                  </a:lnTo>
                  <a:lnTo>
                    <a:pt x="350139" y="819277"/>
                  </a:lnTo>
                  <a:lnTo>
                    <a:pt x="350139" y="655447"/>
                  </a:lnTo>
                  <a:lnTo>
                    <a:pt x="0" y="655447"/>
                  </a:lnTo>
                  <a:close/>
                </a:path>
              </a:pathLst>
            </a:custGeom>
            <a:solidFill>
              <a:srgbClr val="EFC1AA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1413522" y="5988051"/>
            <a:ext cx="2506100" cy="1515090"/>
            <a:chOff x="0" y="0"/>
            <a:chExt cx="3341466" cy="2020120"/>
          </a:xfrm>
        </p:grpSpPr>
        <p:sp>
          <p:nvSpPr>
            <p:cNvPr id="47" name="Freeform 47"/>
            <p:cNvSpPr/>
            <p:nvPr/>
          </p:nvSpPr>
          <p:spPr>
            <a:xfrm>
              <a:off x="19050" y="19050"/>
              <a:ext cx="3303397" cy="1982089"/>
            </a:xfrm>
            <a:custGeom>
              <a:avLst/>
              <a:gdLst/>
              <a:ahLst/>
              <a:cxnLst/>
              <a:rect l="l" t="t" r="r" b="b"/>
              <a:pathLst>
                <a:path w="3303397" h="1982089">
                  <a:moveTo>
                    <a:pt x="0" y="198247"/>
                  </a:moveTo>
                  <a:cubicBezTo>
                    <a:pt x="0" y="88773"/>
                    <a:pt x="89408" y="0"/>
                    <a:pt x="199771" y="0"/>
                  </a:cubicBezTo>
                  <a:lnTo>
                    <a:pt x="3103626" y="0"/>
                  </a:lnTo>
                  <a:cubicBezTo>
                    <a:pt x="3213862" y="0"/>
                    <a:pt x="3303397" y="88773"/>
                    <a:pt x="3303397" y="198247"/>
                  </a:cubicBezTo>
                  <a:lnTo>
                    <a:pt x="3303397" y="1783842"/>
                  </a:lnTo>
                  <a:cubicBezTo>
                    <a:pt x="3303397" y="1893316"/>
                    <a:pt x="3213989" y="1982089"/>
                    <a:pt x="3103626" y="1982089"/>
                  </a:cubicBezTo>
                  <a:lnTo>
                    <a:pt x="199771" y="1982089"/>
                  </a:lnTo>
                  <a:cubicBezTo>
                    <a:pt x="89535" y="1982089"/>
                    <a:pt x="0" y="1893316"/>
                    <a:pt x="0" y="1783842"/>
                  </a:cubicBez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0" y="0"/>
              <a:ext cx="3341497" cy="2020189"/>
            </a:xfrm>
            <a:custGeom>
              <a:avLst/>
              <a:gdLst/>
              <a:ahLst/>
              <a:cxnLst/>
              <a:rect l="l" t="t" r="r" b="b"/>
              <a:pathLst>
                <a:path w="3341497" h="2020189">
                  <a:moveTo>
                    <a:pt x="0" y="217297"/>
                  </a:moveTo>
                  <a:cubicBezTo>
                    <a:pt x="0" y="97155"/>
                    <a:pt x="98044" y="0"/>
                    <a:pt x="218821" y="0"/>
                  </a:cubicBezTo>
                  <a:lnTo>
                    <a:pt x="3122676" y="0"/>
                  </a:lnTo>
                  <a:lnTo>
                    <a:pt x="3122676" y="19050"/>
                  </a:lnTo>
                  <a:lnTo>
                    <a:pt x="3122676" y="0"/>
                  </a:lnTo>
                  <a:cubicBezTo>
                    <a:pt x="3243326" y="0"/>
                    <a:pt x="3341497" y="97155"/>
                    <a:pt x="3341497" y="217297"/>
                  </a:cubicBezTo>
                  <a:lnTo>
                    <a:pt x="3322447" y="217297"/>
                  </a:lnTo>
                  <a:lnTo>
                    <a:pt x="3341497" y="217297"/>
                  </a:lnTo>
                  <a:lnTo>
                    <a:pt x="3341497" y="1802892"/>
                  </a:lnTo>
                  <a:lnTo>
                    <a:pt x="3322447" y="1802892"/>
                  </a:lnTo>
                  <a:lnTo>
                    <a:pt x="3341497" y="1802892"/>
                  </a:lnTo>
                  <a:cubicBezTo>
                    <a:pt x="3341497" y="1923034"/>
                    <a:pt x="3243453" y="2020189"/>
                    <a:pt x="3122676" y="2020189"/>
                  </a:cubicBezTo>
                  <a:lnTo>
                    <a:pt x="3122676" y="2001139"/>
                  </a:lnTo>
                  <a:lnTo>
                    <a:pt x="3122676" y="2020189"/>
                  </a:lnTo>
                  <a:lnTo>
                    <a:pt x="218821" y="2020189"/>
                  </a:lnTo>
                  <a:lnTo>
                    <a:pt x="218821" y="2001139"/>
                  </a:lnTo>
                  <a:lnTo>
                    <a:pt x="218821" y="2020189"/>
                  </a:lnTo>
                  <a:cubicBezTo>
                    <a:pt x="98044" y="2020062"/>
                    <a:pt x="0" y="1923034"/>
                    <a:pt x="0" y="1802892"/>
                  </a:cubicBezTo>
                  <a:lnTo>
                    <a:pt x="0" y="217297"/>
                  </a:lnTo>
                  <a:lnTo>
                    <a:pt x="19050" y="217297"/>
                  </a:lnTo>
                  <a:lnTo>
                    <a:pt x="0" y="217297"/>
                  </a:lnTo>
                  <a:moveTo>
                    <a:pt x="38100" y="217297"/>
                  </a:moveTo>
                  <a:lnTo>
                    <a:pt x="38100" y="1802892"/>
                  </a:lnTo>
                  <a:lnTo>
                    <a:pt x="19050" y="1802892"/>
                  </a:lnTo>
                  <a:lnTo>
                    <a:pt x="38100" y="1802892"/>
                  </a:lnTo>
                  <a:cubicBezTo>
                    <a:pt x="38100" y="1901698"/>
                    <a:pt x="118872" y="1982089"/>
                    <a:pt x="218821" y="1982089"/>
                  </a:cubicBezTo>
                  <a:lnTo>
                    <a:pt x="3122676" y="1982089"/>
                  </a:lnTo>
                  <a:cubicBezTo>
                    <a:pt x="3222625" y="1982089"/>
                    <a:pt x="3303397" y="1901698"/>
                    <a:pt x="3303397" y="1802892"/>
                  </a:cubicBezTo>
                  <a:lnTo>
                    <a:pt x="3303397" y="217297"/>
                  </a:lnTo>
                  <a:cubicBezTo>
                    <a:pt x="3303397" y="118491"/>
                    <a:pt x="3222625" y="38100"/>
                    <a:pt x="3122676" y="38100"/>
                  </a:cubicBezTo>
                  <a:lnTo>
                    <a:pt x="218821" y="38100"/>
                  </a:lnTo>
                  <a:lnTo>
                    <a:pt x="218821" y="19050"/>
                  </a:lnTo>
                  <a:lnTo>
                    <a:pt x="218821" y="38100"/>
                  </a:lnTo>
                  <a:cubicBezTo>
                    <a:pt x="118872" y="38100"/>
                    <a:pt x="38100" y="118491"/>
                    <a:pt x="38100" y="2172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11521832" y="6077310"/>
            <a:ext cx="2289481" cy="131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Executing the Sprint</a:t>
            </a:r>
          </a:p>
        </p:txBody>
      </p:sp>
      <p:grpSp>
        <p:nvGrpSpPr>
          <p:cNvPr id="50" name="Group 50"/>
          <p:cNvGrpSpPr/>
          <p:nvPr/>
        </p:nvGrpSpPr>
        <p:grpSpPr>
          <a:xfrm rot="-10800000">
            <a:off x="10684552" y="6438382"/>
            <a:ext cx="525236" cy="614425"/>
            <a:chOff x="0" y="0"/>
            <a:chExt cx="700314" cy="81923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700278" cy="819277"/>
            </a:xfrm>
            <a:custGeom>
              <a:avLst/>
              <a:gdLst/>
              <a:ahLst/>
              <a:cxnLst/>
              <a:rect l="l" t="t" r="r" b="b"/>
              <a:pathLst>
                <a:path w="700278" h="819277">
                  <a:moveTo>
                    <a:pt x="0" y="163830"/>
                  </a:moveTo>
                  <a:lnTo>
                    <a:pt x="350139" y="163830"/>
                  </a:lnTo>
                  <a:lnTo>
                    <a:pt x="350139" y="0"/>
                  </a:lnTo>
                  <a:lnTo>
                    <a:pt x="700278" y="409575"/>
                  </a:lnTo>
                  <a:lnTo>
                    <a:pt x="350139" y="819277"/>
                  </a:lnTo>
                  <a:lnTo>
                    <a:pt x="350139" y="655447"/>
                  </a:lnTo>
                  <a:lnTo>
                    <a:pt x="0" y="655447"/>
                  </a:lnTo>
                  <a:close/>
                </a:path>
              </a:pathLst>
            </a:custGeom>
            <a:solidFill>
              <a:srgbClr val="EFC1AA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7944985" y="5988051"/>
            <a:ext cx="2506099" cy="1515090"/>
            <a:chOff x="0" y="0"/>
            <a:chExt cx="3341466" cy="2020120"/>
          </a:xfrm>
        </p:grpSpPr>
        <p:sp>
          <p:nvSpPr>
            <p:cNvPr id="53" name="Freeform 53"/>
            <p:cNvSpPr/>
            <p:nvPr/>
          </p:nvSpPr>
          <p:spPr>
            <a:xfrm>
              <a:off x="19050" y="19050"/>
              <a:ext cx="3303397" cy="1982089"/>
            </a:xfrm>
            <a:custGeom>
              <a:avLst/>
              <a:gdLst/>
              <a:ahLst/>
              <a:cxnLst/>
              <a:rect l="l" t="t" r="r" b="b"/>
              <a:pathLst>
                <a:path w="3303397" h="1982089">
                  <a:moveTo>
                    <a:pt x="0" y="198247"/>
                  </a:moveTo>
                  <a:cubicBezTo>
                    <a:pt x="0" y="88773"/>
                    <a:pt x="89408" y="0"/>
                    <a:pt x="199771" y="0"/>
                  </a:cubicBezTo>
                  <a:lnTo>
                    <a:pt x="3103626" y="0"/>
                  </a:lnTo>
                  <a:cubicBezTo>
                    <a:pt x="3213862" y="0"/>
                    <a:pt x="3303397" y="88773"/>
                    <a:pt x="3303397" y="198247"/>
                  </a:cubicBezTo>
                  <a:lnTo>
                    <a:pt x="3303397" y="1783842"/>
                  </a:lnTo>
                  <a:cubicBezTo>
                    <a:pt x="3303397" y="1893316"/>
                    <a:pt x="3213989" y="1982089"/>
                    <a:pt x="3103626" y="1982089"/>
                  </a:cubicBezTo>
                  <a:lnTo>
                    <a:pt x="199771" y="1982089"/>
                  </a:lnTo>
                  <a:cubicBezTo>
                    <a:pt x="89535" y="1982089"/>
                    <a:pt x="0" y="1893316"/>
                    <a:pt x="0" y="1783842"/>
                  </a:cubicBez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0" y="0"/>
              <a:ext cx="3341497" cy="2020189"/>
            </a:xfrm>
            <a:custGeom>
              <a:avLst/>
              <a:gdLst/>
              <a:ahLst/>
              <a:cxnLst/>
              <a:rect l="l" t="t" r="r" b="b"/>
              <a:pathLst>
                <a:path w="3341497" h="2020189">
                  <a:moveTo>
                    <a:pt x="0" y="217297"/>
                  </a:moveTo>
                  <a:cubicBezTo>
                    <a:pt x="0" y="97155"/>
                    <a:pt x="98044" y="0"/>
                    <a:pt x="218821" y="0"/>
                  </a:cubicBezTo>
                  <a:lnTo>
                    <a:pt x="3122676" y="0"/>
                  </a:lnTo>
                  <a:lnTo>
                    <a:pt x="3122676" y="19050"/>
                  </a:lnTo>
                  <a:lnTo>
                    <a:pt x="3122676" y="0"/>
                  </a:lnTo>
                  <a:cubicBezTo>
                    <a:pt x="3243326" y="0"/>
                    <a:pt x="3341497" y="97155"/>
                    <a:pt x="3341497" y="217297"/>
                  </a:cubicBezTo>
                  <a:lnTo>
                    <a:pt x="3322447" y="217297"/>
                  </a:lnTo>
                  <a:lnTo>
                    <a:pt x="3341497" y="217297"/>
                  </a:lnTo>
                  <a:lnTo>
                    <a:pt x="3341497" y="1802892"/>
                  </a:lnTo>
                  <a:lnTo>
                    <a:pt x="3322447" y="1802892"/>
                  </a:lnTo>
                  <a:lnTo>
                    <a:pt x="3341497" y="1802892"/>
                  </a:lnTo>
                  <a:cubicBezTo>
                    <a:pt x="3341497" y="1923034"/>
                    <a:pt x="3243453" y="2020189"/>
                    <a:pt x="3122676" y="2020189"/>
                  </a:cubicBezTo>
                  <a:lnTo>
                    <a:pt x="3122676" y="2001139"/>
                  </a:lnTo>
                  <a:lnTo>
                    <a:pt x="3122676" y="2020189"/>
                  </a:lnTo>
                  <a:lnTo>
                    <a:pt x="218821" y="2020189"/>
                  </a:lnTo>
                  <a:lnTo>
                    <a:pt x="218821" y="2001139"/>
                  </a:lnTo>
                  <a:lnTo>
                    <a:pt x="218821" y="2020189"/>
                  </a:lnTo>
                  <a:cubicBezTo>
                    <a:pt x="98044" y="2020062"/>
                    <a:pt x="0" y="1923034"/>
                    <a:pt x="0" y="1802892"/>
                  </a:cubicBezTo>
                  <a:lnTo>
                    <a:pt x="0" y="217297"/>
                  </a:lnTo>
                  <a:lnTo>
                    <a:pt x="19050" y="217297"/>
                  </a:lnTo>
                  <a:lnTo>
                    <a:pt x="0" y="217297"/>
                  </a:lnTo>
                  <a:moveTo>
                    <a:pt x="38100" y="217297"/>
                  </a:moveTo>
                  <a:lnTo>
                    <a:pt x="38100" y="1802892"/>
                  </a:lnTo>
                  <a:lnTo>
                    <a:pt x="19050" y="1802892"/>
                  </a:lnTo>
                  <a:lnTo>
                    <a:pt x="38100" y="1802892"/>
                  </a:lnTo>
                  <a:cubicBezTo>
                    <a:pt x="38100" y="1901698"/>
                    <a:pt x="118872" y="1982089"/>
                    <a:pt x="218821" y="1982089"/>
                  </a:cubicBezTo>
                  <a:lnTo>
                    <a:pt x="3122676" y="1982089"/>
                  </a:lnTo>
                  <a:cubicBezTo>
                    <a:pt x="3222625" y="1982089"/>
                    <a:pt x="3303397" y="1901698"/>
                    <a:pt x="3303397" y="1802892"/>
                  </a:cubicBezTo>
                  <a:lnTo>
                    <a:pt x="3303397" y="217297"/>
                  </a:lnTo>
                  <a:cubicBezTo>
                    <a:pt x="3303397" y="118491"/>
                    <a:pt x="3222625" y="38100"/>
                    <a:pt x="3122676" y="38100"/>
                  </a:cubicBezTo>
                  <a:lnTo>
                    <a:pt x="218821" y="38100"/>
                  </a:lnTo>
                  <a:lnTo>
                    <a:pt x="218821" y="19050"/>
                  </a:lnTo>
                  <a:lnTo>
                    <a:pt x="218821" y="38100"/>
                  </a:lnTo>
                  <a:cubicBezTo>
                    <a:pt x="118872" y="38100"/>
                    <a:pt x="38100" y="118491"/>
                    <a:pt x="38100" y="2172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5" name="TextBox 55"/>
          <p:cNvSpPr txBox="1"/>
          <p:nvPr/>
        </p:nvSpPr>
        <p:spPr>
          <a:xfrm>
            <a:off x="8053294" y="6077310"/>
            <a:ext cx="2289482" cy="131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Demonstrate Incremental Progress</a:t>
            </a:r>
          </a:p>
        </p:txBody>
      </p:sp>
      <p:grpSp>
        <p:nvGrpSpPr>
          <p:cNvPr id="56" name="Group 56"/>
          <p:cNvGrpSpPr/>
          <p:nvPr/>
        </p:nvGrpSpPr>
        <p:grpSpPr>
          <a:xfrm rot="-10800000">
            <a:off x="7216016" y="6438382"/>
            <a:ext cx="525235" cy="614425"/>
            <a:chOff x="0" y="0"/>
            <a:chExt cx="700314" cy="819234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700278" cy="819277"/>
            </a:xfrm>
            <a:custGeom>
              <a:avLst/>
              <a:gdLst/>
              <a:ahLst/>
              <a:cxnLst/>
              <a:rect l="l" t="t" r="r" b="b"/>
              <a:pathLst>
                <a:path w="700278" h="819277">
                  <a:moveTo>
                    <a:pt x="0" y="163830"/>
                  </a:moveTo>
                  <a:lnTo>
                    <a:pt x="350139" y="163830"/>
                  </a:lnTo>
                  <a:lnTo>
                    <a:pt x="350139" y="0"/>
                  </a:lnTo>
                  <a:lnTo>
                    <a:pt x="700278" y="409575"/>
                  </a:lnTo>
                  <a:lnTo>
                    <a:pt x="350139" y="819277"/>
                  </a:lnTo>
                  <a:lnTo>
                    <a:pt x="350139" y="655447"/>
                  </a:lnTo>
                  <a:lnTo>
                    <a:pt x="0" y="655447"/>
                  </a:lnTo>
                  <a:close/>
                </a:path>
              </a:pathLst>
            </a:custGeom>
            <a:solidFill>
              <a:srgbClr val="EFC1AA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4476450" y="5988051"/>
            <a:ext cx="2506100" cy="1515090"/>
            <a:chOff x="0" y="0"/>
            <a:chExt cx="3341466" cy="2020120"/>
          </a:xfrm>
        </p:grpSpPr>
        <p:sp>
          <p:nvSpPr>
            <p:cNvPr id="59" name="Freeform 59"/>
            <p:cNvSpPr/>
            <p:nvPr/>
          </p:nvSpPr>
          <p:spPr>
            <a:xfrm>
              <a:off x="19050" y="19050"/>
              <a:ext cx="3303397" cy="1982089"/>
            </a:xfrm>
            <a:custGeom>
              <a:avLst/>
              <a:gdLst/>
              <a:ahLst/>
              <a:cxnLst/>
              <a:rect l="l" t="t" r="r" b="b"/>
              <a:pathLst>
                <a:path w="3303397" h="1982089">
                  <a:moveTo>
                    <a:pt x="0" y="198247"/>
                  </a:moveTo>
                  <a:cubicBezTo>
                    <a:pt x="0" y="88773"/>
                    <a:pt x="89408" y="0"/>
                    <a:pt x="199771" y="0"/>
                  </a:cubicBezTo>
                  <a:lnTo>
                    <a:pt x="3103626" y="0"/>
                  </a:lnTo>
                  <a:cubicBezTo>
                    <a:pt x="3213862" y="0"/>
                    <a:pt x="3303397" y="88773"/>
                    <a:pt x="3303397" y="198247"/>
                  </a:cubicBezTo>
                  <a:lnTo>
                    <a:pt x="3303397" y="1783842"/>
                  </a:lnTo>
                  <a:cubicBezTo>
                    <a:pt x="3303397" y="1893316"/>
                    <a:pt x="3213989" y="1982089"/>
                    <a:pt x="3103626" y="1982089"/>
                  </a:cubicBezTo>
                  <a:lnTo>
                    <a:pt x="199771" y="1982089"/>
                  </a:lnTo>
                  <a:cubicBezTo>
                    <a:pt x="89535" y="1982089"/>
                    <a:pt x="0" y="1893316"/>
                    <a:pt x="0" y="1783842"/>
                  </a:cubicBez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0" y="0"/>
              <a:ext cx="3341497" cy="2020189"/>
            </a:xfrm>
            <a:custGeom>
              <a:avLst/>
              <a:gdLst/>
              <a:ahLst/>
              <a:cxnLst/>
              <a:rect l="l" t="t" r="r" b="b"/>
              <a:pathLst>
                <a:path w="3341497" h="2020189">
                  <a:moveTo>
                    <a:pt x="0" y="217297"/>
                  </a:moveTo>
                  <a:cubicBezTo>
                    <a:pt x="0" y="97155"/>
                    <a:pt x="98044" y="0"/>
                    <a:pt x="218821" y="0"/>
                  </a:cubicBezTo>
                  <a:lnTo>
                    <a:pt x="3122676" y="0"/>
                  </a:lnTo>
                  <a:lnTo>
                    <a:pt x="3122676" y="19050"/>
                  </a:lnTo>
                  <a:lnTo>
                    <a:pt x="3122676" y="0"/>
                  </a:lnTo>
                  <a:cubicBezTo>
                    <a:pt x="3243326" y="0"/>
                    <a:pt x="3341497" y="97155"/>
                    <a:pt x="3341497" y="217297"/>
                  </a:cubicBezTo>
                  <a:lnTo>
                    <a:pt x="3322447" y="217297"/>
                  </a:lnTo>
                  <a:lnTo>
                    <a:pt x="3341497" y="217297"/>
                  </a:lnTo>
                  <a:lnTo>
                    <a:pt x="3341497" y="1802892"/>
                  </a:lnTo>
                  <a:lnTo>
                    <a:pt x="3322447" y="1802892"/>
                  </a:lnTo>
                  <a:lnTo>
                    <a:pt x="3341497" y="1802892"/>
                  </a:lnTo>
                  <a:cubicBezTo>
                    <a:pt x="3341497" y="1923034"/>
                    <a:pt x="3243453" y="2020189"/>
                    <a:pt x="3122676" y="2020189"/>
                  </a:cubicBezTo>
                  <a:lnTo>
                    <a:pt x="3122676" y="2001139"/>
                  </a:lnTo>
                  <a:lnTo>
                    <a:pt x="3122676" y="2020189"/>
                  </a:lnTo>
                  <a:lnTo>
                    <a:pt x="218821" y="2020189"/>
                  </a:lnTo>
                  <a:lnTo>
                    <a:pt x="218821" y="2001139"/>
                  </a:lnTo>
                  <a:lnTo>
                    <a:pt x="218821" y="2020189"/>
                  </a:lnTo>
                  <a:cubicBezTo>
                    <a:pt x="98044" y="2020062"/>
                    <a:pt x="0" y="1923034"/>
                    <a:pt x="0" y="1802892"/>
                  </a:cubicBezTo>
                  <a:lnTo>
                    <a:pt x="0" y="217297"/>
                  </a:lnTo>
                  <a:lnTo>
                    <a:pt x="19050" y="217297"/>
                  </a:lnTo>
                  <a:lnTo>
                    <a:pt x="0" y="217297"/>
                  </a:lnTo>
                  <a:moveTo>
                    <a:pt x="38100" y="217297"/>
                  </a:moveTo>
                  <a:lnTo>
                    <a:pt x="38100" y="1802892"/>
                  </a:lnTo>
                  <a:lnTo>
                    <a:pt x="19050" y="1802892"/>
                  </a:lnTo>
                  <a:lnTo>
                    <a:pt x="38100" y="1802892"/>
                  </a:lnTo>
                  <a:cubicBezTo>
                    <a:pt x="38100" y="1901698"/>
                    <a:pt x="118872" y="1982089"/>
                    <a:pt x="218821" y="1982089"/>
                  </a:cubicBezTo>
                  <a:lnTo>
                    <a:pt x="3122676" y="1982089"/>
                  </a:lnTo>
                  <a:cubicBezTo>
                    <a:pt x="3222625" y="1982089"/>
                    <a:pt x="3303397" y="1901698"/>
                    <a:pt x="3303397" y="1802892"/>
                  </a:cubicBezTo>
                  <a:lnTo>
                    <a:pt x="3303397" y="217297"/>
                  </a:lnTo>
                  <a:cubicBezTo>
                    <a:pt x="3303397" y="118491"/>
                    <a:pt x="3222625" y="38100"/>
                    <a:pt x="3122676" y="38100"/>
                  </a:cubicBezTo>
                  <a:lnTo>
                    <a:pt x="218821" y="38100"/>
                  </a:lnTo>
                  <a:lnTo>
                    <a:pt x="218821" y="19050"/>
                  </a:lnTo>
                  <a:lnTo>
                    <a:pt x="218821" y="38100"/>
                  </a:lnTo>
                  <a:cubicBezTo>
                    <a:pt x="118872" y="38100"/>
                    <a:pt x="38100" y="118491"/>
                    <a:pt x="38100" y="2172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1" name="TextBox 61"/>
          <p:cNvSpPr txBox="1"/>
          <p:nvPr/>
        </p:nvSpPr>
        <p:spPr>
          <a:xfrm>
            <a:off x="4584759" y="6077310"/>
            <a:ext cx="2289481" cy="131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Repeat the Sprint Cycle</a:t>
            </a:r>
          </a:p>
        </p:txBody>
      </p:sp>
      <p:grpSp>
        <p:nvGrpSpPr>
          <p:cNvPr id="62" name="Group 62"/>
          <p:cNvGrpSpPr/>
          <p:nvPr/>
        </p:nvGrpSpPr>
        <p:grpSpPr>
          <a:xfrm rot="-10800000">
            <a:off x="3747480" y="6438382"/>
            <a:ext cx="525235" cy="614425"/>
            <a:chOff x="0" y="0"/>
            <a:chExt cx="700314" cy="81923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700278" cy="819277"/>
            </a:xfrm>
            <a:custGeom>
              <a:avLst/>
              <a:gdLst/>
              <a:ahLst/>
              <a:cxnLst/>
              <a:rect l="l" t="t" r="r" b="b"/>
              <a:pathLst>
                <a:path w="700278" h="819277">
                  <a:moveTo>
                    <a:pt x="0" y="163830"/>
                  </a:moveTo>
                  <a:lnTo>
                    <a:pt x="350139" y="163830"/>
                  </a:lnTo>
                  <a:lnTo>
                    <a:pt x="350139" y="0"/>
                  </a:lnTo>
                  <a:lnTo>
                    <a:pt x="700278" y="409575"/>
                  </a:lnTo>
                  <a:lnTo>
                    <a:pt x="350139" y="819277"/>
                  </a:lnTo>
                  <a:lnTo>
                    <a:pt x="350139" y="655447"/>
                  </a:lnTo>
                  <a:lnTo>
                    <a:pt x="0" y="655447"/>
                  </a:lnTo>
                  <a:close/>
                </a:path>
              </a:pathLst>
            </a:custGeom>
            <a:solidFill>
              <a:srgbClr val="EFC1AA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007913" y="5988051"/>
            <a:ext cx="2506099" cy="1515090"/>
            <a:chOff x="0" y="0"/>
            <a:chExt cx="3341466" cy="2020120"/>
          </a:xfrm>
        </p:grpSpPr>
        <p:sp>
          <p:nvSpPr>
            <p:cNvPr id="65" name="Freeform 65"/>
            <p:cNvSpPr/>
            <p:nvPr/>
          </p:nvSpPr>
          <p:spPr>
            <a:xfrm>
              <a:off x="19050" y="19050"/>
              <a:ext cx="3303397" cy="1982089"/>
            </a:xfrm>
            <a:custGeom>
              <a:avLst/>
              <a:gdLst/>
              <a:ahLst/>
              <a:cxnLst/>
              <a:rect l="l" t="t" r="r" b="b"/>
              <a:pathLst>
                <a:path w="3303397" h="1982089">
                  <a:moveTo>
                    <a:pt x="0" y="198247"/>
                  </a:moveTo>
                  <a:cubicBezTo>
                    <a:pt x="0" y="88773"/>
                    <a:pt x="89408" y="0"/>
                    <a:pt x="199771" y="0"/>
                  </a:cubicBezTo>
                  <a:lnTo>
                    <a:pt x="3103626" y="0"/>
                  </a:lnTo>
                  <a:cubicBezTo>
                    <a:pt x="3213862" y="0"/>
                    <a:pt x="3303397" y="88773"/>
                    <a:pt x="3303397" y="198247"/>
                  </a:cubicBezTo>
                  <a:lnTo>
                    <a:pt x="3303397" y="1783842"/>
                  </a:lnTo>
                  <a:cubicBezTo>
                    <a:pt x="3303397" y="1893316"/>
                    <a:pt x="3213989" y="1982089"/>
                    <a:pt x="3103626" y="1982089"/>
                  </a:cubicBezTo>
                  <a:lnTo>
                    <a:pt x="199771" y="1982089"/>
                  </a:lnTo>
                  <a:cubicBezTo>
                    <a:pt x="89535" y="1982089"/>
                    <a:pt x="0" y="1893316"/>
                    <a:pt x="0" y="1783842"/>
                  </a:cubicBezTo>
                  <a:close/>
                </a:path>
              </a:pathLst>
            </a:custGeom>
            <a:solidFill>
              <a:srgbClr val="E48312"/>
            </a:solidFill>
          </p:spPr>
        </p:sp>
        <p:sp>
          <p:nvSpPr>
            <p:cNvPr id="66" name="Freeform 66"/>
            <p:cNvSpPr/>
            <p:nvPr/>
          </p:nvSpPr>
          <p:spPr>
            <a:xfrm>
              <a:off x="0" y="0"/>
              <a:ext cx="3341497" cy="2020189"/>
            </a:xfrm>
            <a:custGeom>
              <a:avLst/>
              <a:gdLst/>
              <a:ahLst/>
              <a:cxnLst/>
              <a:rect l="l" t="t" r="r" b="b"/>
              <a:pathLst>
                <a:path w="3341497" h="2020189">
                  <a:moveTo>
                    <a:pt x="0" y="217297"/>
                  </a:moveTo>
                  <a:cubicBezTo>
                    <a:pt x="0" y="97155"/>
                    <a:pt x="98044" y="0"/>
                    <a:pt x="218821" y="0"/>
                  </a:cubicBezTo>
                  <a:lnTo>
                    <a:pt x="3122676" y="0"/>
                  </a:lnTo>
                  <a:lnTo>
                    <a:pt x="3122676" y="19050"/>
                  </a:lnTo>
                  <a:lnTo>
                    <a:pt x="3122676" y="0"/>
                  </a:lnTo>
                  <a:cubicBezTo>
                    <a:pt x="3243326" y="0"/>
                    <a:pt x="3341497" y="97155"/>
                    <a:pt x="3341497" y="217297"/>
                  </a:cubicBezTo>
                  <a:lnTo>
                    <a:pt x="3322447" y="217297"/>
                  </a:lnTo>
                  <a:lnTo>
                    <a:pt x="3341497" y="217297"/>
                  </a:lnTo>
                  <a:lnTo>
                    <a:pt x="3341497" y="1802892"/>
                  </a:lnTo>
                  <a:lnTo>
                    <a:pt x="3322447" y="1802892"/>
                  </a:lnTo>
                  <a:lnTo>
                    <a:pt x="3341497" y="1802892"/>
                  </a:lnTo>
                  <a:cubicBezTo>
                    <a:pt x="3341497" y="1923034"/>
                    <a:pt x="3243453" y="2020189"/>
                    <a:pt x="3122676" y="2020189"/>
                  </a:cubicBezTo>
                  <a:lnTo>
                    <a:pt x="3122676" y="2001139"/>
                  </a:lnTo>
                  <a:lnTo>
                    <a:pt x="3122676" y="2020189"/>
                  </a:lnTo>
                  <a:lnTo>
                    <a:pt x="218821" y="2020189"/>
                  </a:lnTo>
                  <a:lnTo>
                    <a:pt x="218821" y="2001139"/>
                  </a:lnTo>
                  <a:lnTo>
                    <a:pt x="218821" y="2020189"/>
                  </a:lnTo>
                  <a:cubicBezTo>
                    <a:pt x="98044" y="2020062"/>
                    <a:pt x="0" y="1923034"/>
                    <a:pt x="0" y="1802892"/>
                  </a:cubicBezTo>
                  <a:lnTo>
                    <a:pt x="0" y="217297"/>
                  </a:lnTo>
                  <a:lnTo>
                    <a:pt x="19050" y="217297"/>
                  </a:lnTo>
                  <a:lnTo>
                    <a:pt x="0" y="217297"/>
                  </a:lnTo>
                  <a:moveTo>
                    <a:pt x="38100" y="217297"/>
                  </a:moveTo>
                  <a:lnTo>
                    <a:pt x="38100" y="1802892"/>
                  </a:lnTo>
                  <a:lnTo>
                    <a:pt x="19050" y="1802892"/>
                  </a:lnTo>
                  <a:lnTo>
                    <a:pt x="38100" y="1802892"/>
                  </a:lnTo>
                  <a:cubicBezTo>
                    <a:pt x="38100" y="1901698"/>
                    <a:pt x="118872" y="1982089"/>
                    <a:pt x="218821" y="1982089"/>
                  </a:cubicBezTo>
                  <a:lnTo>
                    <a:pt x="3122676" y="1982089"/>
                  </a:lnTo>
                  <a:cubicBezTo>
                    <a:pt x="3222625" y="1982089"/>
                    <a:pt x="3303397" y="1901698"/>
                    <a:pt x="3303397" y="1802892"/>
                  </a:cubicBezTo>
                  <a:lnTo>
                    <a:pt x="3303397" y="217297"/>
                  </a:lnTo>
                  <a:cubicBezTo>
                    <a:pt x="3303397" y="118491"/>
                    <a:pt x="3222625" y="38100"/>
                    <a:pt x="3122676" y="38100"/>
                  </a:cubicBezTo>
                  <a:lnTo>
                    <a:pt x="218821" y="38100"/>
                  </a:lnTo>
                  <a:lnTo>
                    <a:pt x="218821" y="19050"/>
                  </a:lnTo>
                  <a:lnTo>
                    <a:pt x="218821" y="38100"/>
                  </a:lnTo>
                  <a:cubicBezTo>
                    <a:pt x="118872" y="38100"/>
                    <a:pt x="38100" y="118491"/>
                    <a:pt x="38100" y="2172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7" name="TextBox 67"/>
          <p:cNvSpPr txBox="1"/>
          <p:nvPr/>
        </p:nvSpPr>
        <p:spPr>
          <a:xfrm>
            <a:off x="1116222" y="6077310"/>
            <a:ext cx="2289481" cy="131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Deployment and Rollout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375839"/>
            <a:ext cx="12712122" cy="14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32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Stage 1: Defining the Vision and Objectives</a:t>
            </a:r>
          </a:p>
          <a:p>
            <a:pPr algn="ctr">
              <a:lnSpc>
                <a:spcPts val="5184"/>
              </a:lnSpc>
            </a:pPr>
            <a:endParaRPr lang="en-US" sz="4320">
              <a:solidFill>
                <a:srgbClr val="5F2C16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07440" y="2874647"/>
            <a:ext cx="14686985" cy="614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The purpose of this stage is to establish a clear understanding of why this project is being undertaken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collaborate with the stakeholders to define the project goals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Documenting the expected outcomes 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Prioritizing the key enhancements required</a:t>
            </a:r>
          </a:p>
          <a:p>
            <a:pPr marL="597217" lvl="1" indent="-298609" algn="l">
              <a:lnSpc>
                <a:spcPts val="3960"/>
              </a:lnSpc>
            </a:pPr>
            <a:endParaRPr lang="en-US" sz="330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791364">
            <a:off x="9738483" y="5143500"/>
            <a:ext cx="1046487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776573">
            <a:off x="10406482" y="7904560"/>
            <a:ext cx="860817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772214" y="-12700"/>
            <a:ext cx="4511024" cy="10299701"/>
            <a:chOff x="0" y="0"/>
            <a:chExt cx="6014698" cy="137329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14720" cy="13732890"/>
            </a:xfrm>
            <a:custGeom>
              <a:avLst/>
              <a:gdLst/>
              <a:ahLst/>
              <a:cxnLst/>
              <a:rect l="l" t="t" r="r" b="b"/>
              <a:pathLst>
                <a:path w="6014720" h="1373289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E48312">
                <a:alpha val="862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5163" y="-12700"/>
            <a:ext cx="3882837" cy="10299701"/>
            <a:chOff x="0" y="0"/>
            <a:chExt cx="5177116" cy="13732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7155" cy="13732890"/>
            </a:xfrm>
            <a:custGeom>
              <a:avLst/>
              <a:gdLst/>
              <a:ahLst/>
              <a:cxnLst/>
              <a:rect l="l" t="t" r="r" b="b"/>
              <a:pathLst>
                <a:path w="5177155" h="13732890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98499" y="4572000"/>
            <a:ext cx="4889501" cy="5715000"/>
            <a:chOff x="0" y="0"/>
            <a:chExt cx="6519334" cy="762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19291" cy="7620000"/>
            </a:xfrm>
            <a:custGeom>
              <a:avLst/>
              <a:gdLst/>
              <a:ahLst/>
              <a:cxnLst/>
              <a:rect l="l" t="t" r="r" b="b"/>
              <a:pathLst>
                <a:path w="6519291" h="7620000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BD582C">
                <a:alpha val="5176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01750" y="-12700"/>
            <a:ext cx="4281489" cy="10299701"/>
            <a:chOff x="0" y="0"/>
            <a:chExt cx="5708652" cy="13732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8650" cy="13732890"/>
            </a:xfrm>
            <a:custGeom>
              <a:avLst/>
              <a:gdLst/>
              <a:ahLst/>
              <a:cxnLst/>
              <a:rect l="l" t="t" r="r" b="b"/>
              <a:pathLst>
                <a:path w="5708650" h="1373289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21">
                <a:alpha val="48627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48095" y="-12700"/>
            <a:ext cx="1935141" cy="10299701"/>
            <a:chOff x="0" y="0"/>
            <a:chExt cx="2580188" cy="137329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0259" cy="13732890"/>
            </a:xfrm>
            <a:custGeom>
              <a:avLst/>
              <a:gdLst/>
              <a:ahLst/>
              <a:cxnLst/>
              <a:rect l="l" t="t" r="r" b="b"/>
              <a:pathLst>
                <a:path w="2580259" h="13732890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F3B56C">
                <a:alpha val="48627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08499" y="-12700"/>
            <a:ext cx="1874737" cy="10299701"/>
            <a:chOff x="0" y="0"/>
            <a:chExt cx="2499650" cy="13732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614" cy="13732890"/>
            </a:xfrm>
            <a:custGeom>
              <a:avLst/>
              <a:gdLst/>
              <a:ahLst/>
              <a:cxnLst/>
              <a:rect l="l" t="t" r="r" b="b"/>
              <a:pathLst>
                <a:path w="2499614" h="13732890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312">
                <a:alpha val="41961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557499" y="5384800"/>
            <a:ext cx="2725738" cy="4902200"/>
            <a:chOff x="0" y="0"/>
            <a:chExt cx="3634318" cy="6536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34359" cy="6536309"/>
            </a:xfrm>
            <a:custGeom>
              <a:avLst/>
              <a:gdLst/>
              <a:ahLst/>
              <a:cxnLst/>
              <a:rect l="l" t="t" r="r" b="b"/>
              <a:pathLst>
                <a:path w="3634359" h="653630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E48312">
                <a:alpha val="6392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E48312">
                <a:alpha val="72157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07441" y="1375839"/>
            <a:ext cx="12712122" cy="14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5F2C16"/>
                </a:solidFill>
                <a:latin typeface="Calibri (MS)"/>
                <a:ea typeface="Calibri (MS)"/>
                <a:cs typeface="Calibri (MS)"/>
                <a:sym typeface="Calibri (MS)"/>
              </a:rPr>
              <a:t>Stage 2: Forming the Agile Team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7440" y="2874647"/>
            <a:ext cx="14686985" cy="614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assemble a cross-functional team to deliver the enhancements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assign the roles to Product Owner, Scrum Master, Developers, Testers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8E4221"/>
                </a:solidFill>
                <a:latin typeface="Calibri (MS)"/>
                <a:ea typeface="Calibri (MS)"/>
                <a:cs typeface="Calibri (MS)"/>
                <a:sym typeface="Calibri (MS)"/>
              </a:rPr>
              <a:t>We will identify the Subject Matter Experts (SME) like Cadence specialists, DevOps Engineers</a:t>
            </a:r>
          </a:p>
          <a:p>
            <a:pPr marL="597217" lvl="1" indent="-298609" algn="l">
              <a:lnSpc>
                <a:spcPts val="3960"/>
              </a:lnSpc>
            </a:pPr>
            <a:endParaRPr lang="en-US" sz="3300">
              <a:solidFill>
                <a:srgbClr val="8E422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Project.pptx</dc:title>
  <cp:lastModifiedBy>cbhandari1989@gmail.com</cp:lastModifiedBy>
  <cp:revision>2</cp:revision>
  <dcterms:created xsi:type="dcterms:W3CDTF">2006-08-16T00:00:00Z</dcterms:created>
  <dcterms:modified xsi:type="dcterms:W3CDTF">2025-01-16T05:33:24Z</dcterms:modified>
  <dc:identifier>DAGcVGdrzqw</dc:identifier>
</cp:coreProperties>
</file>