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31939-CAA1-CAC7-50B1-F3C40008E7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D76F30C-4271-1675-A9B6-B56CC2A815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B74070DD-F073-60DD-95C7-6212A8A31BBA}"/>
              </a:ext>
            </a:extLst>
          </p:cNvPr>
          <p:cNvSpPr>
            <a:spLocks noGrp="1"/>
          </p:cNvSpPr>
          <p:nvPr>
            <p:ph type="dt" sz="half" idx="10"/>
          </p:nvPr>
        </p:nvSpPr>
        <p:spPr/>
        <p:txBody>
          <a:bodyPr/>
          <a:lstStyle/>
          <a:p>
            <a:fld id="{65E7C34A-3A3D-4ED9-896B-7412263FA99D}" type="datetimeFigureOut">
              <a:rPr lang="en-IN" smtClean="0"/>
              <a:t>14-02-2025</a:t>
            </a:fld>
            <a:endParaRPr lang="en-IN"/>
          </a:p>
        </p:txBody>
      </p:sp>
      <p:sp>
        <p:nvSpPr>
          <p:cNvPr id="5" name="Footer Placeholder 4">
            <a:extLst>
              <a:ext uri="{FF2B5EF4-FFF2-40B4-BE49-F238E27FC236}">
                <a16:creationId xmlns:a16="http://schemas.microsoft.com/office/drawing/2014/main" id="{AC5923F9-14EA-2825-155B-90E5A0601E1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A9D61D5-CCC3-35BA-3938-E799622BB116}"/>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1323276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FA470-87B3-CE0F-B90E-FEA13C7750FF}"/>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4A4A994-29DE-3955-EED1-52ED87A611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7CC0CB5-E284-5153-3FC6-61E9E2FA8ABC}"/>
              </a:ext>
            </a:extLst>
          </p:cNvPr>
          <p:cNvSpPr>
            <a:spLocks noGrp="1"/>
          </p:cNvSpPr>
          <p:nvPr>
            <p:ph type="dt" sz="half" idx="10"/>
          </p:nvPr>
        </p:nvSpPr>
        <p:spPr/>
        <p:txBody>
          <a:bodyPr/>
          <a:lstStyle/>
          <a:p>
            <a:fld id="{65E7C34A-3A3D-4ED9-896B-7412263FA99D}" type="datetimeFigureOut">
              <a:rPr lang="en-IN" smtClean="0"/>
              <a:t>14-02-2025</a:t>
            </a:fld>
            <a:endParaRPr lang="en-IN"/>
          </a:p>
        </p:txBody>
      </p:sp>
      <p:sp>
        <p:nvSpPr>
          <p:cNvPr id="5" name="Footer Placeholder 4">
            <a:extLst>
              <a:ext uri="{FF2B5EF4-FFF2-40B4-BE49-F238E27FC236}">
                <a16:creationId xmlns:a16="http://schemas.microsoft.com/office/drawing/2014/main" id="{44865B92-DCB1-8833-1A6E-A4B3069BDCD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04FEBD0-809C-DC2F-1237-2B47221F0412}"/>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2751357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1764BF-467D-55BF-B155-FF5C975B6B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E28B021-8F8C-B57F-252F-304F9B4B1D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809ACCF-71A6-C251-ACCB-3A7A237B5F13}"/>
              </a:ext>
            </a:extLst>
          </p:cNvPr>
          <p:cNvSpPr>
            <a:spLocks noGrp="1"/>
          </p:cNvSpPr>
          <p:nvPr>
            <p:ph type="dt" sz="half" idx="10"/>
          </p:nvPr>
        </p:nvSpPr>
        <p:spPr/>
        <p:txBody>
          <a:bodyPr/>
          <a:lstStyle/>
          <a:p>
            <a:fld id="{65E7C34A-3A3D-4ED9-896B-7412263FA99D}" type="datetimeFigureOut">
              <a:rPr lang="en-IN" smtClean="0"/>
              <a:t>14-02-2025</a:t>
            </a:fld>
            <a:endParaRPr lang="en-IN"/>
          </a:p>
        </p:txBody>
      </p:sp>
      <p:sp>
        <p:nvSpPr>
          <p:cNvPr id="5" name="Footer Placeholder 4">
            <a:extLst>
              <a:ext uri="{FF2B5EF4-FFF2-40B4-BE49-F238E27FC236}">
                <a16:creationId xmlns:a16="http://schemas.microsoft.com/office/drawing/2014/main" id="{50032326-085B-DA51-F4C4-271B42F7C6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57AD158-5E1E-0C51-3FC9-DF9284802448}"/>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3124843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F9B07-1D21-34C8-6F7A-517C87E961D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B9B8F7C-99DB-580F-D98E-28B79472AC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FD2BFED-6168-D788-6622-C109C9BE36A3}"/>
              </a:ext>
            </a:extLst>
          </p:cNvPr>
          <p:cNvSpPr>
            <a:spLocks noGrp="1"/>
          </p:cNvSpPr>
          <p:nvPr>
            <p:ph type="dt" sz="half" idx="10"/>
          </p:nvPr>
        </p:nvSpPr>
        <p:spPr/>
        <p:txBody>
          <a:bodyPr/>
          <a:lstStyle/>
          <a:p>
            <a:fld id="{65E7C34A-3A3D-4ED9-896B-7412263FA99D}" type="datetimeFigureOut">
              <a:rPr lang="en-IN" smtClean="0"/>
              <a:t>14-02-2025</a:t>
            </a:fld>
            <a:endParaRPr lang="en-IN"/>
          </a:p>
        </p:txBody>
      </p:sp>
      <p:sp>
        <p:nvSpPr>
          <p:cNvPr id="5" name="Footer Placeholder 4">
            <a:extLst>
              <a:ext uri="{FF2B5EF4-FFF2-40B4-BE49-F238E27FC236}">
                <a16:creationId xmlns:a16="http://schemas.microsoft.com/office/drawing/2014/main" id="{3AA7F269-9F21-1D76-6A16-E8977E8C9C2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225AC9E-8AA1-97A9-0593-7C93C00CD544}"/>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225559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8491-8C08-4390-EEF4-32E56B319F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D50085E-8344-ED5F-9F8B-28E31A411E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96EBED-D82E-0E77-A4FF-8797E7DC31E1}"/>
              </a:ext>
            </a:extLst>
          </p:cNvPr>
          <p:cNvSpPr>
            <a:spLocks noGrp="1"/>
          </p:cNvSpPr>
          <p:nvPr>
            <p:ph type="dt" sz="half" idx="10"/>
          </p:nvPr>
        </p:nvSpPr>
        <p:spPr/>
        <p:txBody>
          <a:bodyPr/>
          <a:lstStyle/>
          <a:p>
            <a:fld id="{65E7C34A-3A3D-4ED9-896B-7412263FA99D}" type="datetimeFigureOut">
              <a:rPr lang="en-IN" smtClean="0"/>
              <a:t>14-02-2025</a:t>
            </a:fld>
            <a:endParaRPr lang="en-IN"/>
          </a:p>
        </p:txBody>
      </p:sp>
      <p:sp>
        <p:nvSpPr>
          <p:cNvPr id="5" name="Footer Placeholder 4">
            <a:extLst>
              <a:ext uri="{FF2B5EF4-FFF2-40B4-BE49-F238E27FC236}">
                <a16:creationId xmlns:a16="http://schemas.microsoft.com/office/drawing/2014/main" id="{A0499DC6-6772-44C6-6CCB-668B45E9FA3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BBEAFEC-1280-7C45-2811-6DAA7B72A43F}"/>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786072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5669B-C99E-E6A1-2A51-BA506B4F1C2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0282A5C-C639-E967-BAF2-8543F5D0F9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E49E1982-D88E-DE26-23FF-049904F17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47D2A3F2-0A62-76D4-1110-D04D8D373DA9}"/>
              </a:ext>
            </a:extLst>
          </p:cNvPr>
          <p:cNvSpPr>
            <a:spLocks noGrp="1"/>
          </p:cNvSpPr>
          <p:nvPr>
            <p:ph type="dt" sz="half" idx="10"/>
          </p:nvPr>
        </p:nvSpPr>
        <p:spPr/>
        <p:txBody>
          <a:bodyPr/>
          <a:lstStyle/>
          <a:p>
            <a:fld id="{65E7C34A-3A3D-4ED9-896B-7412263FA99D}" type="datetimeFigureOut">
              <a:rPr lang="en-IN" smtClean="0"/>
              <a:t>14-02-2025</a:t>
            </a:fld>
            <a:endParaRPr lang="en-IN"/>
          </a:p>
        </p:txBody>
      </p:sp>
      <p:sp>
        <p:nvSpPr>
          <p:cNvPr id="6" name="Footer Placeholder 5">
            <a:extLst>
              <a:ext uri="{FF2B5EF4-FFF2-40B4-BE49-F238E27FC236}">
                <a16:creationId xmlns:a16="http://schemas.microsoft.com/office/drawing/2014/main" id="{32F1603A-6232-BC15-7D70-49932EAC7A3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4CEF594-2035-242D-5616-00CF3B61F949}"/>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2975873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62969-DE77-6C1C-68EE-573B2954445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4716B06-3A94-53C3-8C6B-1F938ED689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6DC943-CDF2-BD3E-DE3F-094AA89FAC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058AFEFD-9F1C-2866-7F58-8BB8714BE7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66AAAE-D01A-50D4-2621-1AB10EDE18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D49D7F8-8DC1-C8E3-8C3D-0D33E4CABD85}"/>
              </a:ext>
            </a:extLst>
          </p:cNvPr>
          <p:cNvSpPr>
            <a:spLocks noGrp="1"/>
          </p:cNvSpPr>
          <p:nvPr>
            <p:ph type="dt" sz="half" idx="10"/>
          </p:nvPr>
        </p:nvSpPr>
        <p:spPr/>
        <p:txBody>
          <a:bodyPr/>
          <a:lstStyle/>
          <a:p>
            <a:fld id="{65E7C34A-3A3D-4ED9-896B-7412263FA99D}" type="datetimeFigureOut">
              <a:rPr lang="en-IN" smtClean="0"/>
              <a:t>14-02-2025</a:t>
            </a:fld>
            <a:endParaRPr lang="en-IN"/>
          </a:p>
        </p:txBody>
      </p:sp>
      <p:sp>
        <p:nvSpPr>
          <p:cNvPr id="8" name="Footer Placeholder 7">
            <a:extLst>
              <a:ext uri="{FF2B5EF4-FFF2-40B4-BE49-F238E27FC236}">
                <a16:creationId xmlns:a16="http://schemas.microsoft.com/office/drawing/2014/main" id="{8A47A20D-C33C-F112-2CC8-F916450F793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8414EBA8-8064-5CE6-7FE3-CC00BFCF902A}"/>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1189628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928E5-F809-B5D4-F69C-15026249401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33599FC-9BA4-C428-3245-D3D8B0EA1857}"/>
              </a:ext>
            </a:extLst>
          </p:cNvPr>
          <p:cNvSpPr>
            <a:spLocks noGrp="1"/>
          </p:cNvSpPr>
          <p:nvPr>
            <p:ph type="dt" sz="half" idx="10"/>
          </p:nvPr>
        </p:nvSpPr>
        <p:spPr/>
        <p:txBody>
          <a:bodyPr/>
          <a:lstStyle/>
          <a:p>
            <a:fld id="{65E7C34A-3A3D-4ED9-896B-7412263FA99D}" type="datetimeFigureOut">
              <a:rPr lang="en-IN" smtClean="0"/>
              <a:t>14-02-2025</a:t>
            </a:fld>
            <a:endParaRPr lang="en-IN"/>
          </a:p>
        </p:txBody>
      </p:sp>
      <p:sp>
        <p:nvSpPr>
          <p:cNvPr id="4" name="Footer Placeholder 3">
            <a:extLst>
              <a:ext uri="{FF2B5EF4-FFF2-40B4-BE49-F238E27FC236}">
                <a16:creationId xmlns:a16="http://schemas.microsoft.com/office/drawing/2014/main" id="{A5BBCE03-0946-801A-78CC-6DEC4C9A0E6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94E898F-9E36-E86C-0E7C-3AB96ADF42D4}"/>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959143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F2205B-8B88-B8D2-46B4-D6FA659185BD}"/>
              </a:ext>
            </a:extLst>
          </p:cNvPr>
          <p:cNvSpPr>
            <a:spLocks noGrp="1"/>
          </p:cNvSpPr>
          <p:nvPr>
            <p:ph type="dt" sz="half" idx="10"/>
          </p:nvPr>
        </p:nvSpPr>
        <p:spPr/>
        <p:txBody>
          <a:bodyPr/>
          <a:lstStyle/>
          <a:p>
            <a:fld id="{65E7C34A-3A3D-4ED9-896B-7412263FA99D}" type="datetimeFigureOut">
              <a:rPr lang="en-IN" smtClean="0"/>
              <a:t>14-02-2025</a:t>
            </a:fld>
            <a:endParaRPr lang="en-IN"/>
          </a:p>
        </p:txBody>
      </p:sp>
      <p:sp>
        <p:nvSpPr>
          <p:cNvPr id="3" name="Footer Placeholder 2">
            <a:extLst>
              <a:ext uri="{FF2B5EF4-FFF2-40B4-BE49-F238E27FC236}">
                <a16:creationId xmlns:a16="http://schemas.microsoft.com/office/drawing/2014/main" id="{3C3A46A2-3543-ECA7-E7C9-D5B03BA9639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036ADF49-79F8-280D-788F-D71A57120BF0}"/>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192755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B98A0-25A8-A202-C722-1C49333B98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90527E69-DDE9-BD3F-F032-90CC9D3C8C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0238F455-2CD2-20CC-71B3-B90726591A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2233DC-10E3-3724-E9ED-C697014770B5}"/>
              </a:ext>
            </a:extLst>
          </p:cNvPr>
          <p:cNvSpPr>
            <a:spLocks noGrp="1"/>
          </p:cNvSpPr>
          <p:nvPr>
            <p:ph type="dt" sz="half" idx="10"/>
          </p:nvPr>
        </p:nvSpPr>
        <p:spPr/>
        <p:txBody>
          <a:bodyPr/>
          <a:lstStyle/>
          <a:p>
            <a:fld id="{65E7C34A-3A3D-4ED9-896B-7412263FA99D}" type="datetimeFigureOut">
              <a:rPr lang="en-IN" smtClean="0"/>
              <a:t>14-02-2025</a:t>
            </a:fld>
            <a:endParaRPr lang="en-IN"/>
          </a:p>
        </p:txBody>
      </p:sp>
      <p:sp>
        <p:nvSpPr>
          <p:cNvPr id="6" name="Footer Placeholder 5">
            <a:extLst>
              <a:ext uri="{FF2B5EF4-FFF2-40B4-BE49-F238E27FC236}">
                <a16:creationId xmlns:a16="http://schemas.microsoft.com/office/drawing/2014/main" id="{3F844260-C2F1-A277-C816-BA7593F9DC5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312D167-CD85-86E5-DF4F-9C41CBBBBC7C}"/>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980116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86CBA-A67F-64A9-D929-777F452148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3CED59E6-925F-02A9-8D30-723DF4E37A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19A6C7A-677F-538D-D129-3C9FD3EEEE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519F7A-2E96-B797-DBBB-EAB94AA1E27C}"/>
              </a:ext>
            </a:extLst>
          </p:cNvPr>
          <p:cNvSpPr>
            <a:spLocks noGrp="1"/>
          </p:cNvSpPr>
          <p:nvPr>
            <p:ph type="dt" sz="half" idx="10"/>
          </p:nvPr>
        </p:nvSpPr>
        <p:spPr/>
        <p:txBody>
          <a:bodyPr/>
          <a:lstStyle/>
          <a:p>
            <a:fld id="{65E7C34A-3A3D-4ED9-896B-7412263FA99D}" type="datetimeFigureOut">
              <a:rPr lang="en-IN" smtClean="0"/>
              <a:t>14-02-2025</a:t>
            </a:fld>
            <a:endParaRPr lang="en-IN"/>
          </a:p>
        </p:txBody>
      </p:sp>
      <p:sp>
        <p:nvSpPr>
          <p:cNvPr id="6" name="Footer Placeholder 5">
            <a:extLst>
              <a:ext uri="{FF2B5EF4-FFF2-40B4-BE49-F238E27FC236}">
                <a16:creationId xmlns:a16="http://schemas.microsoft.com/office/drawing/2014/main" id="{7938B033-6841-4D28-C995-EEC4E605315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CDE852E-B283-CDC2-43BE-DFEE3DDC570B}"/>
              </a:ext>
            </a:extLst>
          </p:cNvPr>
          <p:cNvSpPr>
            <a:spLocks noGrp="1"/>
          </p:cNvSpPr>
          <p:nvPr>
            <p:ph type="sldNum" sz="quarter" idx="12"/>
          </p:nvPr>
        </p:nvSpPr>
        <p:spPr/>
        <p:txBody>
          <a:bodyPr/>
          <a:lstStyle/>
          <a:p>
            <a:fld id="{5FC85883-982F-4354-B0B3-A9C980C325F1}" type="slidenum">
              <a:rPr lang="en-IN" smtClean="0"/>
              <a:t>‹#›</a:t>
            </a:fld>
            <a:endParaRPr lang="en-IN"/>
          </a:p>
        </p:txBody>
      </p:sp>
    </p:spTree>
    <p:extLst>
      <p:ext uri="{BB962C8B-B14F-4D97-AF65-F5344CB8AC3E}">
        <p14:creationId xmlns:p14="http://schemas.microsoft.com/office/powerpoint/2010/main" val="1118958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8F076A-1D80-BF8D-AAEE-359B05971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7E9CA02-ABB1-886C-8AA4-D9B3BC6CAF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98817BA-4062-CAF2-5142-C776682246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7C34A-3A3D-4ED9-896B-7412263FA99D}" type="datetimeFigureOut">
              <a:rPr lang="en-IN" smtClean="0"/>
              <a:t>14-02-2025</a:t>
            </a:fld>
            <a:endParaRPr lang="en-IN"/>
          </a:p>
        </p:txBody>
      </p:sp>
      <p:sp>
        <p:nvSpPr>
          <p:cNvPr id="5" name="Footer Placeholder 4">
            <a:extLst>
              <a:ext uri="{FF2B5EF4-FFF2-40B4-BE49-F238E27FC236}">
                <a16:creationId xmlns:a16="http://schemas.microsoft.com/office/drawing/2014/main" id="{D69A4CBE-CF5A-D9DF-E57E-28B5490414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972E0EBD-D8D2-9BC7-2AAE-238B775A30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C85883-982F-4354-B0B3-A9C980C325F1}" type="slidenum">
              <a:rPr lang="en-IN" smtClean="0"/>
              <a:t>‹#›</a:t>
            </a:fld>
            <a:endParaRPr lang="en-IN"/>
          </a:p>
        </p:txBody>
      </p:sp>
    </p:spTree>
    <p:extLst>
      <p:ext uri="{BB962C8B-B14F-4D97-AF65-F5344CB8AC3E}">
        <p14:creationId xmlns:p14="http://schemas.microsoft.com/office/powerpoint/2010/main" val="3764535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3452B-3CCE-0707-2B00-76EF97B56024}"/>
              </a:ext>
            </a:extLst>
          </p:cNvPr>
          <p:cNvSpPr>
            <a:spLocks noGrp="1"/>
          </p:cNvSpPr>
          <p:nvPr>
            <p:ph type="ctrTitle"/>
          </p:nvPr>
        </p:nvSpPr>
        <p:spPr/>
        <p:txBody>
          <a:bodyPr>
            <a:normAutofit/>
          </a:bodyPr>
          <a:lstStyle/>
          <a:p>
            <a:r>
              <a:rPr lang="en-IN" dirty="0"/>
              <a:t>Vidyalekha Application </a:t>
            </a:r>
            <a:br>
              <a:rPr lang="en-IN" dirty="0"/>
            </a:br>
            <a:r>
              <a:rPr lang="en-IN" sz="2400" dirty="0"/>
              <a:t>[School Management System]</a:t>
            </a:r>
            <a:endParaRPr lang="en-IN" dirty="0"/>
          </a:p>
        </p:txBody>
      </p:sp>
      <p:sp>
        <p:nvSpPr>
          <p:cNvPr id="3" name="Subtitle 2">
            <a:extLst>
              <a:ext uri="{FF2B5EF4-FFF2-40B4-BE49-F238E27FC236}">
                <a16:creationId xmlns:a16="http://schemas.microsoft.com/office/drawing/2014/main" id="{2FDB6F7A-C885-4A47-7442-203D73E96C19}"/>
              </a:ext>
            </a:extLst>
          </p:cNvPr>
          <p:cNvSpPr>
            <a:spLocks noGrp="1"/>
          </p:cNvSpPr>
          <p:nvPr>
            <p:ph type="subTitle" idx="1"/>
          </p:nvPr>
        </p:nvSpPr>
        <p:spPr/>
        <p:txBody>
          <a:bodyPr/>
          <a:lstStyle/>
          <a:p>
            <a:r>
              <a:rPr lang="en-IN" dirty="0"/>
              <a:t>Agile project</a:t>
            </a:r>
          </a:p>
        </p:txBody>
      </p:sp>
      <p:sp>
        <p:nvSpPr>
          <p:cNvPr id="4" name="TextBox 3">
            <a:extLst>
              <a:ext uri="{FF2B5EF4-FFF2-40B4-BE49-F238E27FC236}">
                <a16:creationId xmlns:a16="http://schemas.microsoft.com/office/drawing/2014/main" id="{7B834D53-8002-C346-5A17-21BAF96AE7DE}"/>
              </a:ext>
            </a:extLst>
          </p:cNvPr>
          <p:cNvSpPr txBox="1"/>
          <p:nvPr/>
        </p:nvSpPr>
        <p:spPr>
          <a:xfrm>
            <a:off x="524655" y="5257800"/>
            <a:ext cx="3132945" cy="369332"/>
          </a:xfrm>
          <a:prstGeom prst="rect">
            <a:avLst/>
          </a:prstGeom>
          <a:noFill/>
        </p:spPr>
        <p:txBody>
          <a:bodyPr wrap="square" rtlCol="0">
            <a:spAutoFit/>
          </a:bodyPr>
          <a:lstStyle/>
          <a:p>
            <a:r>
              <a:rPr lang="en-IN" dirty="0"/>
              <a:t>Prepared by Swapnali Jadhav</a:t>
            </a:r>
          </a:p>
        </p:txBody>
      </p:sp>
      <p:sp>
        <p:nvSpPr>
          <p:cNvPr id="5" name="TextBox 4">
            <a:extLst>
              <a:ext uri="{FF2B5EF4-FFF2-40B4-BE49-F238E27FC236}">
                <a16:creationId xmlns:a16="http://schemas.microsoft.com/office/drawing/2014/main" id="{5A01682D-1FA7-493B-2FBE-B4F820957A9A}"/>
              </a:ext>
            </a:extLst>
          </p:cNvPr>
          <p:cNvSpPr txBox="1"/>
          <p:nvPr/>
        </p:nvSpPr>
        <p:spPr>
          <a:xfrm>
            <a:off x="6967929" y="5349875"/>
            <a:ext cx="3132945" cy="369332"/>
          </a:xfrm>
          <a:prstGeom prst="rect">
            <a:avLst/>
          </a:prstGeom>
          <a:noFill/>
        </p:spPr>
        <p:txBody>
          <a:bodyPr wrap="square" rtlCol="0">
            <a:spAutoFit/>
          </a:bodyPr>
          <a:lstStyle/>
          <a:p>
            <a:r>
              <a:rPr lang="en-IN" dirty="0"/>
              <a:t>Date : 14.02.2025</a:t>
            </a:r>
          </a:p>
        </p:txBody>
      </p:sp>
    </p:spTree>
    <p:extLst>
      <p:ext uri="{BB962C8B-B14F-4D97-AF65-F5344CB8AC3E}">
        <p14:creationId xmlns:p14="http://schemas.microsoft.com/office/powerpoint/2010/main" val="2073872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6E8C6-A8B0-FC57-371C-23E7B352902D}"/>
              </a:ext>
            </a:extLst>
          </p:cNvPr>
          <p:cNvSpPr>
            <a:spLocks noGrp="1"/>
          </p:cNvSpPr>
          <p:nvPr>
            <p:ph type="title"/>
          </p:nvPr>
        </p:nvSpPr>
        <p:spPr/>
        <p:txBody>
          <a:bodyPr/>
          <a:lstStyle/>
          <a:p>
            <a:r>
              <a:rPr lang="en-IN" u="sng" dirty="0"/>
              <a:t>Risk and dependencies</a:t>
            </a:r>
          </a:p>
        </p:txBody>
      </p:sp>
      <p:sp>
        <p:nvSpPr>
          <p:cNvPr id="3" name="Content Placeholder 2">
            <a:extLst>
              <a:ext uri="{FF2B5EF4-FFF2-40B4-BE49-F238E27FC236}">
                <a16:creationId xmlns:a16="http://schemas.microsoft.com/office/drawing/2014/main" id="{06B7E5A2-53B9-94DB-9363-116C9A443DAA}"/>
              </a:ext>
            </a:extLst>
          </p:cNvPr>
          <p:cNvSpPr>
            <a:spLocks noGrp="1"/>
          </p:cNvSpPr>
          <p:nvPr>
            <p:ph idx="1"/>
          </p:nvPr>
        </p:nvSpPr>
        <p:spPr>
          <a:xfrm>
            <a:off x="838200" y="1825625"/>
            <a:ext cx="10515600" cy="4889968"/>
          </a:xfrm>
        </p:spPr>
        <p:txBody>
          <a:bodyPr>
            <a:normAutofit fontScale="70000" lnSpcReduction="20000"/>
          </a:bodyPr>
          <a:lstStyle/>
          <a:p>
            <a:r>
              <a:rPr lang="en-IN" dirty="0"/>
              <a:t>Risk : </a:t>
            </a:r>
          </a:p>
          <a:p>
            <a:pPr marL="0" indent="0">
              <a:buNone/>
            </a:pPr>
            <a:r>
              <a:rPr lang="en-IN" dirty="0"/>
              <a:t>                1. Improper training</a:t>
            </a:r>
          </a:p>
          <a:p>
            <a:pPr marL="0" indent="0">
              <a:buNone/>
            </a:pPr>
            <a:r>
              <a:rPr lang="en-IN" dirty="0"/>
              <a:t>	2. There is a scope creep.</a:t>
            </a:r>
          </a:p>
          <a:p>
            <a:pPr marL="0" indent="0">
              <a:buNone/>
            </a:pPr>
            <a:r>
              <a:rPr lang="en-IN" dirty="0"/>
              <a:t>	3. Data Quality issue.</a:t>
            </a:r>
          </a:p>
          <a:p>
            <a:pPr marL="0" indent="0">
              <a:buNone/>
            </a:pPr>
            <a:r>
              <a:rPr lang="en-IN" dirty="0"/>
              <a:t>	4. Data security breach.</a:t>
            </a:r>
          </a:p>
          <a:p>
            <a:pPr marL="0" indent="0">
              <a:buNone/>
            </a:pPr>
            <a:r>
              <a:rPr lang="en-IN" dirty="0"/>
              <a:t>	5. Implementation and integration risks</a:t>
            </a:r>
          </a:p>
          <a:p>
            <a:pPr marL="0" indent="0">
              <a:buNone/>
            </a:pPr>
            <a:r>
              <a:rPr lang="en-IN" dirty="0"/>
              <a:t>	6. lack of stakeholder adoption and involvement.</a:t>
            </a:r>
          </a:p>
          <a:p>
            <a:r>
              <a:rPr lang="en-IN" dirty="0"/>
              <a:t>Dependencies:</a:t>
            </a:r>
          </a:p>
          <a:p>
            <a:pPr marL="457200" lvl="1" indent="0">
              <a:buNone/>
            </a:pPr>
            <a:r>
              <a:rPr lang="en-IN" dirty="0"/>
              <a:t>	</a:t>
            </a:r>
            <a:r>
              <a:rPr lang="en-IN" sz="2800" dirty="0"/>
              <a:t>1. network infrastructure</a:t>
            </a:r>
          </a:p>
          <a:p>
            <a:pPr marL="457200" lvl="1" indent="0">
              <a:buNone/>
            </a:pPr>
            <a:r>
              <a:rPr lang="en-IN" sz="2800" dirty="0"/>
              <a:t>	2. system integration</a:t>
            </a:r>
          </a:p>
          <a:p>
            <a:pPr marL="457200" lvl="1" indent="0">
              <a:buNone/>
            </a:pPr>
            <a:r>
              <a:rPr lang="en-IN" sz="2800" dirty="0"/>
              <a:t>	3. delay in data submission from the teachers</a:t>
            </a:r>
          </a:p>
          <a:p>
            <a:pPr marL="457200" lvl="1" indent="0">
              <a:buNone/>
            </a:pPr>
            <a:r>
              <a:rPr lang="en-IN" sz="2800" dirty="0"/>
              <a:t>	4. payment gateway</a:t>
            </a:r>
          </a:p>
          <a:p>
            <a:pPr marL="457200" lvl="1" indent="0">
              <a:buNone/>
            </a:pPr>
            <a:r>
              <a:rPr lang="en-IN" sz="2800" dirty="0"/>
              <a:t>	5. SMS service delays</a:t>
            </a:r>
          </a:p>
          <a:p>
            <a:pPr marL="457200" lvl="1" indent="0">
              <a:buNone/>
            </a:pPr>
            <a:r>
              <a:rPr lang="en-IN" sz="2800" dirty="0"/>
              <a:t>	6. e-mail service delays</a:t>
            </a:r>
          </a:p>
          <a:p>
            <a:pPr marL="457200" lvl="1" indent="0">
              <a:buNone/>
            </a:pPr>
            <a:r>
              <a:rPr lang="en-IN" sz="2800" dirty="0"/>
              <a:t>	</a:t>
            </a:r>
          </a:p>
        </p:txBody>
      </p:sp>
    </p:spTree>
    <p:extLst>
      <p:ext uri="{BB962C8B-B14F-4D97-AF65-F5344CB8AC3E}">
        <p14:creationId xmlns:p14="http://schemas.microsoft.com/office/powerpoint/2010/main" val="3853889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99FD97B-2C0F-6F54-78FA-4134DD97A2B5}"/>
              </a:ext>
            </a:extLst>
          </p:cNvPr>
          <p:cNvSpPr txBox="1"/>
          <p:nvPr/>
        </p:nvSpPr>
        <p:spPr>
          <a:xfrm>
            <a:off x="6325850" y="6038803"/>
            <a:ext cx="3837481" cy="492443"/>
          </a:xfrm>
          <a:prstGeom prst="rect">
            <a:avLst/>
          </a:prstGeom>
          <a:noFill/>
        </p:spPr>
        <p:txBody>
          <a:bodyPr wrap="square" rtlCol="0">
            <a:spAutoFit/>
          </a:bodyPr>
          <a:lstStyle/>
          <a:p>
            <a:r>
              <a:rPr lang="en-IN" sz="2600" dirty="0"/>
              <a:t>Project</a:t>
            </a:r>
            <a:r>
              <a:rPr lang="en-IN" dirty="0"/>
              <a:t> </a:t>
            </a:r>
            <a:r>
              <a:rPr lang="en-IN" sz="2600" dirty="0"/>
              <a:t>Manager</a:t>
            </a:r>
            <a:r>
              <a:rPr lang="en-IN" dirty="0"/>
              <a:t> : </a:t>
            </a:r>
          </a:p>
        </p:txBody>
      </p:sp>
      <p:sp>
        <p:nvSpPr>
          <p:cNvPr id="8" name="TextBox 7">
            <a:extLst>
              <a:ext uri="{FF2B5EF4-FFF2-40B4-BE49-F238E27FC236}">
                <a16:creationId xmlns:a16="http://schemas.microsoft.com/office/drawing/2014/main" id="{4DE9A7DE-8644-E517-F49E-4A458AE888AD}"/>
              </a:ext>
            </a:extLst>
          </p:cNvPr>
          <p:cNvSpPr txBox="1"/>
          <p:nvPr/>
        </p:nvSpPr>
        <p:spPr>
          <a:xfrm>
            <a:off x="404735" y="6038803"/>
            <a:ext cx="3837481" cy="492443"/>
          </a:xfrm>
          <a:prstGeom prst="rect">
            <a:avLst/>
          </a:prstGeom>
          <a:noFill/>
        </p:spPr>
        <p:txBody>
          <a:bodyPr wrap="square" rtlCol="0">
            <a:spAutoFit/>
          </a:bodyPr>
          <a:lstStyle/>
          <a:p>
            <a:r>
              <a:rPr lang="en-IN" sz="2600" dirty="0"/>
              <a:t>Project</a:t>
            </a:r>
            <a:r>
              <a:rPr lang="en-IN" dirty="0"/>
              <a:t> </a:t>
            </a:r>
            <a:r>
              <a:rPr lang="en-IN" sz="2600" dirty="0"/>
              <a:t>Sponsor</a:t>
            </a:r>
            <a:r>
              <a:rPr lang="en-IN" dirty="0"/>
              <a:t> : </a:t>
            </a:r>
          </a:p>
        </p:txBody>
      </p:sp>
      <p:sp>
        <p:nvSpPr>
          <p:cNvPr id="9" name="TextBox 8">
            <a:extLst>
              <a:ext uri="{FF2B5EF4-FFF2-40B4-BE49-F238E27FC236}">
                <a16:creationId xmlns:a16="http://schemas.microsoft.com/office/drawing/2014/main" id="{1FA59395-9699-020D-8CB3-A9F5A918811C}"/>
              </a:ext>
            </a:extLst>
          </p:cNvPr>
          <p:cNvSpPr txBox="1"/>
          <p:nvPr/>
        </p:nvSpPr>
        <p:spPr>
          <a:xfrm>
            <a:off x="789481" y="80532"/>
            <a:ext cx="5306518" cy="492443"/>
          </a:xfrm>
          <a:prstGeom prst="rect">
            <a:avLst/>
          </a:prstGeom>
          <a:noFill/>
        </p:spPr>
        <p:txBody>
          <a:bodyPr wrap="square" rtlCol="0">
            <a:spAutoFit/>
          </a:bodyPr>
          <a:lstStyle/>
          <a:p>
            <a:r>
              <a:rPr lang="en-IN" sz="2600" u="sng" dirty="0"/>
              <a:t>Executive</a:t>
            </a:r>
            <a:r>
              <a:rPr lang="en-IN" dirty="0"/>
              <a:t> </a:t>
            </a:r>
            <a:r>
              <a:rPr lang="en-IN" sz="2600" u="sng" dirty="0"/>
              <a:t>Summary</a:t>
            </a:r>
            <a:r>
              <a:rPr lang="en-IN" sz="2600" dirty="0"/>
              <a:t> :</a:t>
            </a:r>
          </a:p>
        </p:txBody>
      </p:sp>
      <p:sp>
        <p:nvSpPr>
          <p:cNvPr id="10" name="TextBox 9">
            <a:extLst>
              <a:ext uri="{FF2B5EF4-FFF2-40B4-BE49-F238E27FC236}">
                <a16:creationId xmlns:a16="http://schemas.microsoft.com/office/drawing/2014/main" id="{94409611-FD3E-2719-03E5-CC06B2CD55C4}"/>
              </a:ext>
            </a:extLst>
          </p:cNvPr>
          <p:cNvSpPr txBox="1"/>
          <p:nvPr/>
        </p:nvSpPr>
        <p:spPr>
          <a:xfrm>
            <a:off x="0" y="1355015"/>
            <a:ext cx="12191999" cy="4154984"/>
          </a:xfrm>
          <a:prstGeom prst="rect">
            <a:avLst/>
          </a:prstGeom>
          <a:noFill/>
        </p:spPr>
        <p:txBody>
          <a:bodyPr wrap="square" rtlCol="0">
            <a:spAutoFit/>
          </a:bodyPr>
          <a:lstStyle/>
          <a:p>
            <a:r>
              <a:rPr lang="en-IN" sz="2400" dirty="0"/>
              <a:t>	The Vidyalekha Application which is School Management systems aims to develop a computerised platform for streamlining and automating various administrative tasks within school including student management, teacher management and school management. This application also aims to centralise the school data which will only increase the ease of work.</a:t>
            </a:r>
          </a:p>
          <a:p>
            <a:r>
              <a:rPr lang="en-IN" sz="2400" dirty="0"/>
              <a:t>	It is important for the school to get all the administrative worked streamlined and get the data centralised as it will minimise the workload of the administration and teachers and in return will also booze the admissions to school as the parents need their students to be given more time for teaching by teachers than the teachers being engaged in the reporting activities.</a:t>
            </a:r>
          </a:p>
          <a:p>
            <a:r>
              <a:rPr lang="en-IN" sz="2400" dirty="0"/>
              <a:t>	This application will help the accountant cum administrator to increase the work efficiency by concentrating more in the actual job than just getting stuck in the excel sheets from the upcoming accounting year which is 1</a:t>
            </a:r>
            <a:r>
              <a:rPr lang="en-IN" sz="2400" baseline="30000" dirty="0"/>
              <a:t>st</a:t>
            </a:r>
            <a:r>
              <a:rPr lang="en-IN" sz="2400" dirty="0"/>
              <a:t> of April 2025.</a:t>
            </a:r>
          </a:p>
        </p:txBody>
      </p:sp>
    </p:spTree>
    <p:extLst>
      <p:ext uri="{BB962C8B-B14F-4D97-AF65-F5344CB8AC3E}">
        <p14:creationId xmlns:p14="http://schemas.microsoft.com/office/powerpoint/2010/main" val="3514285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BD8F-3333-656A-5313-1A3AFFC94DF4}"/>
              </a:ext>
            </a:extLst>
          </p:cNvPr>
          <p:cNvSpPr>
            <a:spLocks noGrp="1"/>
          </p:cNvSpPr>
          <p:nvPr>
            <p:ph type="title"/>
          </p:nvPr>
        </p:nvSpPr>
        <p:spPr/>
        <p:txBody>
          <a:bodyPr/>
          <a:lstStyle/>
          <a:p>
            <a:r>
              <a:rPr lang="en-IN" b="1" i="1" u="sng" dirty="0">
                <a:solidFill>
                  <a:srgbClr val="FF0000"/>
                </a:solidFill>
              </a:rPr>
              <a:t>Situation</a:t>
            </a:r>
          </a:p>
        </p:txBody>
      </p:sp>
      <p:sp>
        <p:nvSpPr>
          <p:cNvPr id="3" name="Content Placeholder 2">
            <a:extLst>
              <a:ext uri="{FF2B5EF4-FFF2-40B4-BE49-F238E27FC236}">
                <a16:creationId xmlns:a16="http://schemas.microsoft.com/office/drawing/2014/main" id="{190D34D8-C7BC-B53D-F1F1-9CEB2F8F923B}"/>
              </a:ext>
            </a:extLst>
          </p:cNvPr>
          <p:cNvSpPr>
            <a:spLocks noGrp="1"/>
          </p:cNvSpPr>
          <p:nvPr>
            <p:ph idx="1"/>
          </p:nvPr>
        </p:nvSpPr>
        <p:spPr/>
        <p:txBody>
          <a:bodyPr>
            <a:normAutofit lnSpcReduction="10000"/>
          </a:bodyPr>
          <a:lstStyle/>
          <a:p>
            <a:r>
              <a:rPr lang="en-IN" dirty="0"/>
              <a:t>An accountant cum administrator of Ideal Public School is subjected to get and maintain all the students data, Teachers data and School administration data.</a:t>
            </a:r>
          </a:p>
          <a:p>
            <a:r>
              <a:rPr lang="en-IN" dirty="0"/>
              <a:t>He has to take follow up for the unpaid fees and salaries delayed also.</a:t>
            </a:r>
          </a:p>
          <a:p>
            <a:r>
              <a:rPr lang="en-IN" dirty="0"/>
              <a:t>All the job is done in Microsoft Excel Sheet.</a:t>
            </a:r>
          </a:p>
          <a:p>
            <a:r>
              <a:rPr lang="en-IN" dirty="0"/>
              <a:t>The salary of the Teachers has to be calculated manually.</a:t>
            </a:r>
          </a:p>
          <a:p>
            <a:r>
              <a:rPr lang="en-IN" dirty="0"/>
              <a:t>The Teachers and students attendance also have to be entered manually.</a:t>
            </a:r>
          </a:p>
          <a:p>
            <a:r>
              <a:rPr lang="en-IN" dirty="0"/>
              <a:t>The Report card of the students also have to be made in excel sheet my entering the marks manually in an excel sheet.</a:t>
            </a:r>
          </a:p>
          <a:p>
            <a:endParaRPr lang="en-IN" dirty="0"/>
          </a:p>
        </p:txBody>
      </p:sp>
    </p:spTree>
    <p:extLst>
      <p:ext uri="{BB962C8B-B14F-4D97-AF65-F5344CB8AC3E}">
        <p14:creationId xmlns:p14="http://schemas.microsoft.com/office/powerpoint/2010/main" val="3227716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D900E-C1A1-F243-1EDA-A43D903B331C}"/>
              </a:ext>
            </a:extLst>
          </p:cNvPr>
          <p:cNvSpPr>
            <a:spLocks noGrp="1"/>
          </p:cNvSpPr>
          <p:nvPr>
            <p:ph type="title"/>
          </p:nvPr>
        </p:nvSpPr>
        <p:spPr/>
        <p:txBody>
          <a:bodyPr/>
          <a:lstStyle/>
          <a:p>
            <a:r>
              <a:rPr lang="en-IN" u="sng" dirty="0"/>
              <a:t>Problem</a:t>
            </a:r>
            <a:r>
              <a:rPr lang="en-IN" dirty="0"/>
              <a:t>	</a:t>
            </a:r>
          </a:p>
        </p:txBody>
      </p:sp>
      <p:sp>
        <p:nvSpPr>
          <p:cNvPr id="3" name="Content Placeholder 2">
            <a:extLst>
              <a:ext uri="{FF2B5EF4-FFF2-40B4-BE49-F238E27FC236}">
                <a16:creationId xmlns:a16="http://schemas.microsoft.com/office/drawing/2014/main" id="{ACE6B20B-C8EC-8646-C4E8-B2CE2155FD47}"/>
              </a:ext>
            </a:extLst>
          </p:cNvPr>
          <p:cNvSpPr>
            <a:spLocks noGrp="1"/>
          </p:cNvSpPr>
          <p:nvPr>
            <p:ph idx="1"/>
          </p:nvPr>
        </p:nvSpPr>
        <p:spPr/>
        <p:txBody>
          <a:bodyPr>
            <a:normAutofit lnSpcReduction="10000"/>
          </a:bodyPr>
          <a:lstStyle/>
          <a:p>
            <a:r>
              <a:rPr lang="en-IN" dirty="0"/>
              <a:t>Accountant cum administrator have to maintain all the data in Microsoft excel sheet. </a:t>
            </a:r>
          </a:p>
          <a:p>
            <a:r>
              <a:rPr lang="en-IN" dirty="0"/>
              <a:t>While generating reports like the salary report or students fees reports the data analysis had to be done manually and reports were generated in excel formats only .</a:t>
            </a:r>
          </a:p>
          <a:p>
            <a:r>
              <a:rPr lang="en-IN" dirty="0"/>
              <a:t>Creating excel sheets with different formats was a problematic and tiring job.</a:t>
            </a:r>
          </a:p>
          <a:p>
            <a:r>
              <a:rPr lang="en-IN" dirty="0"/>
              <a:t>Accountant cum administrator had to make different excel sheets for different reports as per the request from the Principal.</a:t>
            </a:r>
          </a:p>
          <a:p>
            <a:r>
              <a:rPr lang="en-IN" dirty="0"/>
              <a:t>This caused delays in reports and few times errors in the reports.</a:t>
            </a:r>
          </a:p>
        </p:txBody>
      </p:sp>
    </p:spTree>
    <p:extLst>
      <p:ext uri="{BB962C8B-B14F-4D97-AF65-F5344CB8AC3E}">
        <p14:creationId xmlns:p14="http://schemas.microsoft.com/office/powerpoint/2010/main" val="2710107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5BA36-1645-0CC5-E115-5705C4778CE3}"/>
              </a:ext>
            </a:extLst>
          </p:cNvPr>
          <p:cNvSpPr>
            <a:spLocks noGrp="1"/>
          </p:cNvSpPr>
          <p:nvPr>
            <p:ph type="title"/>
          </p:nvPr>
        </p:nvSpPr>
        <p:spPr/>
        <p:txBody>
          <a:bodyPr/>
          <a:lstStyle/>
          <a:p>
            <a:r>
              <a:rPr lang="en-IN" u="sng" dirty="0"/>
              <a:t>Opportunity</a:t>
            </a:r>
          </a:p>
        </p:txBody>
      </p:sp>
      <p:sp>
        <p:nvSpPr>
          <p:cNvPr id="3" name="Content Placeholder 2">
            <a:extLst>
              <a:ext uri="{FF2B5EF4-FFF2-40B4-BE49-F238E27FC236}">
                <a16:creationId xmlns:a16="http://schemas.microsoft.com/office/drawing/2014/main" id="{0FDE77C3-CCE4-9651-D38A-2FA2CC1838E3}"/>
              </a:ext>
            </a:extLst>
          </p:cNvPr>
          <p:cNvSpPr>
            <a:spLocks noGrp="1"/>
          </p:cNvSpPr>
          <p:nvPr>
            <p:ph idx="1"/>
          </p:nvPr>
        </p:nvSpPr>
        <p:spPr>
          <a:xfrm>
            <a:off x="838200" y="1840615"/>
            <a:ext cx="10515600" cy="4351338"/>
          </a:xfrm>
        </p:spPr>
        <p:txBody>
          <a:bodyPr/>
          <a:lstStyle/>
          <a:p>
            <a:r>
              <a:rPr lang="en-IN" dirty="0"/>
              <a:t>School wants all the administrative tasks to be streamlined.</a:t>
            </a:r>
          </a:p>
          <a:p>
            <a:r>
              <a:rPr lang="en-IN" dirty="0"/>
              <a:t>School wants to get all the data to be centralised.</a:t>
            </a:r>
          </a:p>
          <a:p>
            <a:r>
              <a:rPr lang="en-IN" dirty="0"/>
              <a:t>Manual tasks should be reduced and user friendly interface be established.</a:t>
            </a:r>
          </a:p>
          <a:p>
            <a:r>
              <a:rPr lang="en-IN" dirty="0"/>
              <a:t>Reports should be automatically generated.</a:t>
            </a:r>
          </a:p>
          <a:p>
            <a:r>
              <a:rPr lang="en-IN" dirty="0"/>
              <a:t>Data analysis should also be done automatically.</a:t>
            </a:r>
          </a:p>
          <a:p>
            <a:r>
              <a:rPr lang="en-IN" dirty="0"/>
              <a:t>The delays in work and errors in the reports should be minimised.</a:t>
            </a:r>
          </a:p>
          <a:p>
            <a:r>
              <a:rPr lang="en-IN" dirty="0"/>
              <a:t>Aim to improve the efficiency and communication within the institution</a:t>
            </a:r>
          </a:p>
        </p:txBody>
      </p:sp>
    </p:spTree>
    <p:extLst>
      <p:ext uri="{BB962C8B-B14F-4D97-AF65-F5344CB8AC3E}">
        <p14:creationId xmlns:p14="http://schemas.microsoft.com/office/powerpoint/2010/main" val="2785724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8C718-0D2E-BD76-55E5-B64E54C2A3E6}"/>
              </a:ext>
            </a:extLst>
          </p:cNvPr>
          <p:cNvSpPr>
            <a:spLocks noGrp="1"/>
          </p:cNvSpPr>
          <p:nvPr>
            <p:ph type="title"/>
          </p:nvPr>
        </p:nvSpPr>
        <p:spPr/>
        <p:txBody>
          <a:bodyPr>
            <a:normAutofit/>
          </a:bodyPr>
          <a:lstStyle/>
          <a:p>
            <a:r>
              <a:rPr lang="en-IN" u="sng" dirty="0"/>
              <a:t>Purpose Statement (Goals)</a:t>
            </a:r>
          </a:p>
        </p:txBody>
      </p:sp>
      <p:sp>
        <p:nvSpPr>
          <p:cNvPr id="4" name="Content Placeholder 2">
            <a:extLst>
              <a:ext uri="{FF2B5EF4-FFF2-40B4-BE49-F238E27FC236}">
                <a16:creationId xmlns:a16="http://schemas.microsoft.com/office/drawing/2014/main" id="{F6BE02D7-3FDA-09E8-B154-1133B70C5CDC}"/>
              </a:ext>
            </a:extLst>
          </p:cNvPr>
          <p:cNvSpPr>
            <a:spLocks noGrp="1"/>
          </p:cNvSpPr>
          <p:nvPr>
            <p:ph idx="1"/>
          </p:nvPr>
        </p:nvSpPr>
        <p:spPr>
          <a:xfrm>
            <a:off x="838200" y="1825625"/>
            <a:ext cx="10515600" cy="4351338"/>
          </a:xfrm>
        </p:spPr>
        <p:txBody>
          <a:bodyPr/>
          <a:lstStyle/>
          <a:p>
            <a:r>
              <a:rPr lang="en-IN" dirty="0"/>
              <a:t>Streamline the administrative tasks.</a:t>
            </a:r>
          </a:p>
          <a:p>
            <a:r>
              <a:rPr lang="en-IN" dirty="0"/>
              <a:t>Centralisation of the School data.</a:t>
            </a:r>
          </a:p>
          <a:p>
            <a:r>
              <a:rPr lang="en-IN" dirty="0"/>
              <a:t>Establishment of user friendly interface.</a:t>
            </a:r>
          </a:p>
          <a:p>
            <a:r>
              <a:rPr lang="en-IN" dirty="0"/>
              <a:t>Aim to improve the efficiency and communication between the teachers, parents and students.</a:t>
            </a:r>
          </a:p>
          <a:p>
            <a:r>
              <a:rPr lang="en-IN" dirty="0"/>
              <a:t>Through digital means, making all the day to day operations of school more organised and accessible.</a:t>
            </a:r>
          </a:p>
        </p:txBody>
      </p:sp>
    </p:spTree>
    <p:extLst>
      <p:ext uri="{BB962C8B-B14F-4D97-AF65-F5344CB8AC3E}">
        <p14:creationId xmlns:p14="http://schemas.microsoft.com/office/powerpoint/2010/main" val="1786773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76F18-B102-EBF7-986F-0D778692488F}"/>
              </a:ext>
            </a:extLst>
          </p:cNvPr>
          <p:cNvSpPr>
            <a:spLocks noGrp="1"/>
          </p:cNvSpPr>
          <p:nvPr>
            <p:ph type="title"/>
          </p:nvPr>
        </p:nvSpPr>
        <p:spPr/>
        <p:txBody>
          <a:bodyPr/>
          <a:lstStyle/>
          <a:p>
            <a:r>
              <a:rPr lang="en-IN" u="sng" dirty="0"/>
              <a:t>Project</a:t>
            </a:r>
            <a:r>
              <a:rPr lang="en-IN" dirty="0"/>
              <a:t> </a:t>
            </a:r>
            <a:r>
              <a:rPr lang="en-IN" u="sng" dirty="0"/>
              <a:t>Objectives</a:t>
            </a:r>
          </a:p>
        </p:txBody>
      </p:sp>
      <p:sp>
        <p:nvSpPr>
          <p:cNvPr id="3" name="Content Placeholder 2">
            <a:extLst>
              <a:ext uri="{FF2B5EF4-FFF2-40B4-BE49-F238E27FC236}">
                <a16:creationId xmlns:a16="http://schemas.microsoft.com/office/drawing/2014/main" id="{B1E9BBC4-B83C-1BD4-13A9-992343505E45}"/>
              </a:ext>
            </a:extLst>
          </p:cNvPr>
          <p:cNvSpPr>
            <a:spLocks noGrp="1"/>
          </p:cNvSpPr>
          <p:nvPr>
            <p:ph idx="1"/>
          </p:nvPr>
        </p:nvSpPr>
        <p:spPr/>
        <p:txBody>
          <a:bodyPr/>
          <a:lstStyle/>
          <a:p>
            <a:r>
              <a:rPr lang="en-IN" dirty="0"/>
              <a:t>Improving communications between the school stakeholders like teachers, parents and students.</a:t>
            </a:r>
          </a:p>
          <a:p>
            <a:r>
              <a:rPr lang="en-IN" dirty="0"/>
              <a:t>Streamlining the administrative tasks.</a:t>
            </a:r>
          </a:p>
          <a:p>
            <a:r>
              <a:rPr lang="en-IN" dirty="0"/>
              <a:t>Manage student records efficiently.</a:t>
            </a:r>
          </a:p>
          <a:p>
            <a:r>
              <a:rPr lang="en-IN" dirty="0"/>
              <a:t>Creating accessible reporting system</a:t>
            </a:r>
          </a:p>
          <a:p>
            <a:r>
              <a:rPr lang="en-IN" dirty="0"/>
              <a:t>Efficiently manage teachers schedules, classes and attendance.</a:t>
            </a:r>
          </a:p>
          <a:p>
            <a:r>
              <a:rPr lang="en-IN" dirty="0"/>
              <a:t>Finance management like the fees delayed, salaries delayed or payments delayed.</a:t>
            </a:r>
          </a:p>
        </p:txBody>
      </p:sp>
    </p:spTree>
    <p:extLst>
      <p:ext uri="{BB962C8B-B14F-4D97-AF65-F5344CB8AC3E}">
        <p14:creationId xmlns:p14="http://schemas.microsoft.com/office/powerpoint/2010/main" val="930753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9B30D-F392-3FE2-0FB1-E25F90D7C4C1}"/>
              </a:ext>
            </a:extLst>
          </p:cNvPr>
          <p:cNvSpPr>
            <a:spLocks noGrp="1"/>
          </p:cNvSpPr>
          <p:nvPr>
            <p:ph type="title"/>
          </p:nvPr>
        </p:nvSpPr>
        <p:spPr/>
        <p:txBody>
          <a:bodyPr/>
          <a:lstStyle/>
          <a:p>
            <a:r>
              <a:rPr lang="en-IN" u="sng" dirty="0"/>
              <a:t>Success</a:t>
            </a:r>
            <a:r>
              <a:rPr lang="en-IN" dirty="0"/>
              <a:t> </a:t>
            </a:r>
            <a:r>
              <a:rPr lang="en-IN" u="sng" dirty="0"/>
              <a:t>Criteria</a:t>
            </a:r>
          </a:p>
        </p:txBody>
      </p:sp>
      <p:sp>
        <p:nvSpPr>
          <p:cNvPr id="3" name="Content Placeholder 2">
            <a:extLst>
              <a:ext uri="{FF2B5EF4-FFF2-40B4-BE49-F238E27FC236}">
                <a16:creationId xmlns:a16="http://schemas.microsoft.com/office/drawing/2014/main" id="{1CB84E2B-B585-1CC1-5AD3-2F60AA8C2B61}"/>
              </a:ext>
            </a:extLst>
          </p:cNvPr>
          <p:cNvSpPr>
            <a:spLocks noGrp="1"/>
          </p:cNvSpPr>
          <p:nvPr>
            <p:ph idx="1"/>
          </p:nvPr>
        </p:nvSpPr>
        <p:spPr/>
        <p:txBody>
          <a:bodyPr>
            <a:normAutofit lnSpcReduction="10000"/>
          </a:bodyPr>
          <a:lstStyle/>
          <a:p>
            <a:r>
              <a:rPr lang="en-IN" dirty="0"/>
              <a:t>Accurate students data management.</a:t>
            </a:r>
          </a:p>
          <a:p>
            <a:r>
              <a:rPr lang="en-IN" dirty="0"/>
              <a:t>Seamless payment tracking and fees collection.</a:t>
            </a:r>
          </a:p>
          <a:p>
            <a:r>
              <a:rPr lang="en-IN" dirty="0"/>
              <a:t>Comprehensive reporting and analytics capabilities.</a:t>
            </a:r>
          </a:p>
          <a:p>
            <a:r>
              <a:rPr lang="en-IN" dirty="0"/>
              <a:t>Easy navigation and data input process.</a:t>
            </a:r>
          </a:p>
          <a:p>
            <a:r>
              <a:rPr lang="en-IN" dirty="0"/>
              <a:t>High user adoption.</a:t>
            </a:r>
          </a:p>
          <a:p>
            <a:r>
              <a:rPr lang="en-IN" dirty="0"/>
              <a:t>Positive feedback from teachers and parents.</a:t>
            </a:r>
          </a:p>
          <a:p>
            <a:r>
              <a:rPr lang="en-IN" dirty="0"/>
              <a:t>Reduced administrative workload.</a:t>
            </a:r>
          </a:p>
          <a:p>
            <a:r>
              <a:rPr lang="en-IN" dirty="0"/>
              <a:t>Completion within budget and timeline.</a:t>
            </a:r>
          </a:p>
          <a:p>
            <a:r>
              <a:rPr lang="en-IN" dirty="0"/>
              <a:t>Clear communication with the stakeholders through out the project.</a:t>
            </a:r>
          </a:p>
          <a:p>
            <a:endParaRPr lang="en-IN" dirty="0"/>
          </a:p>
          <a:p>
            <a:endParaRPr lang="en-IN" dirty="0"/>
          </a:p>
          <a:p>
            <a:endParaRPr lang="en-IN" dirty="0"/>
          </a:p>
        </p:txBody>
      </p:sp>
    </p:spTree>
    <p:extLst>
      <p:ext uri="{BB962C8B-B14F-4D97-AF65-F5344CB8AC3E}">
        <p14:creationId xmlns:p14="http://schemas.microsoft.com/office/powerpoint/2010/main" val="1244274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2C7AE-08D0-DA9A-C2F5-8FE57A350646}"/>
              </a:ext>
            </a:extLst>
          </p:cNvPr>
          <p:cNvSpPr>
            <a:spLocks noGrp="1"/>
          </p:cNvSpPr>
          <p:nvPr>
            <p:ph type="title"/>
          </p:nvPr>
        </p:nvSpPr>
        <p:spPr/>
        <p:txBody>
          <a:bodyPr/>
          <a:lstStyle/>
          <a:p>
            <a:r>
              <a:rPr lang="en-IN" u="sng" dirty="0"/>
              <a:t>Methods</a:t>
            </a:r>
            <a:r>
              <a:rPr lang="en-IN" dirty="0"/>
              <a:t>/</a:t>
            </a:r>
            <a:r>
              <a:rPr lang="en-IN" u="sng" dirty="0"/>
              <a:t>Approach</a:t>
            </a:r>
          </a:p>
        </p:txBody>
      </p:sp>
      <p:sp>
        <p:nvSpPr>
          <p:cNvPr id="3" name="Content Placeholder 2">
            <a:extLst>
              <a:ext uri="{FF2B5EF4-FFF2-40B4-BE49-F238E27FC236}">
                <a16:creationId xmlns:a16="http://schemas.microsoft.com/office/drawing/2014/main" id="{A0C1C654-EA6D-53DC-3FA9-1F1A35D66D2A}"/>
              </a:ext>
            </a:extLst>
          </p:cNvPr>
          <p:cNvSpPr>
            <a:spLocks noGrp="1"/>
          </p:cNvSpPr>
          <p:nvPr>
            <p:ph idx="1"/>
          </p:nvPr>
        </p:nvSpPr>
        <p:spPr>
          <a:xfrm>
            <a:off x="838200" y="1825624"/>
            <a:ext cx="10515600" cy="4785037"/>
          </a:xfrm>
        </p:spPr>
        <p:txBody>
          <a:bodyPr>
            <a:normAutofit fontScale="62500" lnSpcReduction="20000"/>
          </a:bodyPr>
          <a:lstStyle/>
          <a:p>
            <a:r>
              <a:rPr lang="en-IN" dirty="0"/>
              <a:t>Product backlog: I gathered requirements from the stakeholders and then I noted the user stories and created their acceptance criteria by taking into account the requirements from the stake holders and added them to the product backlog.</a:t>
            </a:r>
          </a:p>
          <a:p>
            <a:r>
              <a:rPr lang="en-IN" dirty="0"/>
              <a:t>Sprint planning: the user stories were assigned prioritisation and added to the sprint with the help of the scrum team.</a:t>
            </a:r>
          </a:p>
          <a:p>
            <a:r>
              <a:rPr lang="en-IN" dirty="0"/>
              <a:t>Design: After the user stories and acceptance criteria was prepared it was shared with the technical team who started to work on the design and development of the application.</a:t>
            </a:r>
          </a:p>
          <a:p>
            <a:r>
              <a:rPr lang="en-IN" dirty="0"/>
              <a:t>Daily stand-up meeting : Daily stand-up meetings were conducted by me with the available stakeholders and the scrum team and plans for the day was prepared.</a:t>
            </a:r>
          </a:p>
          <a:p>
            <a:r>
              <a:rPr lang="en-IN" dirty="0"/>
              <a:t>Sprint review: At the end of each sprint, I would conduct a review meeting to present the completed features to the stakeholders for feedback and validation</a:t>
            </a:r>
          </a:p>
          <a:p>
            <a:r>
              <a:rPr lang="en-IN" dirty="0"/>
              <a:t>Testing: with the help of the testers I checked if all the requirements are met and the product has no bugs etc.</a:t>
            </a:r>
          </a:p>
          <a:p>
            <a:r>
              <a:rPr lang="en-IN" dirty="0"/>
              <a:t>Demo: A potentially deliverable product was presented to the stakeholders and feedback was taken by me and the team regarding any discrepancies in the product or regarding any requirements were missed.</a:t>
            </a:r>
          </a:p>
          <a:p>
            <a:r>
              <a:rPr lang="en-IN" dirty="0"/>
              <a:t>Sprint retrospective: In sprint retrospective meeting the areas for previous unsuccessful sprint were discussed and like wise adjustments in the process were made by the scrum team members and me.</a:t>
            </a:r>
          </a:p>
          <a:p>
            <a:r>
              <a:rPr lang="en-IN" dirty="0"/>
              <a:t>Deployment: Finally the Student management system application was delivered to the School.</a:t>
            </a:r>
          </a:p>
          <a:p>
            <a:endParaRPr lang="en-IN" dirty="0"/>
          </a:p>
          <a:p>
            <a:endParaRPr lang="en-IN" dirty="0"/>
          </a:p>
          <a:p>
            <a:endParaRPr lang="en-IN" dirty="0"/>
          </a:p>
        </p:txBody>
      </p:sp>
    </p:spTree>
    <p:extLst>
      <p:ext uri="{BB962C8B-B14F-4D97-AF65-F5344CB8AC3E}">
        <p14:creationId xmlns:p14="http://schemas.microsoft.com/office/powerpoint/2010/main" val="4210431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EEFDC-1D99-3EC5-304E-FFDA6F2DEE00}"/>
              </a:ext>
            </a:extLst>
          </p:cNvPr>
          <p:cNvSpPr>
            <a:spLocks noGrp="1"/>
          </p:cNvSpPr>
          <p:nvPr>
            <p:ph type="title"/>
          </p:nvPr>
        </p:nvSpPr>
        <p:spPr/>
        <p:txBody>
          <a:bodyPr/>
          <a:lstStyle/>
          <a:p>
            <a:r>
              <a:rPr lang="en-IN" u="sng" dirty="0"/>
              <a:t>Resources</a:t>
            </a:r>
          </a:p>
        </p:txBody>
      </p:sp>
      <p:sp>
        <p:nvSpPr>
          <p:cNvPr id="3" name="Content Placeholder 2">
            <a:extLst>
              <a:ext uri="{FF2B5EF4-FFF2-40B4-BE49-F238E27FC236}">
                <a16:creationId xmlns:a16="http://schemas.microsoft.com/office/drawing/2014/main" id="{97026DB6-5A40-5AD3-A55D-961B16ABA006}"/>
              </a:ext>
            </a:extLst>
          </p:cNvPr>
          <p:cNvSpPr>
            <a:spLocks noGrp="1"/>
          </p:cNvSpPr>
          <p:nvPr>
            <p:ph idx="1"/>
          </p:nvPr>
        </p:nvSpPr>
        <p:spPr/>
        <p:txBody>
          <a:bodyPr>
            <a:normAutofit fontScale="77500" lnSpcReduction="20000"/>
          </a:bodyPr>
          <a:lstStyle/>
          <a:p>
            <a:r>
              <a:rPr lang="en-IN" dirty="0"/>
              <a:t>People : Human resources will include members in the project who will be directly using the software. Also the people who will be indirectly using the software only for viewing. The technical team is also included. The accountant cum administrator will use the administrative features. The teachers also will be using the product to enter the student attendance and marks.</a:t>
            </a:r>
          </a:p>
          <a:p>
            <a:r>
              <a:rPr lang="en-IN" dirty="0"/>
              <a:t>Database management system.</a:t>
            </a:r>
          </a:p>
          <a:p>
            <a:r>
              <a:rPr lang="en-IN" dirty="0"/>
              <a:t>Reporting tools</a:t>
            </a:r>
          </a:p>
          <a:p>
            <a:r>
              <a:rPr lang="en-IN" dirty="0"/>
              <a:t>Time : This project will be implemented by 1</a:t>
            </a:r>
            <a:r>
              <a:rPr lang="en-IN" baseline="30000" dirty="0"/>
              <a:t>st</a:t>
            </a:r>
            <a:r>
              <a:rPr lang="en-IN" dirty="0"/>
              <a:t> April 2025.</a:t>
            </a:r>
          </a:p>
          <a:p>
            <a:r>
              <a:rPr lang="en-IN" dirty="0"/>
              <a:t>The budget will not exceed Rs. 450000/-</a:t>
            </a:r>
          </a:p>
          <a:p>
            <a:pPr marL="0" indent="0">
              <a:buNone/>
            </a:pPr>
            <a:r>
              <a:rPr lang="en-IN" dirty="0"/>
              <a:t>	Software : Rs. 200000/-</a:t>
            </a:r>
          </a:p>
          <a:p>
            <a:pPr marL="0" indent="0">
              <a:buNone/>
            </a:pPr>
            <a:r>
              <a:rPr lang="en-IN" dirty="0"/>
              <a:t>	Computers : Rs. 150000/-</a:t>
            </a:r>
          </a:p>
          <a:p>
            <a:pPr marL="0" indent="0">
              <a:buNone/>
            </a:pPr>
            <a:r>
              <a:rPr lang="en-IN" dirty="0"/>
              <a:t>	Services : Rs. 50000/-</a:t>
            </a:r>
          </a:p>
          <a:p>
            <a:pPr marL="0" indent="0">
              <a:buNone/>
            </a:pPr>
            <a:r>
              <a:rPr lang="en-IN" dirty="0"/>
              <a:t>	Extras : Rs. 50000/-</a:t>
            </a:r>
          </a:p>
        </p:txBody>
      </p:sp>
    </p:spTree>
    <p:extLst>
      <p:ext uri="{BB962C8B-B14F-4D97-AF65-F5344CB8AC3E}">
        <p14:creationId xmlns:p14="http://schemas.microsoft.com/office/powerpoint/2010/main" val="772178843"/>
      </p:ext>
    </p:extLst>
  </p:cSld>
  <p:clrMapOvr>
    <a:masterClrMapping/>
  </p:clrMapOvr>
</p:sld>
</file>

<file path=ppt/theme/theme1.xml><?xml version="1.0" encoding="utf-8"?>
<a:theme xmlns:a="http://schemas.openxmlformats.org/drawingml/2006/main" name="Office Theme">
  <a:themeElements>
    <a:clrScheme name="Office">
      <a:dk1>
        <a:sysClr val="windowText" lastClr="3D3D3D"/>
      </a:dk1>
      <a:lt1>
        <a:sysClr val="window" lastClr="FFFAE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TotalTime>
  <Words>1072</Words>
  <Application>Microsoft Office PowerPoint</Application>
  <PresentationFormat>Widescreen</PresentationFormat>
  <Paragraphs>92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Vidyalekha Application  [School Management System]</vt:lpstr>
      <vt:lpstr>Situation</vt:lpstr>
      <vt:lpstr>Problem </vt:lpstr>
      <vt:lpstr>Opportunity</vt:lpstr>
      <vt:lpstr>Purpose Statement (Goals)</vt:lpstr>
      <vt:lpstr>Project Objectives</vt:lpstr>
      <vt:lpstr>Success Criteria</vt:lpstr>
      <vt:lpstr>Methods/Approach</vt:lpstr>
      <vt:lpstr>Resources</vt:lpstr>
      <vt:lpstr>Risk and dependencies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Deeps Bharate</dc:creator>
  <cp:lastModifiedBy>Deeps Bharate</cp:lastModifiedBy>
  <cp:revision>127</cp:revision>
  <dcterms:created xsi:type="dcterms:W3CDTF">2025-01-23T17:42:55Z</dcterms:created>
  <dcterms:modified xsi:type="dcterms:W3CDTF">2025-02-14T07:57:58Z</dcterms:modified>
</cp:coreProperties>
</file>