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 id="262" r:id="rId5"/>
    <p:sldId id="263" r:id="rId6"/>
    <p:sldId id="264" r:id="rId7"/>
    <p:sldId id="265" r:id="rId8"/>
    <p:sldId id="266" r:id="rId9"/>
    <p:sldId id="275" r:id="rId10"/>
    <p:sldId id="267" r:id="rId11"/>
    <p:sldId id="268" r:id="rId12"/>
    <p:sldId id="269" r:id="rId13"/>
    <p:sldId id="270" r:id="rId14"/>
    <p:sldId id="271"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100" d="100"/>
          <a:sy n="100" d="100"/>
        </p:scale>
        <p:origin x="5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69971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277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6950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9584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027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116836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265605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8938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14546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23-01-2025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2817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26D7CB-381F-4434-A46A-1978C9887254}" type="datetimeFigureOut">
              <a:rPr lang="en-IN" smtClean="0"/>
              <a:t>23-01-2025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06101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26D7CB-381F-4434-A46A-1978C9887254}" type="datetimeFigureOut">
              <a:rPr lang="en-IN" smtClean="0"/>
              <a:t>23-01-2025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552515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26D7CB-381F-4434-A46A-1978C9887254}" type="datetimeFigureOut">
              <a:rPr lang="en-IN" smtClean="0"/>
              <a:t>23-01-2025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85348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6D7CB-381F-4434-A46A-1978C9887254}" type="datetimeFigureOut">
              <a:rPr lang="en-IN" smtClean="0"/>
              <a:t>23-01-2025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46436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23-01-2025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3907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23-01-2025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3713383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26D7CB-381F-4434-A46A-1978C9887254}" type="datetimeFigureOut">
              <a:rPr lang="en-IN" smtClean="0"/>
              <a:t>23-01-2025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5B21EB-E108-44C7-B143-4C17CDBA2807}" type="slidenum">
              <a:rPr lang="en-IN" smtClean="0"/>
              <a:t>‹#›</a:t>
            </a:fld>
            <a:endParaRPr lang="en-IN"/>
          </a:p>
        </p:txBody>
      </p:sp>
    </p:spTree>
    <p:extLst>
      <p:ext uri="{BB962C8B-B14F-4D97-AF65-F5344CB8AC3E}">
        <p14:creationId xmlns:p14="http://schemas.microsoft.com/office/powerpoint/2010/main" val="1738442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5A3E4-CB8A-7ACF-E507-A68373ECFE48}"/>
              </a:ext>
            </a:extLst>
          </p:cNvPr>
          <p:cNvSpPr>
            <a:spLocks noGrp="1"/>
          </p:cNvSpPr>
          <p:nvPr>
            <p:ph type="ctrTitle"/>
          </p:nvPr>
        </p:nvSpPr>
        <p:spPr>
          <a:xfrm>
            <a:off x="2212258" y="815340"/>
            <a:ext cx="7669162" cy="822960"/>
          </a:xfrm>
        </p:spPr>
        <p:txBody>
          <a:bodyPr>
            <a:normAutofit/>
          </a:bodyPr>
          <a:lstStyle/>
          <a:p>
            <a:r>
              <a:rPr lang="en-IN" sz="1200" b="1" dirty="0">
                <a:highlight>
                  <a:srgbClr val="FFFF00"/>
                </a:highlight>
                <a:latin typeface="Arial" panose="020B0604020202020204" pitchFamily="34" charset="0"/>
                <a:cs typeface="Arial" panose="020B0604020202020204" pitchFamily="34" charset="0"/>
              </a:rPr>
              <a:t>PROJECT NAME-</a:t>
            </a:r>
            <a:r>
              <a:rPr lang="en-US" sz="1200" b="1" i="0" dirty="0">
                <a:solidFill>
                  <a:srgbClr val="0D0D0D"/>
                </a:solidFill>
                <a:effectLst/>
                <a:highlight>
                  <a:srgbClr val="FFFF00"/>
                </a:highlight>
                <a:latin typeface="Arial" panose="020B0604020202020204" pitchFamily="34" charset="0"/>
                <a:cs typeface="Arial" panose="020B0604020202020204" pitchFamily="34" charset="0"/>
              </a:rPr>
              <a:t> </a:t>
            </a:r>
            <a:r>
              <a:rPr lang="en-US" sz="1200" b="1" i="0" dirty="0">
                <a:solidFill>
                  <a:srgbClr val="0D0D0D"/>
                </a:solidFill>
                <a:effectLst/>
                <a:latin typeface="Arial" panose="020B0604020202020204" pitchFamily="34" charset="0"/>
                <a:cs typeface="Arial" panose="020B0604020202020204" pitchFamily="34" charset="0"/>
              </a:rPr>
              <a:t>ENHANCEMENT CRM APPLICATION</a:t>
            </a:r>
            <a:endParaRPr lang="en-IN" sz="1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C3A42A6-73FD-BDEB-FFC9-0EB9D8C0AE94}"/>
              </a:ext>
            </a:extLst>
          </p:cNvPr>
          <p:cNvSpPr>
            <a:spLocks noGrp="1"/>
          </p:cNvSpPr>
          <p:nvPr>
            <p:ph type="subTitle" idx="1"/>
          </p:nvPr>
        </p:nvSpPr>
        <p:spPr>
          <a:xfrm>
            <a:off x="1333500" y="2110741"/>
            <a:ext cx="9258299" cy="2133600"/>
          </a:xfrm>
        </p:spPr>
        <p:txBody>
          <a:bodyPr>
            <a:normAutofit/>
          </a:bodyPr>
          <a:lstStyle/>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Prepared By-</a:t>
            </a:r>
            <a:r>
              <a:rPr lang="en-IN" sz="1200" dirty="0">
                <a:latin typeface="Arial" panose="020B0604020202020204" pitchFamily="34" charset="0"/>
                <a:ea typeface="Calibri" panose="020F0502020204030204" pitchFamily="34" charset="0"/>
                <a:cs typeface="Arial" panose="020B0604020202020204" pitchFamily="34" charset="0"/>
              </a:rPr>
              <a:t>Amruta </a:t>
            </a:r>
            <a:r>
              <a:rPr lang="en-IN" sz="1200" dirty="0" err="1">
                <a:latin typeface="Arial" panose="020B0604020202020204" pitchFamily="34" charset="0"/>
                <a:ea typeface="Calibri" panose="020F0502020204030204" pitchFamily="34" charset="0"/>
                <a:cs typeface="Arial" panose="020B0604020202020204" pitchFamily="34" charset="0"/>
              </a:rPr>
              <a:t>Bishwas</a:t>
            </a:r>
            <a:r>
              <a:rPr lang="en-IN" sz="1200" dirty="0">
                <a:latin typeface="Arial" panose="020B0604020202020204" pitchFamily="34" charset="0"/>
                <a:ea typeface="Calibri" panose="020F0502020204030204" pitchFamily="34" charset="0"/>
                <a:cs typeface="Arial" panose="020B0604020202020204" pitchFamily="34" charset="0"/>
              </a:rPr>
              <a:t>                                                                                                                          </a:t>
            </a:r>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Date</a:t>
            </a:r>
            <a:r>
              <a:rPr lang="en-IN" sz="1200" b="1" dirty="0">
                <a:latin typeface="Arial" panose="020B0604020202020204" pitchFamily="34" charset="0"/>
                <a:ea typeface="Calibri" panose="020F0502020204030204" pitchFamily="34" charset="0"/>
                <a:cs typeface="Arial" panose="020B0604020202020204" pitchFamily="34" charset="0"/>
              </a:rPr>
              <a:t>- 20/01/2025</a:t>
            </a:r>
          </a:p>
        </p:txBody>
      </p:sp>
    </p:spTree>
    <p:extLst>
      <p:ext uri="{BB962C8B-B14F-4D97-AF65-F5344CB8AC3E}">
        <p14:creationId xmlns:p14="http://schemas.microsoft.com/office/powerpoint/2010/main" val="2845360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AC2D8-D2B8-ECD8-A908-B3C0C2BF6F9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2ABFB53-D682-D648-2BAC-4B0853F3E8E4}"/>
              </a:ext>
            </a:extLst>
          </p:cNvPr>
          <p:cNvSpPr txBox="1"/>
          <p:nvPr/>
        </p:nvSpPr>
        <p:spPr>
          <a:xfrm>
            <a:off x="251460" y="160020"/>
            <a:ext cx="11541596" cy="3488327"/>
          </a:xfrm>
          <a:prstGeom prst="rect">
            <a:avLst/>
          </a:prstGeom>
          <a:noFill/>
        </p:spPr>
        <p:txBody>
          <a:bodyPr wrap="square">
            <a:spAutoFit/>
          </a:bodyPr>
          <a:lstStyle/>
          <a:p>
            <a:pPr>
              <a:lnSpc>
                <a:spcPct val="107000"/>
              </a:lnSpc>
              <a:spcAft>
                <a:spcPts val="800"/>
              </a:spcAf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6. Optimize Performance and Scalability</a:t>
            </a:r>
            <a:br>
              <a:rPr lang="en-IN" sz="16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b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Continuous Monitoring</a:t>
            </a:r>
            <a:r>
              <a:rPr lang="en-IN" sz="1600" kern="100" dirty="0">
                <a:effectLst/>
                <a:latin typeface="Aptos" panose="020B0004020202020204" pitchFamily="34" charset="0"/>
                <a:ea typeface="Aptos" panose="020B0004020202020204" pitchFamily="34" charset="0"/>
                <a:cs typeface="Times New Roman" panose="02020603050405020304" pitchFamily="18" charset="0"/>
              </a:rPr>
              <a:t>:</a:t>
            </a:r>
            <a:br>
              <a:rPr lang="en-IN" dirty="0">
                <a:effectLst/>
              </a:rPr>
            </a:b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Continuous Monitoring</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As the CRM system evolves, ensure that performance and scalability are continuously evaluated. This could include:</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Speed improvements in the user interface.</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Enhancements in backend performance to support growing data and transactions.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Optimization of database queries and API integrations.</a:t>
            </a: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Technical Debt Management</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While Agile focuses on rapid development, be mindful of accumulating technical debt. Ensure that technical improvements, like refactoring or infrastructure upgrades, are part of the enhancement plan.</a:t>
            </a:r>
          </a:p>
          <a:p>
            <a:pPr>
              <a:lnSpc>
                <a:spcPct val="107000"/>
              </a:lnSpc>
              <a:spcAft>
                <a:spcPts val="800"/>
              </a:spcAf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Example</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Use Agile sprints to gradually optimize the CRM’s response time for large datasets or improve the efficiency of the search function.</a:t>
            </a:r>
          </a:p>
          <a:p>
            <a:pPr lvl="0">
              <a:lnSpc>
                <a:spcPct val="107000"/>
              </a:lnSpc>
              <a:spcAft>
                <a:spcPts val="800"/>
              </a:spcAft>
              <a:buSzPts val="1000"/>
              <a:tabLst>
                <a:tab pos="457200" algn="l"/>
              </a:tabLst>
            </a:pP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93833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E3999-46C3-AAEB-27C0-6567805EA6B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6A589AD-4658-D2F7-0152-E055BE201915}"/>
              </a:ext>
            </a:extLst>
          </p:cNvPr>
          <p:cNvSpPr txBox="1"/>
          <p:nvPr/>
        </p:nvSpPr>
        <p:spPr>
          <a:xfrm>
            <a:off x="350520" y="213360"/>
            <a:ext cx="11758151" cy="5187830"/>
          </a:xfrm>
          <a:prstGeom prst="rect">
            <a:avLst/>
          </a:prstGeom>
          <a:noFill/>
        </p:spPr>
        <p:txBody>
          <a:bodyPr wrap="square">
            <a:spAutoFit/>
          </a:bodyPr>
          <a:lstStyle/>
          <a:p>
            <a:pPr>
              <a:lnSpc>
                <a:spcPct val="107000"/>
              </a:lnSpc>
              <a:spcAft>
                <a:spcPts val="800"/>
              </a:spcAft>
            </a:pPr>
            <a:r>
              <a:rPr lang="en-IN" sz="12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7. Leverage Automation and Integration:</a:t>
            </a:r>
            <a:endParaRPr lang="en-IN" sz="12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Automation in Testing and Deployment</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Implement automated testing (unit tests, integration tests) and Continuous Integration/Continuous Deployment (CI/CD) pipelines to ensure that enhancements are properly tested and deployed with minimal manual intervention.</a:t>
            </a: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Integrate with Other Systems</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Over time, enhance CRM functionality by integrating with other business systems, like ERP, marketing automation tools, or customer service platforms</a:t>
            </a:r>
            <a:endParaRPr lang="en-IN" sz="12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IN" sz="1200" b="1" kern="100" dirty="0">
              <a:highlight>
                <a:srgbClr val="FFFF00"/>
              </a:highlight>
              <a:latin typeface="Aptos" panose="020B0004020202020204" pitchFamily="34" charset="0"/>
              <a:ea typeface="Aptos" panose="020B0004020202020204" pitchFamily="34" charset="0"/>
              <a:cs typeface="Times New Roman" panose="02020603050405020304" pitchFamily="18" charset="0"/>
            </a:endParaRPr>
          </a:p>
          <a:p>
            <a:r>
              <a:rPr lang="en-IN" sz="12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8. Feature Flags for Gradual Rollout:</a:t>
            </a:r>
            <a:br>
              <a:rPr lang="en-IN" sz="1200" kern="100" dirty="0">
                <a:effectLst/>
                <a:latin typeface="Aptos" panose="020B0004020202020204" pitchFamily="34" charset="0"/>
                <a:ea typeface="Aptos" panose="020B0004020202020204" pitchFamily="34" charset="0"/>
                <a:cs typeface="Times New Roman" panose="02020603050405020304" pitchFamily="18" charset="0"/>
              </a:rPr>
            </a:br>
            <a:r>
              <a:rPr lang="en-IN" sz="1200" b="1" kern="100" dirty="0">
                <a:effectLst/>
                <a:latin typeface="Aptos" panose="020B0004020202020204" pitchFamily="34" charset="0"/>
                <a:ea typeface="Aptos" panose="020B0004020202020204" pitchFamily="34" charset="0"/>
                <a:cs typeface="Times New Roman" panose="02020603050405020304" pitchFamily="18" charset="0"/>
              </a:rPr>
              <a:t>Feature Flags</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Introduce feature flags to enable or disable new features dynamically. </a:t>
            </a: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A/B Testing</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Use A/B testing to validate new CRM features, ensuring that they meet user expectations before full deployment.</a:t>
            </a:r>
          </a:p>
          <a:p>
            <a:pPr>
              <a:lnSpc>
                <a:spcPct val="107000"/>
              </a:lnSpc>
              <a:spcAft>
                <a:spcPts val="800"/>
              </a:spcAf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Example</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Introduce a new customer dashboard design to a small group of users, gather feedback, and make necessary adjustments before rolling it out to the entire user base.</a:t>
            </a:r>
          </a:p>
          <a:p>
            <a:pPr>
              <a:lnSpc>
                <a:spcPct val="107000"/>
              </a:lnSpc>
              <a:spcAft>
                <a:spcPts val="800"/>
              </a:spcAft>
            </a:pPr>
            <a:r>
              <a:rPr lang="en-IN" sz="12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9. Post-Go-Live Support and Enhancements:</a:t>
            </a:r>
            <a:endParaRPr lang="en-IN" sz="12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User Training</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As the CRM evolves, continue providing training and support to users. This ensures that the team adopts new features effectively and is aware of any changes.</a:t>
            </a: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Proactive Issue Resolution</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Keep track of any issues post-launch and prioritize them in the next sprints</a:t>
            </a:r>
          </a:p>
          <a:p>
            <a:pPr>
              <a:lnSpc>
                <a:spcPct val="107000"/>
              </a:lnSpc>
              <a:spcAft>
                <a:spcPts val="800"/>
              </a:spcAf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Example</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After a feature rollout</a:t>
            </a:r>
          </a:p>
          <a:p>
            <a:br>
              <a:rPr lang="en-IN" sz="2400" kern="100" dirty="0">
                <a:effectLst/>
                <a:latin typeface="Aptos" panose="020B0004020202020204" pitchFamily="34" charset="0"/>
                <a:ea typeface="Aptos" panose="020B000402020202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1845459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5A036-F194-2AD2-B58D-BF72FD6431D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761EB09-C3B3-6589-2D18-4767E8114EB2}"/>
              </a:ext>
            </a:extLst>
          </p:cNvPr>
          <p:cNvSpPr txBox="1"/>
          <p:nvPr/>
        </p:nvSpPr>
        <p:spPr>
          <a:xfrm>
            <a:off x="213360" y="205740"/>
            <a:ext cx="11003280" cy="4734438"/>
          </a:xfrm>
          <a:prstGeom prst="rect">
            <a:avLst/>
          </a:prstGeom>
          <a:noFill/>
        </p:spPr>
        <p:txBody>
          <a:bodyPr wrap="square">
            <a:spAutoFit/>
          </a:bodyPr>
          <a:lstStyle/>
          <a:p>
            <a:pPr marL="342900" lvl="0" indent="-342900">
              <a:lnSpc>
                <a:spcPct val="107000"/>
              </a:lnSpc>
              <a:spcAft>
                <a:spcPts val="800"/>
              </a:spcAft>
              <a:buFont typeface="+mj-lt"/>
              <a:buAutoNum type="arabicPeriod"/>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RESOURCES:</a:t>
            </a:r>
          </a:p>
          <a:p>
            <a:pPr marL="342900" lvl="0" indent="-342900">
              <a:lnSpc>
                <a:spcPct val="107000"/>
              </a:lnSpc>
              <a:spcAft>
                <a:spcPts val="800"/>
              </a:spcAft>
              <a:buFont typeface="+mj-lt"/>
              <a:buAutoNum type="arabicPeriod"/>
              <a:tabLst>
                <a:tab pos="457200" algn="l"/>
              </a:tabLst>
            </a:pPr>
            <a:endParaRPr lang="en-IN" sz="1400" b="1"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People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Project Team Members: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Client Community:</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Involve stakeholders from various departments such as sales, marketing, customer support</a:t>
            </a:r>
          </a:p>
          <a:p>
            <a:pPr marL="1600200" lvl="3" indent="-228600">
              <a:lnSpc>
                <a:spcPct val="107000"/>
              </a:lnSpc>
              <a:spcAft>
                <a:spcPts val="800"/>
              </a:spcAft>
              <a:buSzPts val="1000"/>
              <a:buFont typeface="Wingdings" panose="05000000000000000000" pitchFamily="2" charset="2"/>
              <a:buChar char=""/>
              <a:tabLst>
                <a:tab pos="18288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Key Roles: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Project Manager ,CRM Administrator (to manage the technical aspects of the CRM system)</a:t>
            </a: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Departmental Representatives (to provide feedback on user experience and requirements)</a:t>
            </a:r>
            <a:br>
              <a:rPr lang="en-IN" sz="1400" dirty="0">
                <a:effectLst/>
              </a:rPr>
            </a:b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ITS Team:</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Internal IT team members who will handle the technical setup, integrations, testing, and maintenance of the </a:t>
            </a: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Time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Implementation Timeline: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The entire project should be completed within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[18 months]</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includes phases such as planning, design, prototyping</a:t>
            </a:r>
          </a:p>
          <a:p>
            <a:pPr marL="2057400" lvl="4" indent="-228600">
              <a:lnSpc>
                <a:spcPct val="107000"/>
              </a:lnSpc>
              <a:spcAft>
                <a:spcPts val="800"/>
              </a:spcAft>
              <a:buSzPts val="1000"/>
              <a:buFont typeface="Wingdings" panose="05000000000000000000" pitchFamily="2" charset="2"/>
              <a:buChar char=""/>
              <a:tabLst>
                <a:tab pos="2286000" algn="l"/>
              </a:tabLst>
            </a:pPr>
            <a:br>
              <a:rPr lang="en-IN" sz="1100" kern="100" dirty="0">
                <a:effectLst/>
                <a:latin typeface="Aptos" panose="020B0004020202020204" pitchFamily="34" charset="0"/>
                <a:ea typeface="Aptos" panose="020B0004020202020204" pitchFamily="34" charset="0"/>
                <a:cs typeface="Times New Roman" panose="02020603050405020304" pitchFamily="18" charset="0"/>
              </a:rPr>
            </a:b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38107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6924-DBA3-3A58-59B0-77D33721C5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BD62CE4-0641-2862-FE39-902CA6228FD6}"/>
              </a:ext>
            </a:extLst>
          </p:cNvPr>
          <p:cNvSpPr txBox="1"/>
          <p:nvPr/>
        </p:nvSpPr>
        <p:spPr>
          <a:xfrm>
            <a:off x="0" y="422788"/>
            <a:ext cx="10589342" cy="4845494"/>
          </a:xfrm>
          <a:prstGeom prst="rect">
            <a:avLst/>
          </a:prstGeom>
          <a:noFill/>
        </p:spPr>
        <p:txBody>
          <a:bodyPr wrap="square">
            <a:spAutoFit/>
          </a:bodyPr>
          <a:lstStyle/>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BUDGET:</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Total Budget:</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The total project cost should not exceed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Rs. 1cr</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budget will cover all necessary expenditures for the CRM enhancement, including:</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Hardware: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Any new hardware or infrastructure upgrades required for the enhanced CRM system (e.g., servers, cloud storage, etc.).</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Software: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Purchase or licensing of any additional software or tools required for the CRM system enhancement (e.g., third-party integration tools, reporting tools, etc.).</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Training:</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Costs associated with user training, including training materials, instructor fees, and training environment setup.</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Services:</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External consultancy or professional services required for areas such as customization, integration, or advanced analytics setup.</a:t>
            </a:r>
          </a:p>
          <a:p>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Other Resources:</a:t>
            </a:r>
          </a:p>
          <a:p>
            <a:r>
              <a:rPr lang="en-IN" sz="1400" kern="100" dirty="0">
                <a:latin typeface="Aptos" panose="020B0004020202020204" pitchFamily="34" charset="0"/>
                <a:ea typeface="Aptos" panose="020B0004020202020204" pitchFamily="34" charset="0"/>
                <a:cs typeface="Times New Roman" panose="02020603050405020304" pitchFamily="18" charset="0"/>
              </a:rPr>
              <a:t>Th</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ird-Party Software Evaluation: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Site Visits:</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Third-Party Software Evaluation: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Site Visits:  </a:t>
            </a:r>
            <a:endParaRPr lang="en-IN" sz="14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80459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6D516-10CA-4957-FE1B-B266337413E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E1A62A9-09C3-BBB4-CEEA-D106EBA8AAF6}"/>
              </a:ext>
            </a:extLst>
          </p:cNvPr>
          <p:cNvSpPr txBox="1"/>
          <p:nvPr/>
        </p:nvSpPr>
        <p:spPr>
          <a:xfrm>
            <a:off x="796412" y="511278"/>
            <a:ext cx="11169445" cy="4037452"/>
          </a:xfrm>
          <a:prstGeom prst="rect">
            <a:avLst/>
          </a:prstGeom>
          <a:noFill/>
        </p:spPr>
        <p:txBody>
          <a:bodyPr wrap="square">
            <a:spAutoFit/>
          </a:bodyPr>
          <a:lstStyle/>
          <a:p>
            <a:pPr>
              <a:lnSpc>
                <a:spcPct val="107000"/>
              </a:lnSpc>
              <a:spcAft>
                <a:spcPts val="800"/>
              </a:spcAft>
            </a:pPr>
            <a:r>
              <a:rPr lang="en-IN" sz="1600" b="1"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RISK AND DEPENDCIES</a:t>
            </a:r>
            <a:endParaRPr lang="en-IN" sz="1600" b="1" kern="1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100" b="1" kern="100" dirty="0">
                <a:effectLst/>
                <a:latin typeface="Aptos" panose="020B0004020202020204" pitchFamily="34" charset="0"/>
                <a:ea typeface="Aptos" panose="020B0004020202020204" pitchFamily="34" charset="0"/>
                <a:cs typeface="Times New Roman" panose="02020603050405020304" pitchFamily="18" charset="0"/>
              </a:rPr>
              <a:t>1</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 Current Solution Longevity and Intuition</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Risk:</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This leads to a potential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resistance to change</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Employees who have grown familiar with the system may be hesitant to transition to a new, enhanced system.</a:t>
            </a: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Dependency: </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Retaining the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familiarity</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and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ease of use</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for users is crucial to adoption.</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Dependencies on existing customizations, integrations with other systems (such as ERP or marketing automation tools), and data migration must be carefully managed to prevent disruption during the upgrade.</a:t>
            </a:r>
          </a:p>
          <a:p>
            <a:pPr>
              <a:lnSpc>
                <a:spcPct val="107000"/>
              </a:lnSpc>
              <a:spcAft>
                <a:spcPts val="800"/>
              </a:spcAf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2. Difficulties in Justifying Cost of Enhancement</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Risk:</a:t>
            </a:r>
            <a:endParaRPr lang="en-IN" sz="1400"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Quantifying ROI</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from CRM enhancements can be challenging, especially when focusing on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non-tangible benefits</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like user satisfaction, ease of support, or improved speed of accessibility.</a:t>
            </a: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Dependency:</a:t>
            </a:r>
            <a:r>
              <a:rPr lang="en-IN" sz="1400" b="1" kern="100" dirty="0">
                <a:latin typeface="Aptos" panose="020B0004020202020204" pitchFamily="34" charset="0"/>
                <a:ea typeface="Aptos" panose="020B0004020202020204" pitchFamily="34" charset="0"/>
                <a:cs typeface="Times New Roman" panose="02020603050405020304" pitchFamily="18" charset="0"/>
              </a:rPr>
              <a:t>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customer satisfaction</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sales velocity</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user productivity</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and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operational efficiency</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34025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1ACA0-CACB-37CC-B15F-BABED871F38E}"/>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F74F79A4-EE92-44E5-0215-6CE69788F6AE}"/>
              </a:ext>
            </a:extLst>
          </p:cNvPr>
          <p:cNvSpPr txBox="1"/>
          <p:nvPr/>
        </p:nvSpPr>
        <p:spPr>
          <a:xfrm>
            <a:off x="396241" y="152400"/>
            <a:ext cx="10615888" cy="4696414"/>
          </a:xfrm>
          <a:prstGeom prst="rect">
            <a:avLst/>
          </a:prstGeom>
          <a:noFill/>
        </p:spPr>
        <p:txBody>
          <a:bodyPr wrap="square">
            <a:spAutoFit/>
          </a:bodyPr>
          <a:lstStyle/>
          <a:p>
            <a:pPr>
              <a:lnSpc>
                <a:spcPct val="107000"/>
              </a:lnSpc>
              <a:spcAft>
                <a:spcPts val="800"/>
              </a:spcAft>
            </a:pPr>
            <a:r>
              <a:rPr lang="en-IN" sz="1600" b="1" kern="100" dirty="0">
                <a:effectLst/>
                <a:latin typeface="Aptos" panose="020B0004020202020204" pitchFamily="34" charset="0"/>
                <a:ea typeface="Aptos" panose="020B0004020202020204" pitchFamily="34" charset="0"/>
                <a:cs typeface="Times New Roman" panose="02020603050405020304" pitchFamily="18" charset="0"/>
              </a:rPr>
              <a:t>3. Strategic Considerations for Addressing Risks and Dependencies: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User Engagement and Training:</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Prioritize early engagement with current users to gather feedback, highlight benefits, and reduce resistance. Offering training sessions or incremental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Prototyping and Pilot Testing:</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Before fully rolling out the enhancement, consider a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pilot program</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with a select group of users. This can serve as a proof of concept and help gather valuable </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Change Management Strategy:</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Implement a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clear change management plan</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that communicates the benefits of the enhanced CRM system, addresses user concerns, and provides strong support throughout the transition period.</a:t>
            </a: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Cost-Benefit Analysis: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Break down the benefits of the enhancement into more measurable elements:</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Time saved per task due to faster accessibility</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Improvements in data accuracy and quality (e.g., fewer errors, better reporting)</a:t>
            </a: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Vendor and Technical Dependencies: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r>
              <a:rPr lang="en-IN" sz="1400" dirty="0">
                <a:effectLst/>
                <a:latin typeface="Aptos" panose="020B0004020202020204" pitchFamily="34" charset="0"/>
                <a:ea typeface="Aptos" panose="020B0004020202020204" pitchFamily="34" charset="0"/>
                <a:cs typeface="Times New Roman" panose="02020603050405020304" pitchFamily="18" charset="0"/>
              </a:rPr>
              <a:t>Any enhancements or third-party integrations may introduce dependencies on external vendors or technologies</a:t>
            </a:r>
            <a:endParaRPr lang="en-IN" sz="1400" dirty="0"/>
          </a:p>
        </p:txBody>
      </p:sp>
    </p:spTree>
    <p:extLst>
      <p:ext uri="{BB962C8B-B14F-4D97-AF65-F5344CB8AC3E}">
        <p14:creationId xmlns:p14="http://schemas.microsoft.com/office/powerpoint/2010/main" val="3181753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D91E4-924F-58CE-54BB-DEDE407D3D74}"/>
            </a:ext>
          </a:extLst>
        </p:cNvPr>
        <p:cNvGrpSpPr/>
        <p:nvPr/>
      </p:nvGrpSpPr>
      <p:grpSpPr>
        <a:xfrm>
          <a:off x="0" y="0"/>
          <a:ext cx="0" cy="0"/>
          <a:chOff x="0" y="0"/>
          <a:chExt cx="0" cy="0"/>
        </a:xfrm>
      </p:grpSpPr>
    </p:spTree>
    <p:extLst>
      <p:ext uri="{BB962C8B-B14F-4D97-AF65-F5344CB8AC3E}">
        <p14:creationId xmlns:p14="http://schemas.microsoft.com/office/powerpoint/2010/main" val="2926281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314246-0A2E-7C3C-5ABD-EF1469215160}"/>
              </a:ext>
            </a:extLst>
          </p:cNvPr>
          <p:cNvSpPr txBox="1"/>
          <p:nvPr/>
        </p:nvSpPr>
        <p:spPr>
          <a:xfrm>
            <a:off x="816077" y="619432"/>
            <a:ext cx="10510684" cy="3252044"/>
          </a:xfrm>
          <a:prstGeom prst="rect">
            <a:avLst/>
          </a:prstGeom>
          <a:noFill/>
        </p:spPr>
        <p:txBody>
          <a:bodyPr wrap="square">
            <a:spAutoFit/>
          </a:bodyPr>
          <a:lstStyle/>
          <a:p>
            <a:r>
              <a:rPr lang="en-IN" sz="1600" b="1" i="0" u="none" strike="noStrike" baseline="0" dirty="0">
                <a:solidFill>
                  <a:srgbClr val="000000"/>
                </a:solidFill>
                <a:highlight>
                  <a:srgbClr val="FFFF00"/>
                </a:highlight>
                <a:latin typeface="Arial" panose="020B0604020202020204" pitchFamily="34" charset="0"/>
              </a:rPr>
              <a:t>1.Situation:</a:t>
            </a:r>
          </a:p>
          <a:p>
            <a:pPr>
              <a:lnSpc>
                <a:spcPct val="107000"/>
              </a:lnSpc>
              <a:spcAft>
                <a:spcPts val="800"/>
              </a:spcAf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This refers to the current state or context of the CRM system within the organization. </a:t>
            </a:r>
          </a:p>
          <a:p>
            <a:pPr>
              <a:lnSpc>
                <a:spcPct val="107000"/>
              </a:lnSpc>
              <a:spcAft>
                <a:spcPts val="800"/>
              </a:spcAf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Example Situation:</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The current CRM is functional but has limited integration with other business systems (e.g., marketing, sales automation, and customer service platforms).</a:t>
            </a:r>
          </a:p>
          <a:p>
            <a:r>
              <a:rPr lang="en-IN" sz="1600" b="1" dirty="0">
                <a:highlight>
                  <a:srgbClr val="FFFF00"/>
                </a:highlight>
              </a:rPr>
              <a:t>2.PROBLEMS:</a:t>
            </a:r>
          </a:p>
          <a:p>
            <a:r>
              <a:rPr lang="en-IN" sz="1400" kern="100" dirty="0">
                <a:effectLst/>
                <a:latin typeface="Aptos" panose="020B0004020202020204" pitchFamily="34" charset="0"/>
                <a:ea typeface="Aptos" panose="020B0004020202020204" pitchFamily="34" charset="0"/>
                <a:cs typeface="Times New Roman" panose="02020603050405020304" pitchFamily="18" charset="0"/>
              </a:rPr>
              <a:t>Problems can stem from user experience, system functionality, integration issues, or even alignment with business goals.</a:t>
            </a:r>
          </a:p>
          <a:p>
            <a:pPr>
              <a:lnSpc>
                <a:spcPct val="107000"/>
              </a:lnSpc>
              <a:spcAft>
                <a:spcPts val="800"/>
              </a:spcAf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Example Problems: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Low user adoption: </a:t>
            </a:r>
            <a:r>
              <a:rPr lang="en-IN" sz="1400" kern="100" dirty="0">
                <a:latin typeface="Aptos" panose="020B0004020202020204" pitchFamily="34" charset="0"/>
                <a:ea typeface="Aptos" panose="020B0004020202020204" pitchFamily="34" charset="0"/>
                <a:cs typeface="Times New Roman" panose="02020603050405020304" pitchFamily="18" charset="0"/>
              </a:rPr>
              <a:t>P</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oor customer data management.</a:t>
            </a: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Lack of integration</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400" kern="100" dirty="0">
                <a:latin typeface="Aptos" panose="020B0004020202020204" pitchFamily="34" charset="0"/>
                <a:ea typeface="Aptos" panose="020B0004020202020204" pitchFamily="34" charset="0"/>
                <a:cs typeface="Times New Roman" panose="02020603050405020304" pitchFamily="18" charset="0"/>
              </a:rPr>
              <a:t>M</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anual data entry and fragmented customer insights.</a:t>
            </a: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Ineffective analytics</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400" kern="100" dirty="0">
                <a:latin typeface="Aptos" panose="020B0004020202020204" pitchFamily="34" charset="0"/>
                <a:ea typeface="Aptos" panose="020B0004020202020204" pitchFamily="34" charset="0"/>
                <a:cs typeface="Times New Roman" panose="02020603050405020304" pitchFamily="18" charset="0"/>
              </a:rPr>
              <a:t>M</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easure performance accurately.</a:t>
            </a:r>
          </a:p>
        </p:txBody>
      </p:sp>
    </p:spTree>
    <p:extLst>
      <p:ext uri="{BB962C8B-B14F-4D97-AF65-F5344CB8AC3E}">
        <p14:creationId xmlns:p14="http://schemas.microsoft.com/office/powerpoint/2010/main" val="89049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583DA-C327-C312-1DFF-960981CB42D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C495AB4-D57A-B09B-4FD6-C2D17001F8BF}"/>
              </a:ext>
            </a:extLst>
          </p:cNvPr>
          <p:cNvSpPr txBox="1"/>
          <p:nvPr/>
        </p:nvSpPr>
        <p:spPr>
          <a:xfrm>
            <a:off x="471948" y="884904"/>
            <a:ext cx="11090787" cy="2673937"/>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3.OPPORTUNITY:</a:t>
            </a:r>
          </a:p>
          <a:p>
            <a:pPr>
              <a:lnSpc>
                <a:spcPct val="107000"/>
              </a:lnSpc>
              <a:spcAft>
                <a:spcPts val="800"/>
              </a:spcAft>
            </a:pPr>
            <a:endParaRPr lang="en-IN" kern="1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This is the potential benefit that can be achieved by enhancing the CRM system. It focuses on how the CRM can be improved to better support business goals, increase efficiency, and provide greater value to the organization.</a:t>
            </a:r>
          </a:p>
          <a:p>
            <a:pPr>
              <a:lnSpc>
                <a:spcPct val="107000"/>
              </a:lnSpc>
              <a:spcAft>
                <a:spcPts val="800"/>
              </a:spcAf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Example Opportunities: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Improved user adoption</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Automation and integration</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Advanced analytics</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Customization for scalability</a:t>
            </a:r>
            <a:endParaRPr lang="en-IN" sz="1400" dirty="0"/>
          </a:p>
        </p:txBody>
      </p:sp>
    </p:spTree>
    <p:extLst>
      <p:ext uri="{BB962C8B-B14F-4D97-AF65-F5344CB8AC3E}">
        <p14:creationId xmlns:p14="http://schemas.microsoft.com/office/powerpoint/2010/main" val="210326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834C7-58E7-8335-1F26-0D47BC596A9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613116C-921E-43D1-FDB5-A1876E3EE8FC}"/>
              </a:ext>
            </a:extLst>
          </p:cNvPr>
          <p:cNvSpPr txBox="1"/>
          <p:nvPr/>
        </p:nvSpPr>
        <p:spPr>
          <a:xfrm>
            <a:off x="707924" y="855406"/>
            <a:ext cx="10648334" cy="31700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highlight>
                  <a:srgbClr val="FFFF00"/>
                </a:highlight>
                <a:latin typeface="Arial" panose="020B0604020202020204" pitchFamily="34" charset="0"/>
              </a:rPr>
              <a:t>PURPOSE STATEMENTS (GOALS):</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Centralize Customer Information</a:t>
            </a:r>
            <a:r>
              <a:rPr kumimoji="0" lang="en-US" altLang="en-US" sz="1400" b="0" i="0" u="none" strike="noStrike" cap="none" normalizeH="0" baseline="0" dirty="0">
                <a:ln>
                  <a:noFill/>
                </a:ln>
                <a:solidFill>
                  <a:schemeClr val="tx1"/>
                </a:solidFill>
                <a:effectLst/>
                <a:latin typeface="Arial" panose="020B0604020202020204" pitchFamily="34" charset="0"/>
              </a:rPr>
              <a:t>: A CRM application helps store and organize customer data in one location</a:t>
            </a:r>
            <a:endParaRPr lang="en-US" altLang="en-US" sz="1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Improve Customer Service</a:t>
            </a:r>
            <a:r>
              <a:rPr kumimoji="0" lang="en-US" altLang="en-US" sz="1400" b="0" i="0" u="none" strike="noStrike" cap="none" normalizeH="0" baseline="0" dirty="0">
                <a:ln>
                  <a:noFill/>
                </a:ln>
                <a:solidFill>
                  <a:schemeClr val="tx1"/>
                </a:solidFill>
                <a:effectLst/>
                <a:latin typeface="Arial" panose="020B0604020202020204" pitchFamily="34" charset="0"/>
              </a:rPr>
              <a:t>: By offering better visibility into customer interactions, CRM enables businesses to respond faster to inquiries.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Enhance Sales and Marketing</a:t>
            </a:r>
            <a:r>
              <a:rPr kumimoji="0" lang="en-US" altLang="en-US" sz="1400" b="0" i="0" u="none" strike="noStrike" cap="none" normalizeH="0" baseline="0" dirty="0">
                <a:ln>
                  <a:noFill/>
                </a:ln>
                <a:solidFill>
                  <a:schemeClr val="tx1"/>
                </a:solidFill>
                <a:effectLst/>
                <a:latin typeface="Arial" panose="020B0604020202020204" pitchFamily="34" charset="0"/>
              </a:rPr>
              <a:t>: CRM tools provide insights into customer behaviors, preferences, and needs, helping businesses tailor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Strengthen Customer Retention</a:t>
            </a:r>
            <a:r>
              <a:rPr kumimoji="0" lang="en-US" altLang="en-US" sz="1400" b="0" i="0" u="none" strike="noStrike" cap="none" normalizeH="0" baseline="0" dirty="0">
                <a:ln>
                  <a:noFill/>
                </a:ln>
                <a:solidFill>
                  <a:schemeClr val="tx1"/>
                </a:solidFill>
                <a:effectLst/>
                <a:latin typeface="Arial" panose="020B0604020202020204" pitchFamily="34" charset="0"/>
              </a:rPr>
              <a:t>: By fostering stronger relationships and anticipating customer needs, CRM applications aim to improve customer loyalty and retention.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Streamline Communication</a:t>
            </a:r>
            <a:r>
              <a:rPr kumimoji="0" lang="en-US" altLang="en-US" sz="1400" b="0" i="0" u="none" strike="noStrike" cap="none" normalizeH="0" baseline="0" dirty="0">
                <a:ln>
                  <a:noFill/>
                </a:ln>
                <a:solidFill>
                  <a:schemeClr val="tx1"/>
                </a:solidFill>
                <a:effectLst/>
                <a:latin typeface="Arial" panose="020B0604020202020204" pitchFamily="34" charset="0"/>
              </a:rPr>
              <a:t>: The CRM facilitates communication within teams and across departments, ensuring consistent messaging and coordinated efforts in managing customer relations.</a:t>
            </a:r>
          </a:p>
        </p:txBody>
      </p:sp>
    </p:spTree>
    <p:extLst>
      <p:ext uri="{BB962C8B-B14F-4D97-AF65-F5344CB8AC3E}">
        <p14:creationId xmlns:p14="http://schemas.microsoft.com/office/powerpoint/2010/main" val="1963957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2C164-ACD2-192D-6518-97AC5DDA1A3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09A4C7D-C0A8-76A7-AFC4-8020A738A641}"/>
              </a:ext>
            </a:extLst>
          </p:cNvPr>
          <p:cNvSpPr txBox="1"/>
          <p:nvPr/>
        </p:nvSpPr>
        <p:spPr>
          <a:xfrm>
            <a:off x="243840" y="144781"/>
            <a:ext cx="11515541" cy="5306876"/>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PROJECT OBJECTIVE:</a:t>
            </a:r>
          </a:p>
          <a:p>
            <a:pPr lvl="0">
              <a:lnSpc>
                <a:spcPct val="107000"/>
              </a:lnSpc>
              <a:spcAft>
                <a:spcPts val="800"/>
              </a:spcAft>
              <a:tabLst>
                <a:tab pos="457200" algn="l"/>
              </a:tabLst>
            </a:pPr>
            <a:endParaRPr lang="en-IN" sz="1100" b="1" kern="100" dirty="0">
              <a:latin typeface="Aptos" panose="020B0004020202020204" pitchFamily="34" charset="0"/>
              <a:ea typeface="Aptos" panose="020B0004020202020204" pitchFamily="34" charset="0"/>
              <a:cs typeface="Times New Roman" panose="02020603050405020304" pitchFamily="18" charset="0"/>
            </a:endParaRPr>
          </a:p>
          <a:p>
            <a:pPr lvl="0">
              <a:lnSpc>
                <a:spcPct val="107000"/>
              </a:lnSpc>
              <a:spcAft>
                <a:spcPts val="800"/>
              </a:spcAft>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Solution Selection According to Design Criteria, Specifications, and Requirements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business needs, user expectations, and technical specifications.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scalability, usability, integration capabilities, and security requirements.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Involve stakeholders from various departments (sales, marketing, customer service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endParaRPr lang="en-IN" sz="1400" b="1" kern="100" dirty="0">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Solution Prototyping and Testing</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new features, improvements, or integrations.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Collect feedback from users during the testing phase to refine the solution and ensure it meets organizational and user needs.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Improve Integration with Other Business Systems:</a:t>
            </a:r>
            <a:endParaRPr lang="en-IN" sz="1400" kern="100" dirty="0">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Integrate the CRM with marketing, sales, and customer support platforms to create a seamless flow of information across departments.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Enable bi-directional data syncing with external tools, such as email marketing systems, social media platforms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Enhance Analytics and Reporting Capabilities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Implement advanced analytics and reporting features to help teams make data-driven decisions.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Integrate AI and machine learning to provide predictive insights, such as sales forecasts, customer behaviour patterns</a:t>
            </a:r>
          </a:p>
        </p:txBody>
      </p:sp>
    </p:spTree>
    <p:extLst>
      <p:ext uri="{BB962C8B-B14F-4D97-AF65-F5344CB8AC3E}">
        <p14:creationId xmlns:p14="http://schemas.microsoft.com/office/powerpoint/2010/main" val="2711657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FBBD2-24EF-0D8E-ADCA-0B460FF72CC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85D6B80-F398-465E-5D8E-CCEF0DB8F7C0}"/>
              </a:ext>
            </a:extLst>
          </p:cNvPr>
          <p:cNvSpPr txBox="1"/>
          <p:nvPr/>
        </p:nvSpPr>
        <p:spPr>
          <a:xfrm>
            <a:off x="639095" y="314633"/>
            <a:ext cx="11415253" cy="6078267"/>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SUCCESS CRITERIA:</a:t>
            </a:r>
          </a:p>
          <a:p>
            <a:pPr lvl="0">
              <a:lnSpc>
                <a:spcPct val="107000"/>
              </a:lnSpc>
              <a:spcAft>
                <a:spcPts val="800"/>
              </a:spcAft>
              <a:tabLst>
                <a:tab pos="457200" algn="l"/>
              </a:tabLst>
            </a:pPr>
            <a:r>
              <a:rPr lang="en-IN" sz="1600" b="1" kern="100" dirty="0">
                <a:effectLst/>
                <a:latin typeface="Aptos" panose="020B0004020202020204" pitchFamily="34" charset="0"/>
                <a:ea typeface="Aptos" panose="020B0004020202020204" pitchFamily="34" charset="0"/>
                <a:cs typeface="Times New Roman" panose="02020603050405020304" pitchFamily="18" charset="0"/>
              </a:rPr>
              <a:t>Improve Records Availability and Accessibility of Information, Collateral, Forms, and Documents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Criterion:</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The CRM system should ensure all customer-related</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Measurement:</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Access Time: User Feedback: </a:t>
            </a:r>
          </a:p>
          <a:p>
            <a:pPr marL="1143000" lvl="2" indent="-228600">
              <a:lnSpc>
                <a:spcPct val="107000"/>
              </a:lnSpc>
              <a:spcAft>
                <a:spcPts val="800"/>
              </a:spcAft>
              <a:buSzPts val="1000"/>
              <a:buFont typeface="Wingdings" panose="05000000000000000000" pitchFamily="2" charset="2"/>
              <a:buChar char=""/>
              <a:tabLst>
                <a:tab pos="13716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Search Functionality: Document Management</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a:t>
            </a:r>
          </a:p>
          <a:p>
            <a:pPr lvl="0">
              <a:lnSpc>
                <a:spcPct val="107000"/>
              </a:lnSpc>
              <a:spcAft>
                <a:spcPts val="800"/>
              </a:spcAft>
              <a:tabLst>
                <a:tab pos="457200" algn="l"/>
              </a:tabLst>
            </a:pPr>
            <a:r>
              <a:rPr lang="en-IN" sz="1600" b="1" kern="100" dirty="0">
                <a:effectLst/>
                <a:latin typeface="Aptos" panose="020B0004020202020204" pitchFamily="34" charset="0"/>
                <a:ea typeface="Aptos" panose="020B0004020202020204" pitchFamily="34" charset="0"/>
                <a:cs typeface="Times New Roman" panose="02020603050405020304" pitchFamily="18" charset="0"/>
              </a:rPr>
              <a:t>Reduce System Downtime, Related Wait Time, and Systems Response Times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Criterion:</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200" kern="100" dirty="0">
                <a:latin typeface="Aptos" panose="020B0004020202020204" pitchFamily="34" charset="0"/>
                <a:ea typeface="Aptos" panose="020B0004020202020204" pitchFamily="34" charset="0"/>
                <a:cs typeface="Times New Roman" panose="02020603050405020304" pitchFamily="18" charset="0"/>
              </a:rPr>
              <a:t>R</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educe the time users spend waiting for system processes or data to load.</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Measurement:</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Downtime Reduction:</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Achieve less than X% of system downtime (e.g., less than 1% downtime per month</a:t>
            </a:r>
          </a:p>
          <a:p>
            <a:pPr marL="1143000" lvl="2" indent="-228600">
              <a:lnSpc>
                <a:spcPct val="107000"/>
              </a:lnSpc>
              <a:spcAft>
                <a:spcPts val="800"/>
              </a:spcAft>
              <a:buSzPts val="1000"/>
              <a:buFont typeface="Wingdings" panose="05000000000000000000" pitchFamily="2" charset="2"/>
              <a:buChar char=""/>
              <a:tabLst>
                <a:tab pos="13716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Response Time:</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Improve the average response time of the CRM system for key operations</a:t>
            </a:r>
            <a:endParaRPr lang="en-IN" sz="1200" kern="100" dirty="0">
              <a:latin typeface="Aptos" panose="020B0004020202020204" pitchFamily="34" charset="0"/>
              <a:ea typeface="Aptos" panose="020B0004020202020204" pitchFamily="34" charset="0"/>
              <a:cs typeface="Times New Roman" panose="02020603050405020304" pitchFamily="18" charset="0"/>
            </a:endParaRPr>
          </a:p>
          <a:p>
            <a:pPr lvl="0">
              <a:lnSpc>
                <a:spcPct val="107000"/>
              </a:lnSpc>
              <a:spcAft>
                <a:spcPts val="800"/>
              </a:spcAft>
              <a:tabLst>
                <a:tab pos="457200" algn="l"/>
              </a:tabLst>
            </a:pPr>
            <a:r>
              <a:rPr lang="en-IN" sz="1600" b="1" kern="100" dirty="0">
                <a:effectLst/>
                <a:latin typeface="Aptos" panose="020B0004020202020204" pitchFamily="34" charset="0"/>
                <a:ea typeface="Aptos" panose="020B0004020202020204" pitchFamily="34" charset="0"/>
                <a:cs typeface="Times New Roman" panose="02020603050405020304" pitchFamily="18" charset="0"/>
              </a:rPr>
              <a:t>Enhance Integration and Data Flow Between Business Systems: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Criterion:</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Ensure the CRM integrates seamlessly with other systems.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Measurement:</a:t>
            </a:r>
            <a:endParaRPr lang="en-IN" sz="1200" kern="100" dirty="0">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Integration Success:</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200" b="1" kern="100" dirty="0">
                <a:effectLst/>
                <a:latin typeface="Aptos" panose="020B0004020202020204" pitchFamily="34" charset="0"/>
                <a:ea typeface="Aptos" panose="020B0004020202020204" pitchFamily="34" charset="0"/>
                <a:cs typeface="Times New Roman" panose="02020603050405020304" pitchFamily="18" charset="0"/>
              </a:rPr>
              <a:t>Automated Data Syncing:</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200" b="1" kern="100" dirty="0">
                <a:effectLst/>
                <a:latin typeface="Aptos" panose="020B0004020202020204" pitchFamily="34" charset="0"/>
                <a:ea typeface="Aptos" panose="020B0004020202020204" pitchFamily="34" charset="0"/>
                <a:cs typeface="Times New Roman" panose="02020603050405020304" pitchFamily="18" charset="0"/>
              </a:rPr>
              <a:t>Data Accuracy:</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200" b="1" kern="100" dirty="0">
                <a:effectLst/>
                <a:latin typeface="Aptos" panose="020B0004020202020204" pitchFamily="34" charset="0"/>
                <a:ea typeface="Aptos" panose="020B0004020202020204" pitchFamily="34" charset="0"/>
                <a:cs typeface="Times New Roman" panose="02020603050405020304" pitchFamily="18" charset="0"/>
              </a:rPr>
              <a:t>Improve Sales and Customer Service Efficiency</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Measurement:</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Sales Efficiency:</a:t>
            </a:r>
          </a:p>
          <a:p>
            <a:pPr marL="1143000" lvl="2" indent="-228600">
              <a:lnSpc>
                <a:spcPct val="107000"/>
              </a:lnSpc>
              <a:spcAft>
                <a:spcPts val="800"/>
              </a:spcAft>
              <a:buSzPts val="1000"/>
              <a:buFont typeface="Wingdings" panose="05000000000000000000" pitchFamily="2" charset="2"/>
              <a:buChar char=""/>
              <a:tabLst>
                <a:tab pos="1371600" algn="l"/>
              </a:tabLst>
            </a:pPr>
            <a:r>
              <a:rPr lang="en-IN" sz="1100" b="1" kern="100" dirty="0">
                <a:latin typeface="Aptos" panose="020B0004020202020204" pitchFamily="34" charset="0"/>
                <a:ea typeface="Aptos" panose="020B0004020202020204" pitchFamily="34" charset="0"/>
                <a:cs typeface="Times New Roman" panose="02020603050405020304" pitchFamily="18" charset="0"/>
              </a:rPr>
              <a:t>CUSTOMER SUPPORT:</a:t>
            </a:r>
            <a:br>
              <a:rPr lang="en-IN" sz="1200" kern="100" dirty="0">
                <a:effectLst/>
                <a:latin typeface="Aptos" panose="020B0004020202020204" pitchFamily="34" charset="0"/>
                <a:ea typeface="Aptos" panose="020B0004020202020204" pitchFamily="34" charset="0"/>
                <a:cs typeface="Times New Roman" panose="02020603050405020304" pitchFamily="18" charset="0"/>
              </a:rPr>
            </a:br>
            <a:br>
              <a:rPr lang="en-IN" sz="1200" kern="100" dirty="0">
                <a:effectLst/>
                <a:latin typeface="Aptos" panose="020B0004020202020204" pitchFamily="34" charset="0"/>
                <a:ea typeface="Aptos" panose="020B0004020202020204" pitchFamily="34" charset="0"/>
                <a:cs typeface="Times New Roman" panose="02020603050405020304" pitchFamily="18" charset="0"/>
              </a:rPr>
            </a:b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01729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FF89DD-9B88-0DDF-92A0-557AD0DE76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0FF279-4A73-1128-8519-5C289907419D}"/>
              </a:ext>
            </a:extLst>
          </p:cNvPr>
          <p:cNvSpPr txBox="1"/>
          <p:nvPr/>
        </p:nvSpPr>
        <p:spPr>
          <a:xfrm>
            <a:off x="182881" y="381000"/>
            <a:ext cx="10904220" cy="4381712"/>
          </a:xfrm>
          <a:prstGeom prst="rect">
            <a:avLst/>
          </a:prstGeom>
          <a:noFill/>
        </p:spPr>
        <p:txBody>
          <a:bodyPr wrap="square">
            <a:spAutoFit/>
          </a:bodyPr>
          <a:lstStyle/>
          <a:p>
            <a:pPr>
              <a:lnSpc>
                <a:spcPct val="107000"/>
              </a:lnSpc>
              <a:spcAft>
                <a:spcPts val="800"/>
              </a:spcAft>
            </a:pPr>
            <a:r>
              <a:rPr lang="en-IN" sz="17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METHOD AND APPROACHES:</a:t>
            </a:r>
          </a:p>
          <a:p>
            <a:pPr>
              <a:lnSpc>
                <a:spcPct val="107000"/>
              </a:lnSpc>
              <a:spcAft>
                <a:spcPts val="800"/>
              </a:spcAft>
            </a:pPr>
            <a:endParaRPr lang="en-IN" sz="1700" b="1" kern="100" dirty="0">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7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1. Set Clear Objectives for Enhancements:</a:t>
            </a:r>
            <a:endParaRPr lang="en-IN" sz="17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100" b="1" kern="100" dirty="0">
                <a:effectLst/>
                <a:latin typeface="Aptos" panose="020B0004020202020204" pitchFamily="34" charset="0"/>
                <a:ea typeface="Aptos" panose="020B0004020202020204" pitchFamily="34" charset="0"/>
                <a:cs typeface="Times New Roman" panose="02020603050405020304" pitchFamily="18" charset="0"/>
              </a:rPr>
              <a:t>Identify the Purpose of Enhancements</a:t>
            </a:r>
            <a:r>
              <a:rPr lang="en-IN" sz="1100" kern="100" dirty="0">
                <a:effectLst/>
                <a:latin typeface="Aptos" panose="020B0004020202020204" pitchFamily="34" charset="0"/>
                <a:ea typeface="Aptos" panose="020B0004020202020204" pitchFamily="34" charset="0"/>
                <a:cs typeface="Times New Roman" panose="02020603050405020304" pitchFamily="18" charset="0"/>
              </a:rPr>
              <a:t>: Begin by understanding why enhancements are necessary. This could be driven by:</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User feedback</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Business process changes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Technological advancements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Integration with new tools or systems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Performance optimization</a:t>
            </a:r>
          </a:p>
          <a:p>
            <a:pPr marL="342900" lvl="0" indent="-342900">
              <a:lnSpc>
                <a:spcPct val="107000"/>
              </a:lnSpc>
              <a:spcAft>
                <a:spcPts val="800"/>
              </a:spcAft>
              <a:buSzPts val="1000"/>
              <a:buFont typeface="Symbol" panose="05050102010706020507" pitchFamily="18" charset="2"/>
              <a:buChar char=""/>
              <a:tabLst>
                <a:tab pos="457200" algn="l"/>
              </a:tabLst>
            </a:pPr>
            <a:r>
              <a:rPr lang="en-IN" sz="1100" b="1" kern="100" dirty="0">
                <a:effectLst/>
                <a:latin typeface="Aptos" panose="020B0004020202020204" pitchFamily="34" charset="0"/>
                <a:ea typeface="Aptos" panose="020B0004020202020204" pitchFamily="34" charset="0"/>
                <a:cs typeface="Times New Roman" panose="02020603050405020304" pitchFamily="18" charset="0"/>
              </a:rPr>
              <a:t>Document User Stories</a:t>
            </a:r>
            <a:r>
              <a:rPr lang="en-IN" sz="1100" kern="100" dirty="0">
                <a:effectLst/>
                <a:latin typeface="Aptos" panose="020B0004020202020204" pitchFamily="34" charset="0"/>
                <a:ea typeface="Aptos" panose="020B0004020202020204" pitchFamily="34" charset="0"/>
                <a:cs typeface="Times New Roman" panose="02020603050405020304" pitchFamily="18" charset="0"/>
              </a:rPr>
              <a:t>: Define the enhancements in terms of user stories. Each user story should clearly articulate the need, benefit, and expected outcome.</a:t>
            </a:r>
          </a:p>
          <a:p>
            <a:pPr>
              <a:lnSpc>
                <a:spcPct val="107000"/>
              </a:lnSpc>
              <a:spcAft>
                <a:spcPts val="800"/>
              </a:spcAft>
            </a:pPr>
            <a:r>
              <a:rPr lang="en-IN" sz="1100" b="1" kern="100" dirty="0">
                <a:effectLst/>
                <a:latin typeface="Aptos" panose="020B0004020202020204" pitchFamily="34" charset="0"/>
                <a:ea typeface="Aptos" panose="020B0004020202020204" pitchFamily="34" charset="0"/>
                <a:cs typeface="Times New Roman" panose="02020603050405020304" pitchFamily="18" charset="0"/>
              </a:rPr>
              <a:t>Example</a:t>
            </a:r>
            <a:r>
              <a:rPr lang="en-IN" sz="11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n-IN" sz="1100" b="1" kern="100" dirty="0">
                <a:effectLst/>
                <a:latin typeface="Aptos" panose="020B0004020202020204" pitchFamily="34" charset="0"/>
                <a:ea typeface="Aptos" panose="020B0004020202020204" pitchFamily="34" charset="0"/>
                <a:cs typeface="Times New Roman" panose="02020603050405020304" pitchFamily="18" charset="0"/>
              </a:rPr>
              <a:t>As a sales representative</a:t>
            </a:r>
            <a:r>
              <a:rPr lang="en-IN" sz="1100" kern="100" dirty="0">
                <a:effectLst/>
                <a:latin typeface="Aptos" panose="020B0004020202020204" pitchFamily="34" charset="0"/>
                <a:ea typeface="Aptos" panose="020B0004020202020204" pitchFamily="34" charset="0"/>
                <a:cs typeface="Times New Roman" panose="02020603050405020304" pitchFamily="18" charset="0"/>
              </a:rPr>
              <a:t>, I want to see customer purchase history in real-time, so I can personalize my sales pitch and increase conversion rates.</a:t>
            </a:r>
          </a:p>
          <a:p>
            <a:pPr>
              <a:lnSpc>
                <a:spcPct val="107000"/>
              </a:lnSpc>
              <a:spcAft>
                <a:spcPts val="800"/>
              </a:spcAft>
            </a:pPr>
            <a:r>
              <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2. Create a Backlog for Enhancements:</a:t>
            </a:r>
            <a:endParaRPr lang="en-IN"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Prioritize Enhancements</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Use tools like the Moscow method</a:t>
            </a:r>
            <a:endParaRPr lang="en-IN" sz="1200" dirty="0"/>
          </a:p>
        </p:txBody>
      </p:sp>
    </p:spTree>
    <p:extLst>
      <p:ext uri="{BB962C8B-B14F-4D97-AF65-F5344CB8AC3E}">
        <p14:creationId xmlns:p14="http://schemas.microsoft.com/office/powerpoint/2010/main" val="2996011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49D12-3F04-C1CD-83DB-2F202DEDD45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63389AB-D6E8-7ECF-F038-01C0D3B7C3FC}"/>
              </a:ext>
            </a:extLst>
          </p:cNvPr>
          <p:cNvSpPr txBox="1"/>
          <p:nvPr/>
        </p:nvSpPr>
        <p:spPr>
          <a:xfrm>
            <a:off x="243840" y="571501"/>
            <a:ext cx="11285220" cy="3129959"/>
          </a:xfrm>
          <a:prstGeom prst="rect">
            <a:avLst/>
          </a:prstGeom>
          <a:noFill/>
        </p:spPr>
        <p:txBody>
          <a:bodyPr wrap="square">
            <a:spAutoFit/>
          </a:bodyPr>
          <a:lstStyle/>
          <a:p>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3)Iterative Development (Agile Sprints):</a:t>
            </a:r>
            <a:br>
              <a:rPr lang="en-IN" sz="1800" kern="100" dirty="0">
                <a:effectLst/>
                <a:latin typeface="Aptos" panose="020B0004020202020204" pitchFamily="34" charset="0"/>
                <a:ea typeface="Aptos" panose="020B0004020202020204" pitchFamily="34" charset="0"/>
                <a:cs typeface="Times New Roman" panose="02020603050405020304" pitchFamily="18" charset="0"/>
              </a:rPr>
            </a:b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Sprint Planning: </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During sprint planning, choose the top items from the backlog that can be developed within the sprint</a:t>
            </a:r>
            <a:r>
              <a:rPr lang="en-IN" sz="1200" kern="100" dirty="0">
                <a:latin typeface="Aptos" panose="020B0004020202020204" pitchFamily="34" charset="0"/>
                <a:ea typeface="Aptos" panose="020B0004020202020204" pitchFamily="34" charset="0"/>
                <a:cs typeface="Times New Roman" panose="02020603050405020304" pitchFamily="18" charset="0"/>
              </a:rPr>
              <a:t>.</a:t>
            </a:r>
            <a:endParaRPr lang="en-IN" sz="1200" kern="100" dirty="0">
              <a:latin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Incremental Delivery: This allows the team to receive early feedback from stakeholders and users.</a:t>
            </a:r>
          </a:p>
          <a:p>
            <a:pPr marL="342900" lvl="0" indent="-342900">
              <a:lnSpc>
                <a:spcPct val="107000"/>
              </a:lnSpc>
              <a:spcAft>
                <a:spcPts val="800"/>
              </a:spcAft>
              <a:buSzPts val="1000"/>
              <a:buFont typeface="Symbol" panose="05050102010706020507" pitchFamily="18" charset="2"/>
              <a:buChar char=""/>
              <a:tabLst>
                <a:tab pos="4572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Continuous Testing: Agile promotes continuous testing through automated unit testing, integration testing, and user acceptance testing (UAT).</a:t>
            </a:r>
          </a:p>
          <a:p>
            <a:pPr>
              <a:lnSpc>
                <a:spcPct val="107000"/>
              </a:lnSpc>
              <a:spcAft>
                <a:spcPts val="800"/>
              </a:spcAf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Example:</a:t>
            </a:r>
          </a:p>
          <a:p>
            <a:pPr marL="342900" lvl="0" indent="-342900">
              <a:lnSpc>
                <a:spcPct val="107000"/>
              </a:lnSpc>
              <a:spcAft>
                <a:spcPts val="800"/>
              </a:spcAft>
              <a:buSzPts val="1000"/>
              <a:buFont typeface="Symbol" panose="05050102010706020507" pitchFamily="18" charset="2"/>
              <a:buChar char=""/>
              <a:tabLst>
                <a:tab pos="4572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Sprint 1: Implement a real-time purchase history feature.</a:t>
            </a:r>
          </a:p>
          <a:p>
            <a:pPr marL="342900" lvl="0" indent="-342900">
              <a:lnSpc>
                <a:spcPct val="107000"/>
              </a:lnSpc>
              <a:spcAft>
                <a:spcPts val="800"/>
              </a:spcAft>
              <a:buSzPts val="1000"/>
              <a:buFont typeface="Symbol" panose="05050102010706020507" pitchFamily="18" charset="2"/>
              <a:buChar char=""/>
              <a:tabLst>
                <a:tab pos="4572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Sprint 2: Develop integration with the email marketing tool.</a:t>
            </a:r>
          </a:p>
          <a:p>
            <a:pPr marL="342900" lvl="0" indent="-342900">
              <a:lnSpc>
                <a:spcPct val="107000"/>
              </a:lnSpc>
              <a:spcAft>
                <a:spcPts val="800"/>
              </a:spcAft>
              <a:buSzPts val="1000"/>
              <a:buFont typeface="Symbol" panose="05050102010706020507" pitchFamily="18" charset="2"/>
              <a:buChar char=""/>
              <a:tabLst>
                <a:tab pos="457200" algn="l"/>
              </a:tabLst>
            </a:pPr>
            <a:r>
              <a:rPr lang="en-IN" sz="1200" kern="100" dirty="0">
                <a:effectLst/>
                <a:latin typeface="Aptos" panose="020B0004020202020204" pitchFamily="34" charset="0"/>
                <a:ea typeface="Aptos" panose="020B0004020202020204" pitchFamily="34" charset="0"/>
                <a:cs typeface="Times New Roman" panose="02020603050405020304" pitchFamily="18" charset="0"/>
              </a:rPr>
              <a:t>Sprint 3: Focus on mobile performance improvements</a:t>
            </a:r>
            <a:r>
              <a:rPr lang="en-IN" sz="18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endParaRPr lang="en-IN" kern="100" dirty="0">
              <a:latin typeface="Aptos" panose="020B0004020202020204" pitchFamily="34" charset="0"/>
              <a:ea typeface="Aptos" panose="020B000402020202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172332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68025B-87EB-B915-5E25-CD05F819129D}"/>
              </a:ext>
            </a:extLst>
          </p:cNvPr>
          <p:cNvSpPr txBox="1"/>
          <p:nvPr/>
        </p:nvSpPr>
        <p:spPr>
          <a:xfrm>
            <a:off x="495300" y="190500"/>
            <a:ext cx="8646795" cy="4266040"/>
          </a:xfrm>
          <a:prstGeom prst="rect">
            <a:avLst/>
          </a:prstGeom>
          <a:noFill/>
        </p:spPr>
        <p:txBody>
          <a:bodyPr wrap="square">
            <a:spAutoFit/>
          </a:bodyPr>
          <a:lstStyle/>
          <a:p>
            <a:pPr>
              <a:lnSpc>
                <a:spcPct val="107000"/>
              </a:lnSpc>
              <a:spcAft>
                <a:spcPts val="800"/>
              </a:spcAf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4) </a:t>
            </a:r>
            <a:r>
              <a:rPr lang="en-IN" sz="1600" b="1"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Collaborative Stakeholder Involvement:</a:t>
            </a:r>
            <a:endParaRPr lang="en-IN" sz="16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Daily Standups</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Hold daily standup meetings where the development team discusses progress, blockers, and next steps. This helps to keep all members aligned and transparent on progress.</a:t>
            </a: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Sprint Reviews</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At the end of each sprint, demonstrate the newly developed features to stakeholders (e.g., sales, marketing, customer service teams). Gather feedback and use it to refine future sprints.</a:t>
            </a: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Retrospectives</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After each sprint, conduct a retrospective to discuss what worked well, what could be improved, and how to address challenges in future sprints.</a:t>
            </a:r>
          </a:p>
          <a:p>
            <a:pPr marL="342900" indent="-342900">
              <a:lnSpc>
                <a:spcPct val="107000"/>
              </a:lnSpc>
              <a:spcAft>
                <a:spcPts val="800"/>
              </a:spcAft>
              <a:buSzPts val="1000"/>
              <a:buFont typeface="Symbol" panose="05050102010706020507" pitchFamily="18" charset="2"/>
              <a:buChar char=""/>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5) User Feedback and Continuous Improvement:</a:t>
            </a: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User-Centric Approach</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Engage users early and often to ensure enhancements address their needs. Collect feedback from CRM users (e.g., sales reps, customer service) via surveys, focus groups, or direct interactions.</a:t>
            </a:r>
          </a:p>
          <a:p>
            <a:pPr marL="342900" lvl="0" indent="-342900">
              <a:lnSpc>
                <a:spcPct val="107000"/>
              </a:lnSpc>
              <a:spcAft>
                <a:spcPts val="800"/>
              </a:spcAft>
              <a:buSzPts val="1000"/>
              <a:buFont typeface="Symbol" panose="05050102010706020507" pitchFamily="18" charset="2"/>
              <a:buChar char=""/>
              <a:tabLst>
                <a:tab pos="457200" algn="l"/>
              </a:tabLst>
            </a:pPr>
            <a:r>
              <a:rPr lang="en-IN" sz="1200" b="1" kern="100" dirty="0">
                <a:effectLst/>
                <a:latin typeface="Aptos" panose="020B0004020202020204" pitchFamily="34" charset="0"/>
                <a:ea typeface="Aptos" panose="020B0004020202020204" pitchFamily="34" charset="0"/>
                <a:cs typeface="Times New Roman" panose="02020603050405020304" pitchFamily="18" charset="0"/>
              </a:rPr>
              <a:t>Iterate Based on Feedback</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a:t>
            </a:r>
            <a:r>
              <a:rPr lang="en-IN" sz="1200" kern="100" dirty="0" err="1">
                <a:effectLst/>
                <a:latin typeface="Aptos" panose="020B0004020202020204" pitchFamily="34" charset="0"/>
                <a:ea typeface="Aptos" panose="020B0004020202020204" pitchFamily="34" charset="0"/>
                <a:cs typeface="Times New Roman" panose="02020603050405020304" pitchFamily="18" charset="0"/>
              </a:rPr>
              <a:t>Agile's</a:t>
            </a:r>
            <a:r>
              <a:rPr lang="en-IN" sz="1200" kern="100" dirty="0">
                <a:effectLst/>
                <a:latin typeface="Aptos" panose="020B0004020202020204" pitchFamily="34" charset="0"/>
                <a:ea typeface="Aptos" panose="020B0004020202020204" pitchFamily="34" charset="0"/>
                <a:cs typeface="Times New Roman" panose="02020603050405020304" pitchFamily="18" charset="0"/>
              </a:rPr>
              <a:t> iterative process allows you to make continuous improvements based on real-time user feedback. If the initial enhancement doesn’t meet user expectations, adjust and refine it in subsequent sprints</a:t>
            </a:r>
            <a:r>
              <a:rPr lang="en-IN" sz="18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indent="-342900">
              <a:lnSpc>
                <a:spcPct val="107000"/>
              </a:lnSpc>
              <a:spcAft>
                <a:spcPts val="800"/>
              </a:spcAft>
              <a:buSzPts val="1000"/>
              <a:buFont typeface="Symbol" panose="05050102010706020507" pitchFamily="18" charset="2"/>
              <a:buChar char=""/>
              <a:tabLst>
                <a:tab pos="457200" algn="l"/>
              </a:tabLst>
            </a:pPr>
            <a:endParaRPr lang="en-IN" sz="12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70109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64</TotalTime>
  <Words>1925</Words>
  <Application>Microsoft Office PowerPoint</Application>
  <PresentationFormat>Widescreen</PresentationFormat>
  <Paragraphs>156</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Arial</vt:lpstr>
      <vt:lpstr>Courier New</vt:lpstr>
      <vt:lpstr>Symbol</vt:lpstr>
      <vt:lpstr>Trebuchet MS</vt:lpstr>
      <vt:lpstr>Wingdings</vt:lpstr>
      <vt:lpstr>Wingdings 3</vt:lpstr>
      <vt:lpstr>Facet</vt:lpstr>
      <vt:lpstr>PROJECT NAME- ENHANCEMENT CRM 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sk169</dc:creator>
  <cp:lastModifiedBy>sk169</cp:lastModifiedBy>
  <cp:revision>6</cp:revision>
  <dcterms:created xsi:type="dcterms:W3CDTF">2025-01-22T18:52:09Z</dcterms:created>
  <dcterms:modified xsi:type="dcterms:W3CDTF">2025-01-22T19:57:08Z</dcterms:modified>
</cp:coreProperties>
</file>