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2009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920584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4175751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4273562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2382502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A7A0E9-8C81-4C80-91CA-56B009B26295}"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379597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A7A0E9-8C81-4C80-91CA-56B009B26295}"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439793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A7A0E9-8C81-4C80-91CA-56B009B26295}"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362024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7A0E9-8C81-4C80-91CA-56B009B26295}"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705439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7A0E9-8C81-4C80-91CA-56B009B26295}"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249821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7A0E9-8C81-4C80-91CA-56B009B26295}"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583283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7A0E9-8C81-4C80-91CA-56B009B26295}" type="datetimeFigureOut">
              <a:rPr lang="en-US" smtClean="0"/>
              <a:t>1/15/2025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EDD8D-46C9-4DF5-9F75-FCD780DF5757}" type="slidenum">
              <a:rPr lang="en-US" smtClean="0"/>
              <a:t>‹#›</a:t>
            </a:fld>
            <a:endParaRPr lang="en-US"/>
          </a:p>
        </p:txBody>
      </p:sp>
    </p:spTree>
    <p:extLst>
      <p:ext uri="{BB962C8B-B14F-4D97-AF65-F5344CB8AC3E}">
        <p14:creationId xmlns:p14="http://schemas.microsoft.com/office/powerpoint/2010/main" val="3793592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905000"/>
          </a:xfrm>
        </p:spPr>
        <p:txBody>
          <a:bodyPr>
            <a:normAutofit/>
          </a:bodyPr>
          <a:lstStyle/>
          <a:p>
            <a:r>
              <a:rPr lang="en-US" sz="4000" b="1" dirty="0" smtClean="0">
                <a:latin typeface="Arial" panose="020B0604020202020204" pitchFamily="34" charset="0"/>
                <a:cs typeface="Arial" panose="020B0604020202020204" pitchFamily="34" charset="0"/>
              </a:rPr>
              <a:t>PROJECT TITLE:- CRM NEXT APP</a:t>
            </a:r>
            <a:endParaRPr lang="en-US" sz="40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09600" y="3581400"/>
            <a:ext cx="7543800" cy="2743200"/>
          </a:xfrm>
        </p:spPr>
        <p:txBody>
          <a:bodyPr>
            <a:noAutofit/>
          </a:bodyPr>
          <a:lstStyle/>
          <a:p>
            <a:pPr>
              <a:spcBef>
                <a:spcPct val="0"/>
              </a:spcBef>
            </a:pPr>
            <a:r>
              <a:rPr lang="en-US" sz="4000" b="1" dirty="0">
                <a:solidFill>
                  <a:schemeClr val="tx1"/>
                </a:solidFill>
                <a:latin typeface="Arial" panose="020B0604020202020204" pitchFamily="34" charset="0"/>
                <a:ea typeface="+mj-ea"/>
                <a:cs typeface="Arial" panose="020B0604020202020204" pitchFamily="34" charset="0"/>
              </a:rPr>
              <a:t>PREPARED BY :- VAISHNAVI GUNDAWAR</a:t>
            </a:r>
          </a:p>
          <a:p>
            <a:pPr>
              <a:spcBef>
                <a:spcPct val="0"/>
              </a:spcBef>
            </a:pPr>
            <a:r>
              <a:rPr lang="en-US" sz="4000" b="1" dirty="0">
                <a:solidFill>
                  <a:schemeClr val="tx1"/>
                </a:solidFill>
                <a:latin typeface="Arial" panose="020B0604020202020204" pitchFamily="34" charset="0"/>
                <a:ea typeface="+mj-ea"/>
                <a:cs typeface="Arial" panose="020B0604020202020204" pitchFamily="34" charset="0"/>
              </a:rPr>
              <a:t>DATE:- 10-12-2024</a:t>
            </a:r>
          </a:p>
        </p:txBody>
      </p:sp>
    </p:spTree>
    <p:extLst>
      <p:ext uri="{BB962C8B-B14F-4D97-AF65-F5344CB8AC3E}">
        <p14:creationId xmlns:p14="http://schemas.microsoft.com/office/powerpoint/2010/main" val="2747366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dirty="0" smtClean="0"/>
              <a:t> </a:t>
            </a:r>
            <a:r>
              <a:rPr lang="en-US" sz="3600" b="1" dirty="0" smtClean="0">
                <a:latin typeface="Arial" panose="020B0604020202020204" pitchFamily="34" charset="0"/>
                <a:cs typeface="Arial" panose="020B0604020202020204" pitchFamily="34" charset="0"/>
              </a:rPr>
              <a:t>3  Key </a:t>
            </a:r>
            <a:r>
              <a:rPr lang="en-US" sz="3600" b="1" dirty="0">
                <a:latin typeface="Arial" panose="020B0604020202020204" pitchFamily="34" charset="0"/>
                <a:cs typeface="Arial" panose="020B0604020202020204" pitchFamily="34" charset="0"/>
              </a:rPr>
              <a:t>Features to Include</a:t>
            </a:r>
            <a:br>
              <a:rPr lang="en-US" sz="3600" b="1"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55000" lnSpcReduction="20000"/>
          </a:bodyPr>
          <a:lstStyle/>
          <a:p>
            <a:pPr marL="0" indent="0">
              <a:buNone/>
            </a:pPr>
            <a:endParaRPr lang="en-US" b="1" dirty="0"/>
          </a:p>
          <a:p>
            <a:r>
              <a:rPr lang="en-US" sz="3600" b="1" dirty="0">
                <a:latin typeface="Arial" panose="020B0604020202020204" pitchFamily="34" charset="0"/>
                <a:cs typeface="Arial" panose="020B0604020202020204" pitchFamily="34" charset="0"/>
              </a:rPr>
              <a:t>Customer Management</a:t>
            </a:r>
          </a:p>
          <a:p>
            <a:r>
              <a:rPr lang="en-US" sz="3600" b="1" dirty="0">
                <a:latin typeface="Arial" panose="020B0604020202020204" pitchFamily="34" charset="0"/>
                <a:cs typeface="Arial" panose="020B0604020202020204" pitchFamily="34" charset="0"/>
              </a:rPr>
              <a:t>360° customer view</a:t>
            </a:r>
            <a:r>
              <a:rPr lang="en-US" sz="3600" dirty="0">
                <a:latin typeface="Arial" panose="020B0604020202020204" pitchFamily="34" charset="0"/>
                <a:cs typeface="Arial" panose="020B0604020202020204" pitchFamily="34" charset="0"/>
              </a:rPr>
              <a:t> (account details, history, transactions, interactions)</a:t>
            </a:r>
          </a:p>
          <a:p>
            <a:r>
              <a:rPr lang="en-US" sz="3600" b="1" dirty="0">
                <a:latin typeface="Arial" panose="020B0604020202020204" pitchFamily="34" charset="0"/>
                <a:cs typeface="Arial" panose="020B0604020202020204" pitchFamily="34" charset="0"/>
              </a:rPr>
              <a:t>Lead &amp; Opportunity Tracking</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Personalized Banking</a:t>
            </a:r>
          </a:p>
          <a:p>
            <a:r>
              <a:rPr lang="en-US" sz="3600" dirty="0">
                <a:latin typeface="Arial" panose="020B0604020202020204" pitchFamily="34" charset="0"/>
                <a:cs typeface="Arial" panose="020B0604020202020204" pitchFamily="34" charset="0"/>
              </a:rPr>
              <a:t>AI-driven </a:t>
            </a:r>
            <a:r>
              <a:rPr lang="en-US" sz="3600" b="1" dirty="0">
                <a:latin typeface="Arial" panose="020B0604020202020204" pitchFamily="34" charset="0"/>
                <a:cs typeface="Arial" panose="020B0604020202020204" pitchFamily="34" charset="0"/>
              </a:rPr>
              <a:t>personalized recommendations</a:t>
            </a:r>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Customer </a:t>
            </a:r>
            <a:r>
              <a:rPr lang="en-US" sz="3600" b="1" dirty="0">
                <a:latin typeface="Arial" panose="020B0604020202020204" pitchFamily="34" charset="0"/>
                <a:cs typeface="Arial" panose="020B0604020202020204" pitchFamily="34" charset="0"/>
              </a:rPr>
              <a:t>segmentation and profiling</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Security &amp; Compliance</a:t>
            </a:r>
          </a:p>
          <a:p>
            <a:r>
              <a:rPr lang="en-US" sz="3600" dirty="0">
                <a:latin typeface="Arial" panose="020B0604020202020204" pitchFamily="34" charset="0"/>
                <a:cs typeface="Arial" panose="020B0604020202020204" pitchFamily="34" charset="0"/>
              </a:rPr>
              <a:t>Role-based </a:t>
            </a:r>
            <a:r>
              <a:rPr lang="en-US" sz="3600" b="1" dirty="0">
                <a:latin typeface="Arial" panose="020B0604020202020204" pitchFamily="34" charset="0"/>
                <a:cs typeface="Arial" panose="020B0604020202020204" pitchFamily="34" charset="0"/>
              </a:rPr>
              <a:t>access control</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Multi-factor authentication (MFA)</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Audit Logs</a:t>
            </a:r>
            <a:r>
              <a:rPr lang="en-US" sz="3600" dirty="0">
                <a:latin typeface="Arial" panose="020B0604020202020204" pitchFamily="34" charset="0"/>
                <a:cs typeface="Arial" panose="020B0604020202020204" pitchFamily="34" charset="0"/>
              </a:rPr>
              <a:t> for all interactions</a:t>
            </a:r>
          </a:p>
          <a:p>
            <a:r>
              <a:rPr lang="en-US" sz="3600" b="1" dirty="0">
                <a:latin typeface="Arial" panose="020B0604020202020204" pitchFamily="34" charset="0"/>
                <a:cs typeface="Arial" panose="020B0604020202020204" pitchFamily="34" charset="0"/>
              </a:rPr>
              <a:t>Automation &amp; AI</a:t>
            </a:r>
          </a:p>
          <a:p>
            <a:r>
              <a:rPr lang="en-US" sz="3600" b="1" dirty="0" smtClean="0">
                <a:latin typeface="Arial" panose="020B0604020202020204" pitchFamily="34" charset="0"/>
                <a:cs typeface="Arial" panose="020B0604020202020204" pitchFamily="34" charset="0"/>
              </a:rPr>
              <a:t>Chabot's </a:t>
            </a:r>
            <a:r>
              <a:rPr lang="en-US" sz="3600" b="1" dirty="0">
                <a:latin typeface="Arial" panose="020B0604020202020204" pitchFamily="34" charset="0"/>
                <a:cs typeface="Arial" panose="020B0604020202020204" pitchFamily="34" charset="0"/>
              </a:rPr>
              <a:t>&amp; Virtual Assistants</a:t>
            </a:r>
            <a:r>
              <a:rPr lang="en-US" sz="3600" dirty="0">
                <a:latin typeface="Arial" panose="020B0604020202020204" pitchFamily="34" charset="0"/>
                <a:cs typeface="Arial" panose="020B0604020202020204" pitchFamily="34" charset="0"/>
              </a:rPr>
              <a:t> for customer queries</a:t>
            </a:r>
          </a:p>
          <a:p>
            <a:r>
              <a:rPr lang="en-US" sz="3600" b="1" dirty="0">
                <a:latin typeface="Arial" panose="020B0604020202020204" pitchFamily="34" charset="0"/>
                <a:cs typeface="Arial" panose="020B0604020202020204" pitchFamily="34" charset="0"/>
              </a:rPr>
              <a:t>Automated KYC &amp; AML checks</a:t>
            </a:r>
            <a:endParaRPr lang="en-US" sz="3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37289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Arial" panose="020B0604020202020204" pitchFamily="34" charset="0"/>
                <a:cs typeface="Arial" panose="020B0604020202020204" pitchFamily="34" charset="0"/>
              </a:rPr>
              <a:t>4. </a:t>
            </a:r>
            <a:r>
              <a:rPr lang="en-US" sz="3600" b="1" dirty="0">
                <a:latin typeface="Arial" panose="020B0604020202020204" pitchFamily="34" charset="0"/>
                <a:cs typeface="Arial" panose="020B0604020202020204" pitchFamily="34" charset="0"/>
              </a:rPr>
              <a:t>Testing Approaches</a:t>
            </a:r>
            <a:br>
              <a:rPr lang="en-US" sz="3600" b="1"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r>
              <a:rPr lang="en-US" sz="2200" b="1" dirty="0" smtClean="0">
                <a:latin typeface="Arial" panose="020B0604020202020204" pitchFamily="34" charset="0"/>
                <a:cs typeface="Arial" panose="020B0604020202020204" pitchFamily="34" charset="0"/>
              </a:rPr>
              <a:t>Functional </a:t>
            </a:r>
            <a:r>
              <a:rPr lang="en-US" sz="2200" b="1" dirty="0">
                <a:latin typeface="Arial" panose="020B0604020202020204" pitchFamily="34" charset="0"/>
                <a:cs typeface="Arial" panose="020B0604020202020204" pitchFamily="34" charset="0"/>
              </a:rPr>
              <a:t>Testing</a:t>
            </a:r>
            <a:r>
              <a:rPr lang="en-US" sz="2200" dirty="0">
                <a:latin typeface="Arial" panose="020B0604020202020204" pitchFamily="34" charset="0"/>
                <a:cs typeface="Arial" panose="020B0604020202020204" pitchFamily="34" charset="0"/>
              </a:rPr>
              <a:t> (Validate features)</a:t>
            </a:r>
          </a:p>
          <a:p>
            <a:r>
              <a:rPr lang="en-US" sz="2200" b="1" dirty="0">
                <a:latin typeface="Arial" panose="020B0604020202020204" pitchFamily="34" charset="0"/>
                <a:cs typeface="Arial" panose="020B0604020202020204" pitchFamily="34" charset="0"/>
              </a:rPr>
              <a:t>Security Testing</a:t>
            </a:r>
            <a:r>
              <a:rPr lang="en-US" sz="2200" dirty="0">
                <a:latin typeface="Arial" panose="020B0604020202020204" pitchFamily="34" charset="0"/>
                <a:cs typeface="Arial" panose="020B0604020202020204" pitchFamily="34" charset="0"/>
              </a:rPr>
              <a:t> (Penetration testing, vulnerability scans)</a:t>
            </a:r>
          </a:p>
          <a:p>
            <a:r>
              <a:rPr lang="en-US" sz="2200" b="1" dirty="0">
                <a:latin typeface="Arial" panose="020B0604020202020204" pitchFamily="34" charset="0"/>
                <a:cs typeface="Arial" panose="020B0604020202020204" pitchFamily="34" charset="0"/>
              </a:rPr>
              <a:t>Performance Testing</a:t>
            </a:r>
            <a:r>
              <a:rPr lang="en-US" sz="2200" dirty="0">
                <a:latin typeface="Arial" panose="020B0604020202020204" pitchFamily="34" charset="0"/>
                <a:cs typeface="Arial" panose="020B0604020202020204" pitchFamily="34" charset="0"/>
              </a:rPr>
              <a:t> (Ensure high transaction volumes are handled)</a:t>
            </a:r>
          </a:p>
          <a:p>
            <a:r>
              <a:rPr lang="en-US" sz="2200" b="1" dirty="0">
                <a:latin typeface="Arial" panose="020B0604020202020204" pitchFamily="34" charset="0"/>
                <a:cs typeface="Arial" panose="020B0604020202020204" pitchFamily="34" charset="0"/>
              </a:rPr>
              <a:t>Compliance Testing</a:t>
            </a:r>
            <a:r>
              <a:rPr lang="en-US" sz="2200" dirty="0">
                <a:latin typeface="Arial" panose="020B0604020202020204" pitchFamily="34" charset="0"/>
                <a:cs typeface="Arial" panose="020B0604020202020204" pitchFamily="34" charset="0"/>
              </a:rPr>
              <a:t> (Ensure regulatory adherence)</a:t>
            </a:r>
          </a:p>
          <a:p>
            <a:r>
              <a:rPr lang="en-US" sz="2200" b="1" dirty="0">
                <a:latin typeface="Arial" panose="020B0604020202020204" pitchFamily="34" charset="0"/>
                <a:cs typeface="Arial" panose="020B0604020202020204" pitchFamily="34" charset="0"/>
              </a:rPr>
              <a:t>UAT (User Acceptance Testing)</a:t>
            </a:r>
            <a:r>
              <a:rPr lang="en-US" sz="2200" dirty="0">
                <a:latin typeface="Arial" panose="020B0604020202020204" pitchFamily="34" charset="0"/>
                <a:cs typeface="Arial" panose="020B0604020202020204" pitchFamily="34" charset="0"/>
              </a:rPr>
              <a:t> (Validate with banking staff</a:t>
            </a:r>
            <a:r>
              <a:rPr lang="en-US" sz="2200" dirty="0" smtClean="0">
                <a:latin typeface="Arial" panose="020B0604020202020204" pitchFamily="34" charset="0"/>
                <a:cs typeface="Arial" panose="020B0604020202020204" pitchFamily="34" charset="0"/>
              </a:rPr>
              <a:t>)</a:t>
            </a:r>
          </a:p>
          <a:p>
            <a:endParaRPr lang="en-US" sz="2200" dirty="0">
              <a:latin typeface="Arial" panose="020B0604020202020204" pitchFamily="34" charset="0"/>
              <a:cs typeface="Arial" panose="020B0604020202020204" pitchFamily="34" charset="0"/>
            </a:endParaRPr>
          </a:p>
          <a:p>
            <a:pPr marL="0" indent="0">
              <a:buNone/>
            </a:pPr>
            <a:r>
              <a:rPr lang="en-US" sz="3800" b="1" dirty="0" smtClean="0">
                <a:latin typeface="Arial" panose="020B0604020202020204" pitchFamily="34" charset="0"/>
                <a:cs typeface="Arial" panose="020B0604020202020204" pitchFamily="34" charset="0"/>
              </a:rPr>
              <a:t>        5. </a:t>
            </a:r>
            <a:r>
              <a:rPr lang="en-US" sz="3800" b="1" dirty="0">
                <a:latin typeface="Arial" panose="020B0604020202020204" pitchFamily="34" charset="0"/>
                <a:cs typeface="Arial" panose="020B0604020202020204" pitchFamily="34" charset="0"/>
              </a:rPr>
              <a:t>Deployment &amp; </a:t>
            </a:r>
            <a:r>
              <a:rPr lang="en-US" sz="3800" b="1" dirty="0" smtClean="0">
                <a:latin typeface="Arial" panose="020B0604020202020204" pitchFamily="34" charset="0"/>
                <a:cs typeface="Arial" panose="020B0604020202020204" pitchFamily="34" charset="0"/>
              </a:rPr>
              <a:t>Maintenance</a:t>
            </a:r>
          </a:p>
          <a:p>
            <a:pPr marL="0" indent="0">
              <a:buNone/>
            </a:pPr>
            <a:endParaRPr lang="en-US" sz="3800" b="1"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DevOps Practices</a:t>
            </a:r>
            <a:r>
              <a:rPr lang="en-US" sz="2400" dirty="0">
                <a:latin typeface="Arial" panose="020B0604020202020204" pitchFamily="34" charset="0"/>
                <a:cs typeface="Arial" panose="020B0604020202020204" pitchFamily="34" charset="0"/>
              </a:rPr>
              <a:t> (CI/CD pipelines for regular updates)</a:t>
            </a:r>
          </a:p>
          <a:p>
            <a:r>
              <a:rPr lang="en-US" sz="2400" b="1" dirty="0">
                <a:latin typeface="Arial" panose="020B0604020202020204" pitchFamily="34" charset="0"/>
                <a:cs typeface="Arial" panose="020B0604020202020204" pitchFamily="34" charset="0"/>
              </a:rPr>
              <a:t>Disaster Recovery Plan</a:t>
            </a:r>
            <a:r>
              <a:rPr lang="en-US" sz="2400" dirty="0">
                <a:latin typeface="Arial" panose="020B0604020202020204" pitchFamily="34" charset="0"/>
                <a:cs typeface="Arial" panose="020B0604020202020204" pitchFamily="34" charset="0"/>
              </a:rPr>
              <a:t> (Data backups, failover mechanisms)</a:t>
            </a:r>
          </a:p>
          <a:p>
            <a:r>
              <a:rPr lang="en-US" sz="2400" b="1" dirty="0">
                <a:latin typeface="Arial" panose="020B0604020202020204" pitchFamily="34" charset="0"/>
                <a:cs typeface="Arial" panose="020B0604020202020204" pitchFamily="34" charset="0"/>
              </a:rPr>
              <a:t>User Training &amp; Adoption</a:t>
            </a:r>
            <a:r>
              <a:rPr lang="en-US" sz="2400" dirty="0">
                <a:latin typeface="Arial" panose="020B0604020202020204" pitchFamily="34" charset="0"/>
                <a:cs typeface="Arial" panose="020B0604020202020204" pitchFamily="34" charset="0"/>
              </a:rPr>
              <a:t> (Workshops, guides, and onboarding sessions)</a:t>
            </a:r>
          </a:p>
          <a:p>
            <a:endParaRPr lang="en-US" dirty="0"/>
          </a:p>
        </p:txBody>
      </p:sp>
    </p:spTree>
    <p:extLst>
      <p:ext uri="{BB962C8B-B14F-4D97-AF65-F5344CB8AC3E}">
        <p14:creationId xmlns:p14="http://schemas.microsoft.com/office/powerpoint/2010/main" val="1311485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Resources Required</a:t>
            </a:r>
          </a:p>
        </p:txBody>
      </p:sp>
      <p:graphicFrame>
        <p:nvGraphicFramePr>
          <p:cNvPr id="16" name="Content Placeholder 15"/>
          <p:cNvGraphicFramePr>
            <a:graphicFrameLocks noGrp="1"/>
          </p:cNvGraphicFramePr>
          <p:nvPr>
            <p:ph idx="1"/>
          </p:nvPr>
        </p:nvGraphicFramePr>
        <p:xfrm>
          <a:off x="1371806" y="1219066"/>
          <a:ext cx="6400388" cy="4907232"/>
        </p:xfrm>
        <a:graphic>
          <a:graphicData uri="http://schemas.openxmlformats.org/drawingml/2006/table">
            <a:tbl>
              <a:tblPr/>
              <a:tblGrid>
                <a:gridCol w="1600097"/>
                <a:gridCol w="1600097"/>
                <a:gridCol w="1600097"/>
                <a:gridCol w="1600097"/>
              </a:tblGrid>
              <a:tr h="497808">
                <a:tc>
                  <a:txBody>
                    <a:bodyPr/>
                    <a:lstStyle/>
                    <a:p>
                      <a:r>
                        <a:rPr lang="en-US" sz="1400" b="1"/>
                        <a:t>Role</a:t>
                      </a:r>
                      <a:endParaRPr lang="en-US" sz="1400"/>
                    </a:p>
                  </a:txBody>
                  <a:tcPr marL="71115" marR="71115" marT="35558" marB="35558" anchor="ctr">
                    <a:lnL>
                      <a:noFill/>
                    </a:lnL>
                    <a:lnR>
                      <a:noFill/>
                    </a:lnR>
                    <a:lnT>
                      <a:noFill/>
                    </a:lnT>
                    <a:lnB>
                      <a:noFill/>
                    </a:lnB>
                  </a:tcPr>
                </a:tc>
                <a:tc>
                  <a:txBody>
                    <a:bodyPr/>
                    <a:lstStyle/>
                    <a:p>
                      <a:r>
                        <a:rPr lang="en-US" sz="1400" b="1"/>
                        <a:t>Small Project</a:t>
                      </a:r>
                      <a:r>
                        <a:rPr lang="en-US" sz="1400"/>
                        <a:t> (MVP)</a:t>
                      </a:r>
                    </a:p>
                  </a:txBody>
                  <a:tcPr marL="71115" marR="71115" marT="35558" marB="35558" anchor="ctr">
                    <a:lnL>
                      <a:noFill/>
                    </a:lnL>
                    <a:lnR>
                      <a:noFill/>
                    </a:lnR>
                    <a:lnT>
                      <a:noFill/>
                    </a:lnT>
                    <a:lnB>
                      <a:noFill/>
                    </a:lnB>
                  </a:tcPr>
                </a:tc>
                <a:tc>
                  <a:txBody>
                    <a:bodyPr/>
                    <a:lstStyle/>
                    <a:p>
                      <a:r>
                        <a:rPr lang="en-US" sz="1400" b="1"/>
                        <a:t>Medium Project</a:t>
                      </a:r>
                      <a:endParaRPr lang="en-US" sz="1400"/>
                    </a:p>
                  </a:txBody>
                  <a:tcPr marL="71115" marR="71115" marT="35558" marB="35558" anchor="ctr">
                    <a:lnL>
                      <a:noFill/>
                    </a:lnL>
                    <a:lnR>
                      <a:noFill/>
                    </a:lnR>
                    <a:lnT>
                      <a:noFill/>
                    </a:lnT>
                    <a:lnB>
                      <a:noFill/>
                    </a:lnB>
                  </a:tcPr>
                </a:tc>
                <a:tc>
                  <a:txBody>
                    <a:bodyPr/>
                    <a:lstStyle/>
                    <a:p>
                      <a:r>
                        <a:rPr lang="en-US" sz="1400" b="1"/>
                        <a:t>Large Project</a:t>
                      </a:r>
                      <a:r>
                        <a:rPr lang="en-US" sz="1400"/>
                        <a:t> (Enterprise CRM)</a:t>
                      </a:r>
                    </a:p>
                  </a:txBody>
                  <a:tcPr marL="71115" marR="71115" marT="35558" marB="35558" anchor="ctr">
                    <a:lnL>
                      <a:noFill/>
                    </a:lnL>
                    <a:lnR>
                      <a:noFill/>
                    </a:lnR>
                    <a:lnT>
                      <a:noFill/>
                    </a:lnT>
                    <a:lnB>
                      <a:noFill/>
                    </a:lnB>
                  </a:tcPr>
                </a:tc>
              </a:tr>
              <a:tr h="284462">
                <a:tc>
                  <a:txBody>
                    <a:bodyPr/>
                    <a:lstStyle/>
                    <a:p>
                      <a:r>
                        <a:rPr lang="en-US" sz="1400" b="1"/>
                        <a:t>Project Manager</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1-2</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r>
              <a:tr h="497808">
                <a:tc>
                  <a:txBody>
                    <a:bodyPr/>
                    <a:lstStyle/>
                    <a:p>
                      <a:r>
                        <a:rPr lang="en-US" sz="1400" b="1"/>
                        <a:t>Business Analyst (BA)</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a:t>
                      </a:r>
                    </a:p>
                  </a:txBody>
                  <a:tcPr marL="71115" marR="71115" marT="35558" marB="35558" anchor="ctr">
                    <a:lnL>
                      <a:noFill/>
                    </a:lnL>
                    <a:lnR>
                      <a:noFill/>
                    </a:lnR>
                    <a:lnT>
                      <a:noFill/>
                    </a:lnT>
                    <a:lnB>
                      <a:noFill/>
                    </a:lnB>
                  </a:tcPr>
                </a:tc>
                <a:tc>
                  <a:txBody>
                    <a:bodyPr/>
                    <a:lstStyle/>
                    <a:p>
                      <a:r>
                        <a:rPr lang="en-US" sz="1400"/>
                        <a:t>3-5</a:t>
                      </a:r>
                    </a:p>
                  </a:txBody>
                  <a:tcPr marL="71115" marR="71115" marT="35558" marB="35558" anchor="ctr">
                    <a:lnL>
                      <a:noFill/>
                    </a:lnL>
                    <a:lnR>
                      <a:noFill/>
                    </a:lnR>
                    <a:lnT>
                      <a:noFill/>
                    </a:lnT>
                    <a:lnB>
                      <a:noFill/>
                    </a:lnB>
                  </a:tcPr>
                </a:tc>
              </a:tr>
              <a:tr h="284462">
                <a:tc>
                  <a:txBody>
                    <a:bodyPr/>
                    <a:lstStyle/>
                    <a:p>
                      <a:r>
                        <a:rPr lang="en-US" sz="1400" b="1"/>
                        <a:t>Solution Architect</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1-2</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r>
              <a:tr h="497808">
                <a:tc>
                  <a:txBody>
                    <a:bodyPr/>
                    <a:lstStyle/>
                    <a:p>
                      <a:r>
                        <a:rPr lang="en-US" sz="1400" b="1"/>
                        <a:t>Backend Developers</a:t>
                      </a:r>
                      <a:endParaRPr lang="en-US" sz="1400"/>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5-7</a:t>
                      </a:r>
                    </a:p>
                  </a:txBody>
                  <a:tcPr marL="71115" marR="71115" marT="35558" marB="35558" anchor="ctr">
                    <a:lnL>
                      <a:noFill/>
                    </a:lnL>
                    <a:lnR>
                      <a:noFill/>
                    </a:lnR>
                    <a:lnT>
                      <a:noFill/>
                    </a:lnT>
                    <a:lnB>
                      <a:noFill/>
                    </a:lnB>
                  </a:tcPr>
                </a:tc>
                <a:tc>
                  <a:txBody>
                    <a:bodyPr/>
                    <a:lstStyle/>
                    <a:p>
                      <a:r>
                        <a:rPr lang="en-US" sz="1400"/>
                        <a:t>10+</a:t>
                      </a:r>
                    </a:p>
                  </a:txBody>
                  <a:tcPr marL="71115" marR="71115" marT="35558" marB="35558" anchor="ctr">
                    <a:lnL>
                      <a:noFill/>
                    </a:lnL>
                    <a:lnR>
                      <a:noFill/>
                    </a:lnR>
                    <a:lnT>
                      <a:noFill/>
                    </a:lnT>
                    <a:lnB>
                      <a:noFill/>
                    </a:lnB>
                  </a:tcPr>
                </a:tc>
              </a:tr>
              <a:tr h="497808">
                <a:tc>
                  <a:txBody>
                    <a:bodyPr/>
                    <a:lstStyle/>
                    <a:p>
                      <a:r>
                        <a:rPr lang="en-US" sz="1400" b="1"/>
                        <a:t>Frontend Developers</a:t>
                      </a:r>
                      <a:endParaRPr lang="en-US" sz="1400"/>
                    </a:p>
                  </a:txBody>
                  <a:tcPr marL="71115" marR="71115" marT="35558" marB="35558" anchor="ctr">
                    <a:lnL>
                      <a:noFill/>
                    </a:lnL>
                    <a:lnR>
                      <a:noFill/>
                    </a:lnR>
                    <a:lnT>
                      <a:noFill/>
                    </a:lnT>
                    <a:lnB>
                      <a:noFill/>
                    </a:lnB>
                  </a:tcPr>
                </a:tc>
                <a:tc>
                  <a:txBody>
                    <a:bodyPr/>
                    <a:lstStyle/>
                    <a:p>
                      <a:r>
                        <a:rPr lang="en-US" sz="1400"/>
                        <a:t>1-2</a:t>
                      </a:r>
                    </a:p>
                  </a:txBody>
                  <a:tcPr marL="71115" marR="71115" marT="35558" marB="35558" anchor="ctr">
                    <a:lnL>
                      <a:noFill/>
                    </a:lnL>
                    <a:lnR>
                      <a:noFill/>
                    </a:lnR>
                    <a:lnT>
                      <a:noFill/>
                    </a:lnT>
                    <a:lnB>
                      <a:noFill/>
                    </a:lnB>
                  </a:tcPr>
                </a:tc>
                <a:tc>
                  <a:txBody>
                    <a:bodyPr/>
                    <a:lstStyle/>
                    <a:p>
                      <a:r>
                        <a:rPr lang="en-US" sz="1400"/>
                        <a:t>4-6</a:t>
                      </a:r>
                    </a:p>
                  </a:txBody>
                  <a:tcPr marL="71115" marR="71115" marT="35558" marB="35558" anchor="ctr">
                    <a:lnL>
                      <a:noFill/>
                    </a:lnL>
                    <a:lnR>
                      <a:noFill/>
                    </a:lnR>
                    <a:lnT>
                      <a:noFill/>
                    </a:lnT>
                    <a:lnB>
                      <a:noFill/>
                    </a:lnB>
                  </a:tcPr>
                </a:tc>
                <a:tc>
                  <a:txBody>
                    <a:bodyPr/>
                    <a:lstStyle/>
                    <a:p>
                      <a:r>
                        <a:rPr lang="en-US" sz="1400"/>
                        <a:t>8-10</a:t>
                      </a:r>
                    </a:p>
                  </a:txBody>
                  <a:tcPr marL="71115" marR="71115" marT="35558" marB="35558" anchor="ctr">
                    <a:lnL>
                      <a:noFill/>
                    </a:lnL>
                    <a:lnR>
                      <a:noFill/>
                    </a:lnR>
                    <a:lnT>
                      <a:noFill/>
                    </a:lnT>
                    <a:lnB>
                      <a:noFill/>
                    </a:lnB>
                  </a:tcPr>
                </a:tc>
              </a:tr>
              <a:tr h="497808">
                <a:tc>
                  <a:txBody>
                    <a:bodyPr/>
                    <a:lstStyle/>
                    <a:p>
                      <a:r>
                        <a:rPr lang="en-US" sz="1400" b="1"/>
                        <a:t>Database Administrator</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a:t>
                      </a:r>
                    </a:p>
                  </a:txBody>
                  <a:tcPr marL="71115" marR="71115" marT="35558" marB="35558" anchor="ctr">
                    <a:lnL>
                      <a:noFill/>
                    </a:lnL>
                    <a:lnR>
                      <a:noFill/>
                    </a:lnR>
                    <a:lnT>
                      <a:noFill/>
                    </a:lnT>
                    <a:lnB>
                      <a:noFill/>
                    </a:lnB>
                  </a:tcPr>
                </a:tc>
                <a:tc>
                  <a:txBody>
                    <a:bodyPr/>
                    <a:lstStyle/>
                    <a:p>
                      <a:r>
                        <a:rPr lang="en-US" sz="1400" dirty="0"/>
                        <a:t>3-4</a:t>
                      </a:r>
                    </a:p>
                  </a:txBody>
                  <a:tcPr marL="71115" marR="71115" marT="35558" marB="35558" anchor="ctr">
                    <a:lnL>
                      <a:noFill/>
                    </a:lnL>
                    <a:lnR>
                      <a:noFill/>
                    </a:lnR>
                    <a:lnT>
                      <a:noFill/>
                    </a:lnT>
                    <a:lnB>
                      <a:noFill/>
                    </a:lnB>
                  </a:tcPr>
                </a:tc>
              </a:tr>
              <a:tr h="284462">
                <a:tc>
                  <a:txBody>
                    <a:bodyPr/>
                    <a:lstStyle/>
                    <a:p>
                      <a:r>
                        <a:rPr lang="en-US" sz="1400" b="1"/>
                        <a:t>DevOps Engineer</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4-5</a:t>
                      </a:r>
                    </a:p>
                  </a:txBody>
                  <a:tcPr marL="71115" marR="71115" marT="35558" marB="35558" anchor="ctr">
                    <a:lnL>
                      <a:noFill/>
                    </a:lnL>
                    <a:lnR>
                      <a:noFill/>
                    </a:lnR>
                    <a:lnT>
                      <a:noFill/>
                    </a:lnT>
                    <a:lnB>
                      <a:noFill/>
                    </a:lnB>
                  </a:tcPr>
                </a:tc>
              </a:tr>
              <a:tr h="497808">
                <a:tc>
                  <a:txBody>
                    <a:bodyPr/>
                    <a:lstStyle/>
                    <a:p>
                      <a:r>
                        <a:rPr lang="en-US" sz="1400" b="1"/>
                        <a:t>Cybersecurity Expert</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5+</a:t>
                      </a:r>
                    </a:p>
                  </a:txBody>
                  <a:tcPr marL="71115" marR="71115" marT="35558" marB="35558" anchor="ctr">
                    <a:lnL>
                      <a:noFill/>
                    </a:lnL>
                    <a:lnR>
                      <a:noFill/>
                    </a:lnR>
                    <a:lnT>
                      <a:noFill/>
                    </a:lnT>
                    <a:lnB>
                      <a:noFill/>
                    </a:lnB>
                  </a:tcPr>
                </a:tc>
              </a:tr>
              <a:tr h="284462">
                <a:tc>
                  <a:txBody>
                    <a:bodyPr/>
                    <a:lstStyle/>
                    <a:p>
                      <a:r>
                        <a:rPr lang="en-US" sz="1400" b="1"/>
                        <a:t>QA Engineers</a:t>
                      </a:r>
                      <a:endParaRPr lang="en-US" sz="1400"/>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4-6</a:t>
                      </a:r>
                    </a:p>
                  </a:txBody>
                  <a:tcPr marL="71115" marR="71115" marT="35558" marB="35558" anchor="ctr">
                    <a:lnL>
                      <a:noFill/>
                    </a:lnL>
                    <a:lnR>
                      <a:noFill/>
                    </a:lnR>
                    <a:lnT>
                      <a:noFill/>
                    </a:lnT>
                    <a:lnB>
                      <a:noFill/>
                    </a:lnB>
                  </a:tcPr>
                </a:tc>
                <a:tc>
                  <a:txBody>
                    <a:bodyPr/>
                    <a:lstStyle/>
                    <a:p>
                      <a:r>
                        <a:rPr lang="en-US" sz="1400"/>
                        <a:t>8-12</a:t>
                      </a:r>
                    </a:p>
                  </a:txBody>
                  <a:tcPr marL="71115" marR="71115" marT="35558" marB="35558" anchor="ctr">
                    <a:lnL>
                      <a:noFill/>
                    </a:lnL>
                    <a:lnR>
                      <a:noFill/>
                    </a:lnR>
                    <a:lnT>
                      <a:noFill/>
                    </a:lnT>
                    <a:lnB>
                      <a:noFill/>
                    </a:lnB>
                  </a:tcPr>
                </a:tc>
              </a:tr>
              <a:tr h="284462">
                <a:tc>
                  <a:txBody>
                    <a:bodyPr/>
                    <a:lstStyle/>
                    <a:p>
                      <a:r>
                        <a:rPr lang="en-US" sz="1400" b="1"/>
                        <a:t>UAT Coordinators</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5+</a:t>
                      </a:r>
                    </a:p>
                  </a:txBody>
                  <a:tcPr marL="71115" marR="71115" marT="35558" marB="35558" anchor="ctr">
                    <a:lnL>
                      <a:noFill/>
                    </a:lnL>
                    <a:lnR>
                      <a:noFill/>
                    </a:lnR>
                    <a:lnT>
                      <a:noFill/>
                    </a:lnT>
                    <a:lnB>
                      <a:noFill/>
                    </a:lnB>
                  </a:tcPr>
                </a:tc>
              </a:tr>
              <a:tr h="497808">
                <a:tc>
                  <a:txBody>
                    <a:bodyPr/>
                    <a:lstStyle/>
                    <a:p>
                      <a:r>
                        <a:rPr lang="en-US" sz="1400" b="1"/>
                        <a:t>IT Support Engineers</a:t>
                      </a:r>
                      <a:endParaRPr lang="en-US" sz="1400"/>
                    </a:p>
                  </a:txBody>
                  <a:tcPr marL="71115" marR="71115" marT="35558" marB="35558" anchor="ctr">
                    <a:lnL>
                      <a:noFill/>
                    </a:lnL>
                    <a:lnR>
                      <a:noFill/>
                    </a:lnR>
                    <a:lnT>
                      <a:noFill/>
                    </a:lnT>
                    <a:lnB>
                      <a:noFill/>
                    </a:lnB>
                  </a:tcPr>
                </a:tc>
                <a:tc>
                  <a:txBody>
                    <a:bodyPr/>
                    <a:lstStyle/>
                    <a:p>
                      <a:r>
                        <a:rPr lang="en-US" sz="1400"/>
                        <a:t>1-2</a:t>
                      </a:r>
                    </a:p>
                  </a:txBody>
                  <a:tcPr marL="71115" marR="71115" marT="35558" marB="35558" anchor="ctr">
                    <a:lnL>
                      <a:noFill/>
                    </a:lnL>
                    <a:lnR>
                      <a:noFill/>
                    </a:lnR>
                    <a:lnT>
                      <a:noFill/>
                    </a:lnT>
                    <a:lnB>
                      <a:noFill/>
                    </a:lnB>
                  </a:tcPr>
                </a:tc>
                <a:tc>
                  <a:txBody>
                    <a:bodyPr/>
                    <a:lstStyle/>
                    <a:p>
                      <a:r>
                        <a:rPr lang="en-US" sz="1400"/>
                        <a:t>3-4</a:t>
                      </a:r>
                    </a:p>
                  </a:txBody>
                  <a:tcPr marL="71115" marR="71115" marT="35558" marB="35558" anchor="ctr">
                    <a:lnL>
                      <a:noFill/>
                    </a:lnL>
                    <a:lnR>
                      <a:noFill/>
                    </a:lnR>
                    <a:lnT>
                      <a:noFill/>
                    </a:lnT>
                    <a:lnB>
                      <a:noFill/>
                    </a:lnB>
                  </a:tcPr>
                </a:tc>
                <a:tc>
                  <a:txBody>
                    <a:bodyPr/>
                    <a:lstStyle/>
                    <a:p>
                      <a:r>
                        <a:rPr lang="en-US" sz="1400" dirty="0"/>
                        <a:t>6-8</a:t>
                      </a:r>
                    </a:p>
                  </a:txBody>
                  <a:tcPr marL="71115" marR="71115" marT="35558" marB="35558" anchor="ctr">
                    <a:lnL>
                      <a:noFill/>
                    </a:lnL>
                    <a:lnR>
                      <a:noFill/>
                    </a:lnR>
                    <a:lnT>
                      <a:noFill/>
                    </a:lnT>
                    <a:lnB>
                      <a:noFill/>
                    </a:lnB>
                  </a:tcPr>
                </a:tc>
              </a:tr>
            </a:tbl>
          </a:graphicData>
        </a:graphic>
      </p:graphicFrame>
    </p:spTree>
    <p:extLst>
      <p:ext uri="{BB962C8B-B14F-4D97-AF65-F5344CB8AC3E}">
        <p14:creationId xmlns:p14="http://schemas.microsoft.com/office/powerpoint/2010/main" val="590228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dirty="0">
                <a:latin typeface="Arial" panose="020B0604020202020204" pitchFamily="34" charset="0"/>
                <a:cs typeface="Arial" panose="020B0604020202020204" pitchFamily="34" charset="0"/>
              </a:rPr>
              <a:t>Time Required for Development</a:t>
            </a:r>
          </a:p>
        </p:txBody>
      </p:sp>
      <p:graphicFrame>
        <p:nvGraphicFramePr>
          <p:cNvPr id="34" name="Content Placeholder 33"/>
          <p:cNvGraphicFramePr>
            <a:graphicFrameLocks noGrp="1"/>
          </p:cNvGraphicFramePr>
          <p:nvPr>
            <p:ph idx="1"/>
          </p:nvPr>
        </p:nvGraphicFramePr>
        <p:xfrm>
          <a:off x="1270566" y="990600"/>
          <a:ext cx="6602868" cy="5135562"/>
        </p:xfrm>
        <a:graphic>
          <a:graphicData uri="http://schemas.openxmlformats.org/drawingml/2006/table">
            <a:tbl>
              <a:tblPr/>
              <a:tblGrid>
                <a:gridCol w="1650717"/>
                <a:gridCol w="1650717"/>
                <a:gridCol w="1650717"/>
                <a:gridCol w="1650717"/>
              </a:tblGrid>
              <a:tr h="513556">
                <a:tc>
                  <a:txBody>
                    <a:bodyPr/>
                    <a:lstStyle/>
                    <a:p>
                      <a:r>
                        <a:rPr lang="en-US" sz="1400" b="1"/>
                        <a:t>hase</a:t>
                      </a:r>
                      <a:endParaRPr lang="en-US" sz="1400"/>
                    </a:p>
                  </a:txBody>
                  <a:tcPr marL="73365" marR="73365" marT="36683" marB="36683" anchor="ctr">
                    <a:lnL>
                      <a:noFill/>
                    </a:lnL>
                    <a:lnR>
                      <a:noFill/>
                    </a:lnR>
                    <a:lnT>
                      <a:noFill/>
                    </a:lnT>
                    <a:lnB>
                      <a:noFill/>
                    </a:lnB>
                  </a:tcPr>
                </a:tc>
                <a:tc>
                  <a:txBody>
                    <a:bodyPr/>
                    <a:lstStyle/>
                    <a:p>
                      <a:r>
                        <a:rPr lang="en-US" sz="1400" b="1"/>
                        <a:t>Small Project (6 months)</a:t>
                      </a:r>
                      <a:endParaRPr lang="en-US" sz="1400"/>
                    </a:p>
                  </a:txBody>
                  <a:tcPr marL="73365" marR="73365" marT="36683" marB="36683" anchor="ctr">
                    <a:lnL>
                      <a:noFill/>
                    </a:lnL>
                    <a:lnR>
                      <a:noFill/>
                    </a:lnR>
                    <a:lnT>
                      <a:noFill/>
                    </a:lnT>
                    <a:lnB>
                      <a:noFill/>
                    </a:lnB>
                  </a:tcPr>
                </a:tc>
                <a:tc>
                  <a:txBody>
                    <a:bodyPr/>
                    <a:lstStyle/>
                    <a:p>
                      <a:r>
                        <a:rPr lang="en-US" sz="1400" b="1"/>
                        <a:t>Medium Project (9-12 months)</a:t>
                      </a:r>
                      <a:endParaRPr lang="en-US" sz="1400"/>
                    </a:p>
                  </a:txBody>
                  <a:tcPr marL="73365" marR="73365" marT="36683" marB="36683" anchor="ctr">
                    <a:lnL>
                      <a:noFill/>
                    </a:lnL>
                    <a:lnR>
                      <a:noFill/>
                    </a:lnR>
                    <a:lnT>
                      <a:noFill/>
                    </a:lnT>
                    <a:lnB>
                      <a:noFill/>
                    </a:lnB>
                  </a:tcPr>
                </a:tc>
                <a:tc>
                  <a:txBody>
                    <a:bodyPr/>
                    <a:lstStyle/>
                    <a:p>
                      <a:r>
                        <a:rPr lang="en-US" sz="1400" b="1"/>
                        <a:t>Large Project (12-24 months)</a:t>
                      </a:r>
                      <a:endParaRPr lang="en-US" sz="1400"/>
                    </a:p>
                  </a:txBody>
                  <a:tcPr marL="73365" marR="73365" marT="36683" marB="36683" anchor="ctr">
                    <a:lnL>
                      <a:noFill/>
                    </a:lnL>
                    <a:lnR>
                      <a:noFill/>
                    </a:lnR>
                    <a:lnT>
                      <a:noFill/>
                    </a:lnT>
                    <a:lnB>
                      <a:noFill/>
                    </a:lnB>
                  </a:tcPr>
                </a:tc>
              </a:tr>
              <a:tr h="513556">
                <a:tc>
                  <a:txBody>
                    <a:bodyPr/>
                    <a:lstStyle/>
                    <a:p>
                      <a:r>
                        <a:rPr lang="en-US" sz="1400" b="1"/>
                        <a:t>Requirement Analysis</a:t>
                      </a:r>
                      <a:endParaRPr lang="en-US" sz="1400"/>
                    </a:p>
                  </a:txBody>
                  <a:tcPr marL="73365" marR="73365" marT="36683" marB="36683" anchor="ctr">
                    <a:lnL>
                      <a:noFill/>
                    </a:lnL>
                    <a:lnR>
                      <a:noFill/>
                    </a:lnR>
                    <a:lnT>
                      <a:noFill/>
                    </a:lnT>
                    <a:lnB>
                      <a:noFill/>
                    </a:lnB>
                  </a:tcPr>
                </a:tc>
                <a:tc>
                  <a:txBody>
                    <a:bodyPr/>
                    <a:lstStyle/>
                    <a:p>
                      <a:r>
                        <a:rPr lang="en-US" sz="1400"/>
                        <a:t>3-4 weeks</a:t>
                      </a:r>
                    </a:p>
                  </a:txBody>
                  <a:tcPr marL="73365" marR="73365" marT="36683" marB="36683" anchor="ctr">
                    <a:lnL>
                      <a:noFill/>
                    </a:lnL>
                    <a:lnR>
                      <a:noFill/>
                    </a:lnR>
                    <a:lnT>
                      <a:noFill/>
                    </a:lnT>
                    <a:lnB>
                      <a:noFill/>
                    </a:lnB>
                  </a:tcPr>
                </a:tc>
                <a:tc>
                  <a:txBody>
                    <a:bodyPr/>
                    <a:lstStyle/>
                    <a:p>
                      <a:r>
                        <a:rPr lang="en-US" sz="1400"/>
                        <a:t>2 months</a:t>
                      </a:r>
                    </a:p>
                  </a:txBody>
                  <a:tcPr marL="73365" marR="73365" marT="36683" marB="36683" anchor="ctr">
                    <a:lnL>
                      <a:noFill/>
                    </a:lnL>
                    <a:lnR>
                      <a:noFill/>
                    </a:lnR>
                    <a:lnT>
                      <a:noFill/>
                    </a:lnT>
                    <a:lnB>
                      <a:noFill/>
                    </a:lnB>
                  </a:tcPr>
                </a:tc>
                <a:tc>
                  <a:txBody>
                    <a:bodyPr/>
                    <a:lstStyle/>
                    <a:p>
                      <a:r>
                        <a:rPr lang="en-US" sz="1400"/>
                        <a:t>3-4 months</a:t>
                      </a:r>
                    </a:p>
                  </a:txBody>
                  <a:tcPr marL="73365" marR="73365" marT="36683" marB="36683" anchor="ctr">
                    <a:lnL>
                      <a:noFill/>
                    </a:lnL>
                    <a:lnR>
                      <a:noFill/>
                    </a:lnR>
                    <a:lnT>
                      <a:noFill/>
                    </a:lnT>
                    <a:lnB>
                      <a:noFill/>
                    </a:lnB>
                  </a:tcPr>
                </a:tc>
              </a:tr>
              <a:tr h="513556">
                <a:tc>
                  <a:txBody>
                    <a:bodyPr/>
                    <a:lstStyle/>
                    <a:p>
                      <a:r>
                        <a:rPr lang="en-US" sz="1400" b="1"/>
                        <a:t>System Architecture</a:t>
                      </a:r>
                      <a:endParaRPr lang="en-US" sz="1400"/>
                    </a:p>
                  </a:txBody>
                  <a:tcPr marL="73365" marR="73365" marT="36683" marB="36683" anchor="ctr">
                    <a:lnL>
                      <a:noFill/>
                    </a:lnL>
                    <a:lnR>
                      <a:noFill/>
                    </a:lnR>
                    <a:lnT>
                      <a:noFill/>
                    </a:lnT>
                    <a:lnB>
                      <a:noFill/>
                    </a:lnB>
                  </a:tcPr>
                </a:tc>
                <a:tc>
                  <a:txBody>
                    <a:bodyPr/>
                    <a:lstStyle/>
                    <a:p>
                      <a:r>
                        <a:rPr lang="en-US" sz="1400"/>
                        <a:t>4 weeks</a:t>
                      </a:r>
                    </a:p>
                  </a:txBody>
                  <a:tcPr marL="73365" marR="73365" marT="36683" marB="36683" anchor="ctr">
                    <a:lnL>
                      <a:noFill/>
                    </a:lnL>
                    <a:lnR>
                      <a:noFill/>
                    </a:lnR>
                    <a:lnT>
                      <a:noFill/>
                    </a:lnT>
                    <a:lnB>
                      <a:noFill/>
                    </a:lnB>
                  </a:tcPr>
                </a:tc>
                <a:tc>
                  <a:txBody>
                    <a:bodyPr/>
                    <a:lstStyle/>
                    <a:p>
                      <a:r>
                        <a:rPr lang="en-US" sz="1400"/>
                        <a:t>2 months</a:t>
                      </a:r>
                    </a:p>
                  </a:txBody>
                  <a:tcPr marL="73365" marR="73365" marT="36683" marB="36683" anchor="ctr">
                    <a:lnL>
                      <a:noFill/>
                    </a:lnL>
                    <a:lnR>
                      <a:noFill/>
                    </a:lnR>
                    <a:lnT>
                      <a:noFill/>
                    </a:lnT>
                    <a:lnB>
                      <a:noFill/>
                    </a:lnB>
                  </a:tcPr>
                </a:tc>
                <a:tc>
                  <a:txBody>
                    <a:bodyPr/>
                    <a:lstStyle/>
                    <a:p>
                      <a:r>
                        <a:rPr lang="en-US" sz="1400"/>
                        <a:t>3-4 months</a:t>
                      </a:r>
                    </a:p>
                  </a:txBody>
                  <a:tcPr marL="73365" marR="73365" marT="36683" marB="36683" anchor="ctr">
                    <a:lnL>
                      <a:noFill/>
                    </a:lnL>
                    <a:lnR>
                      <a:noFill/>
                    </a:lnR>
                    <a:lnT>
                      <a:noFill/>
                    </a:lnT>
                    <a:lnB>
                      <a:noFill/>
                    </a:lnB>
                  </a:tcPr>
                </a:tc>
              </a:tr>
              <a:tr h="293461">
                <a:tc>
                  <a:txBody>
                    <a:bodyPr/>
                    <a:lstStyle/>
                    <a:p>
                      <a:r>
                        <a:rPr lang="en-US" sz="1400" b="1"/>
                        <a:t>UI/UX Design</a:t>
                      </a:r>
                      <a:endParaRPr lang="en-US" sz="1400"/>
                    </a:p>
                  </a:txBody>
                  <a:tcPr marL="73365" marR="73365" marT="36683" marB="36683" anchor="ctr">
                    <a:lnL>
                      <a:noFill/>
                    </a:lnL>
                    <a:lnR>
                      <a:noFill/>
                    </a:lnR>
                    <a:lnT>
                      <a:noFill/>
                    </a:lnT>
                    <a:lnB>
                      <a:noFill/>
                    </a:lnB>
                  </a:tcPr>
                </a:tc>
                <a:tc>
                  <a:txBody>
                    <a:bodyPr/>
                    <a:lstStyle/>
                    <a:p>
                      <a:r>
                        <a:rPr lang="en-US" sz="1400"/>
                        <a:t>4-6 weeks</a:t>
                      </a:r>
                    </a:p>
                  </a:txBody>
                  <a:tcPr marL="73365" marR="73365" marT="36683" marB="36683" anchor="ctr">
                    <a:lnL>
                      <a:noFill/>
                    </a:lnL>
                    <a:lnR>
                      <a:noFill/>
                    </a:lnR>
                    <a:lnT>
                      <a:noFill/>
                    </a:lnT>
                    <a:lnB>
                      <a:noFill/>
                    </a:lnB>
                  </a:tcPr>
                </a:tc>
                <a:tc>
                  <a:txBody>
                    <a:bodyPr/>
                    <a:lstStyle/>
                    <a:p>
                      <a:r>
                        <a:rPr lang="en-US" sz="1400"/>
                        <a:t>2-3 months</a:t>
                      </a:r>
                    </a:p>
                  </a:txBody>
                  <a:tcPr marL="73365" marR="73365" marT="36683" marB="36683" anchor="ctr">
                    <a:lnL>
                      <a:noFill/>
                    </a:lnL>
                    <a:lnR>
                      <a:noFill/>
                    </a:lnR>
                    <a:lnT>
                      <a:noFill/>
                    </a:lnT>
                    <a:lnB>
                      <a:noFill/>
                    </a:lnB>
                  </a:tcPr>
                </a:tc>
                <a:tc>
                  <a:txBody>
                    <a:bodyPr/>
                    <a:lstStyle/>
                    <a:p>
                      <a:r>
                        <a:rPr lang="en-US" sz="1400"/>
                        <a:t>4-6 months</a:t>
                      </a:r>
                    </a:p>
                  </a:txBody>
                  <a:tcPr marL="73365" marR="73365" marT="36683" marB="36683" anchor="ctr">
                    <a:lnL>
                      <a:noFill/>
                    </a:lnL>
                    <a:lnR>
                      <a:noFill/>
                    </a:lnR>
                    <a:lnT>
                      <a:noFill/>
                    </a:lnT>
                    <a:lnB>
                      <a:noFill/>
                    </a:lnB>
                  </a:tcPr>
                </a:tc>
              </a:tr>
              <a:tr h="733652">
                <a:tc>
                  <a:txBody>
                    <a:bodyPr/>
                    <a:lstStyle/>
                    <a:p>
                      <a:r>
                        <a:rPr lang="en-US" sz="1400" b="1"/>
                        <a:t>Development (Frontend &amp; Backend)</a:t>
                      </a:r>
                      <a:endParaRPr lang="en-US" sz="1400"/>
                    </a:p>
                  </a:txBody>
                  <a:tcPr marL="73365" marR="73365" marT="36683" marB="36683" anchor="ctr">
                    <a:lnL>
                      <a:noFill/>
                    </a:lnL>
                    <a:lnR>
                      <a:noFill/>
                    </a:lnR>
                    <a:lnT>
                      <a:noFill/>
                    </a:lnT>
                    <a:lnB>
                      <a:noFill/>
                    </a:lnB>
                  </a:tcPr>
                </a:tc>
                <a:tc>
                  <a:txBody>
                    <a:bodyPr/>
                    <a:lstStyle/>
                    <a:p>
                      <a:r>
                        <a:rPr lang="en-US" sz="1400"/>
                        <a:t>3-4 months</a:t>
                      </a:r>
                    </a:p>
                  </a:txBody>
                  <a:tcPr marL="73365" marR="73365" marT="36683" marB="36683" anchor="ctr">
                    <a:lnL>
                      <a:noFill/>
                    </a:lnL>
                    <a:lnR>
                      <a:noFill/>
                    </a:lnR>
                    <a:lnT>
                      <a:noFill/>
                    </a:lnT>
                    <a:lnB>
                      <a:noFill/>
                    </a:lnB>
                  </a:tcPr>
                </a:tc>
                <a:tc>
                  <a:txBody>
                    <a:bodyPr/>
                    <a:lstStyle/>
                    <a:p>
                      <a:r>
                        <a:rPr lang="en-US" sz="1400"/>
                        <a:t>6-8 months</a:t>
                      </a:r>
                    </a:p>
                  </a:txBody>
                  <a:tcPr marL="73365" marR="73365" marT="36683" marB="36683" anchor="ctr">
                    <a:lnL>
                      <a:noFill/>
                    </a:lnL>
                    <a:lnR>
                      <a:noFill/>
                    </a:lnR>
                    <a:lnT>
                      <a:noFill/>
                    </a:lnT>
                    <a:lnB>
                      <a:noFill/>
                    </a:lnB>
                  </a:tcPr>
                </a:tc>
                <a:tc>
                  <a:txBody>
                    <a:bodyPr/>
                    <a:lstStyle/>
                    <a:p>
                      <a:r>
                        <a:rPr lang="en-US" sz="1400"/>
                        <a:t>12-18 months</a:t>
                      </a:r>
                    </a:p>
                  </a:txBody>
                  <a:tcPr marL="73365" marR="73365" marT="36683" marB="36683" anchor="ctr">
                    <a:lnL>
                      <a:noFill/>
                    </a:lnL>
                    <a:lnR>
                      <a:noFill/>
                    </a:lnR>
                    <a:lnT>
                      <a:noFill/>
                    </a:lnT>
                    <a:lnB>
                      <a:noFill/>
                    </a:lnB>
                  </a:tcPr>
                </a:tc>
              </a:tr>
              <a:tr h="733652">
                <a:tc>
                  <a:txBody>
                    <a:bodyPr/>
                    <a:lstStyle/>
                    <a:p>
                      <a:r>
                        <a:rPr lang="en-US" sz="1400" b="1"/>
                        <a:t>Integrations (APIs, Core Banking Systems)</a:t>
                      </a:r>
                      <a:endParaRPr lang="en-US" sz="1400"/>
                    </a:p>
                  </a:txBody>
                  <a:tcPr marL="73365" marR="73365" marT="36683" marB="36683" anchor="ctr">
                    <a:lnL>
                      <a:noFill/>
                    </a:lnL>
                    <a:lnR>
                      <a:noFill/>
                    </a:lnR>
                    <a:lnT>
                      <a:noFill/>
                    </a:lnT>
                    <a:lnB>
                      <a:noFill/>
                    </a:lnB>
                  </a:tcPr>
                </a:tc>
                <a:tc>
                  <a:txBody>
                    <a:bodyPr/>
                    <a:lstStyle/>
                    <a:p>
                      <a:r>
                        <a:rPr lang="en-US" sz="1400"/>
                        <a:t>2-3 months</a:t>
                      </a:r>
                    </a:p>
                  </a:txBody>
                  <a:tcPr marL="73365" marR="73365" marT="36683" marB="36683" anchor="ctr">
                    <a:lnL>
                      <a:noFill/>
                    </a:lnL>
                    <a:lnR>
                      <a:noFill/>
                    </a:lnR>
                    <a:lnT>
                      <a:noFill/>
                    </a:lnT>
                    <a:lnB>
                      <a:noFill/>
                    </a:lnB>
                  </a:tcPr>
                </a:tc>
                <a:tc>
                  <a:txBody>
                    <a:bodyPr/>
                    <a:lstStyle/>
                    <a:p>
                      <a:r>
                        <a:rPr lang="en-US" sz="1400"/>
                        <a:t>4-6 months</a:t>
                      </a:r>
                    </a:p>
                  </a:txBody>
                  <a:tcPr marL="73365" marR="73365" marT="36683" marB="36683" anchor="ctr">
                    <a:lnL>
                      <a:noFill/>
                    </a:lnL>
                    <a:lnR>
                      <a:noFill/>
                    </a:lnR>
                    <a:lnT>
                      <a:noFill/>
                    </a:lnT>
                    <a:lnB>
                      <a:noFill/>
                    </a:lnB>
                  </a:tcPr>
                </a:tc>
                <a:tc>
                  <a:txBody>
                    <a:bodyPr/>
                    <a:lstStyle/>
                    <a:p>
                      <a:r>
                        <a:rPr lang="en-US" sz="1400"/>
                        <a:t>8-12 months</a:t>
                      </a:r>
                    </a:p>
                  </a:txBody>
                  <a:tcPr marL="73365" marR="73365" marT="36683" marB="36683" anchor="ctr">
                    <a:lnL>
                      <a:noFill/>
                    </a:lnL>
                    <a:lnR>
                      <a:noFill/>
                    </a:lnR>
                    <a:lnT>
                      <a:noFill/>
                    </a:lnT>
                    <a:lnB>
                      <a:noFill/>
                    </a:lnB>
                  </a:tcPr>
                </a:tc>
              </a:tr>
              <a:tr h="293461">
                <a:tc>
                  <a:txBody>
                    <a:bodyPr/>
                    <a:lstStyle/>
                    <a:p>
                      <a:r>
                        <a:rPr lang="en-US" sz="1400" b="1"/>
                        <a:t>Testing &amp; QA</a:t>
                      </a:r>
                      <a:endParaRPr lang="en-US" sz="1400"/>
                    </a:p>
                  </a:txBody>
                  <a:tcPr marL="73365" marR="73365" marT="36683" marB="36683" anchor="ctr">
                    <a:lnL>
                      <a:noFill/>
                    </a:lnL>
                    <a:lnR>
                      <a:noFill/>
                    </a:lnR>
                    <a:lnT>
                      <a:noFill/>
                    </a:lnT>
                    <a:lnB>
                      <a:noFill/>
                    </a:lnB>
                  </a:tcPr>
                </a:tc>
                <a:tc>
                  <a:txBody>
                    <a:bodyPr/>
                    <a:lstStyle/>
                    <a:p>
                      <a:r>
                        <a:rPr lang="en-US" sz="1400"/>
                        <a:t>4-6 weeks</a:t>
                      </a:r>
                    </a:p>
                  </a:txBody>
                  <a:tcPr marL="73365" marR="73365" marT="36683" marB="36683" anchor="ctr">
                    <a:lnL>
                      <a:noFill/>
                    </a:lnL>
                    <a:lnR>
                      <a:noFill/>
                    </a:lnR>
                    <a:lnT>
                      <a:noFill/>
                    </a:lnT>
                    <a:lnB>
                      <a:noFill/>
                    </a:lnB>
                  </a:tcPr>
                </a:tc>
                <a:tc>
                  <a:txBody>
                    <a:bodyPr/>
                    <a:lstStyle/>
                    <a:p>
                      <a:r>
                        <a:rPr lang="en-US" sz="1400"/>
                        <a:t>3-4 months</a:t>
                      </a:r>
                    </a:p>
                  </a:txBody>
                  <a:tcPr marL="73365" marR="73365" marT="36683" marB="36683" anchor="ctr">
                    <a:lnL>
                      <a:noFill/>
                    </a:lnL>
                    <a:lnR>
                      <a:noFill/>
                    </a:lnR>
                    <a:lnT>
                      <a:noFill/>
                    </a:lnT>
                    <a:lnB>
                      <a:noFill/>
                    </a:lnB>
                  </a:tcPr>
                </a:tc>
                <a:tc>
                  <a:txBody>
                    <a:bodyPr/>
                    <a:lstStyle/>
                    <a:p>
                      <a:r>
                        <a:rPr lang="en-US" sz="1400"/>
                        <a:t>6+ months</a:t>
                      </a:r>
                    </a:p>
                  </a:txBody>
                  <a:tcPr marL="73365" marR="73365" marT="36683" marB="36683" anchor="ctr">
                    <a:lnL>
                      <a:noFill/>
                    </a:lnL>
                    <a:lnR>
                      <a:noFill/>
                    </a:lnR>
                    <a:lnT>
                      <a:noFill/>
                    </a:lnT>
                    <a:lnB>
                      <a:noFill/>
                    </a:lnB>
                  </a:tcPr>
                </a:tc>
              </a:tr>
              <a:tr h="513556">
                <a:tc>
                  <a:txBody>
                    <a:bodyPr/>
                    <a:lstStyle/>
                    <a:p>
                      <a:r>
                        <a:rPr lang="en-US" sz="1400" b="1"/>
                        <a:t>Security &amp; Compliance</a:t>
                      </a:r>
                      <a:endParaRPr lang="en-US" sz="1400"/>
                    </a:p>
                  </a:txBody>
                  <a:tcPr marL="73365" marR="73365" marT="36683" marB="36683" anchor="ctr">
                    <a:lnL>
                      <a:noFill/>
                    </a:lnL>
                    <a:lnR>
                      <a:noFill/>
                    </a:lnR>
                    <a:lnT>
                      <a:noFill/>
                    </a:lnT>
                    <a:lnB>
                      <a:noFill/>
                    </a:lnB>
                  </a:tcPr>
                </a:tc>
                <a:tc>
                  <a:txBody>
                    <a:bodyPr/>
                    <a:lstStyle/>
                    <a:p>
                      <a:r>
                        <a:rPr lang="en-US" sz="1400"/>
                        <a:t>2-4 weeks</a:t>
                      </a:r>
                    </a:p>
                  </a:txBody>
                  <a:tcPr marL="73365" marR="73365" marT="36683" marB="36683" anchor="ctr">
                    <a:lnL>
                      <a:noFill/>
                    </a:lnL>
                    <a:lnR>
                      <a:noFill/>
                    </a:lnR>
                    <a:lnT>
                      <a:noFill/>
                    </a:lnT>
                    <a:lnB>
                      <a:noFill/>
                    </a:lnB>
                  </a:tcPr>
                </a:tc>
                <a:tc>
                  <a:txBody>
                    <a:bodyPr/>
                    <a:lstStyle/>
                    <a:p>
                      <a:r>
                        <a:rPr lang="en-US" sz="1400"/>
                        <a:t>2-3 months</a:t>
                      </a:r>
                    </a:p>
                  </a:txBody>
                  <a:tcPr marL="73365" marR="73365" marT="36683" marB="36683" anchor="ctr">
                    <a:lnL>
                      <a:noFill/>
                    </a:lnL>
                    <a:lnR>
                      <a:noFill/>
                    </a:lnR>
                    <a:lnT>
                      <a:noFill/>
                    </a:lnT>
                    <a:lnB>
                      <a:noFill/>
                    </a:lnB>
                  </a:tcPr>
                </a:tc>
                <a:tc>
                  <a:txBody>
                    <a:bodyPr/>
                    <a:lstStyle/>
                    <a:p>
                      <a:r>
                        <a:rPr lang="en-US" sz="1400"/>
                        <a:t>4-6 months</a:t>
                      </a:r>
                    </a:p>
                  </a:txBody>
                  <a:tcPr marL="73365" marR="73365" marT="36683" marB="36683" anchor="ctr">
                    <a:lnL>
                      <a:noFill/>
                    </a:lnL>
                    <a:lnR>
                      <a:noFill/>
                    </a:lnR>
                    <a:lnT>
                      <a:noFill/>
                    </a:lnT>
                    <a:lnB>
                      <a:noFill/>
                    </a:lnB>
                  </a:tcPr>
                </a:tc>
              </a:tr>
              <a:tr h="513556">
                <a:tc>
                  <a:txBody>
                    <a:bodyPr/>
                    <a:lstStyle/>
                    <a:p>
                      <a:r>
                        <a:rPr lang="en-US" sz="1400" b="1"/>
                        <a:t>User Acceptance Testing (UAT)</a:t>
                      </a:r>
                      <a:endParaRPr lang="en-US" sz="1400"/>
                    </a:p>
                  </a:txBody>
                  <a:tcPr marL="73365" marR="73365" marT="36683" marB="36683" anchor="ctr">
                    <a:lnL>
                      <a:noFill/>
                    </a:lnL>
                    <a:lnR>
                      <a:noFill/>
                    </a:lnR>
                    <a:lnT>
                      <a:noFill/>
                    </a:lnT>
                    <a:lnB>
                      <a:noFill/>
                    </a:lnB>
                  </a:tcPr>
                </a:tc>
                <a:tc>
                  <a:txBody>
                    <a:bodyPr/>
                    <a:lstStyle/>
                    <a:p>
                      <a:r>
                        <a:rPr lang="en-US" sz="1400"/>
                        <a:t>2-3 weeks</a:t>
                      </a:r>
                    </a:p>
                  </a:txBody>
                  <a:tcPr marL="73365" marR="73365" marT="36683" marB="36683" anchor="ctr">
                    <a:lnL>
                      <a:noFill/>
                    </a:lnL>
                    <a:lnR>
                      <a:noFill/>
                    </a:lnR>
                    <a:lnT>
                      <a:noFill/>
                    </a:lnT>
                    <a:lnB>
                      <a:noFill/>
                    </a:lnB>
                  </a:tcPr>
                </a:tc>
                <a:tc>
                  <a:txBody>
                    <a:bodyPr/>
                    <a:lstStyle/>
                    <a:p>
                      <a:r>
                        <a:rPr lang="en-US" sz="1400"/>
                        <a:t>2-3 months</a:t>
                      </a:r>
                    </a:p>
                  </a:txBody>
                  <a:tcPr marL="73365" marR="73365" marT="36683" marB="36683" anchor="ctr">
                    <a:lnL>
                      <a:noFill/>
                    </a:lnL>
                    <a:lnR>
                      <a:noFill/>
                    </a:lnR>
                    <a:lnT>
                      <a:noFill/>
                    </a:lnT>
                    <a:lnB>
                      <a:noFill/>
                    </a:lnB>
                  </a:tcPr>
                </a:tc>
                <a:tc>
                  <a:txBody>
                    <a:bodyPr/>
                    <a:lstStyle/>
                    <a:p>
                      <a:r>
                        <a:rPr lang="en-US" sz="1400"/>
                        <a:t>3-5 months</a:t>
                      </a:r>
                    </a:p>
                  </a:txBody>
                  <a:tcPr marL="73365" marR="73365" marT="36683" marB="36683" anchor="ctr">
                    <a:lnL>
                      <a:noFill/>
                    </a:lnL>
                    <a:lnR>
                      <a:noFill/>
                    </a:lnR>
                    <a:lnT>
                      <a:noFill/>
                    </a:lnT>
                    <a:lnB>
                      <a:noFill/>
                    </a:lnB>
                  </a:tcPr>
                </a:tc>
              </a:tr>
              <a:tr h="513556">
                <a:tc>
                  <a:txBody>
                    <a:bodyPr/>
                    <a:lstStyle/>
                    <a:p>
                      <a:r>
                        <a:rPr lang="en-US" sz="1400" b="1"/>
                        <a:t>Deployment &amp; Training</a:t>
                      </a:r>
                      <a:endParaRPr lang="en-US" sz="1400"/>
                    </a:p>
                  </a:txBody>
                  <a:tcPr marL="73365" marR="73365" marT="36683" marB="36683" anchor="ctr">
                    <a:lnL>
                      <a:noFill/>
                    </a:lnL>
                    <a:lnR>
                      <a:noFill/>
                    </a:lnR>
                    <a:lnT>
                      <a:noFill/>
                    </a:lnT>
                    <a:lnB>
                      <a:noFill/>
                    </a:lnB>
                  </a:tcPr>
                </a:tc>
                <a:tc>
                  <a:txBody>
                    <a:bodyPr/>
                    <a:lstStyle/>
                    <a:p>
                      <a:r>
                        <a:rPr lang="en-US" sz="1400"/>
                        <a:t>2-3 weeks</a:t>
                      </a:r>
                    </a:p>
                  </a:txBody>
                  <a:tcPr marL="73365" marR="73365" marT="36683" marB="36683" anchor="ctr">
                    <a:lnL>
                      <a:noFill/>
                    </a:lnL>
                    <a:lnR>
                      <a:noFill/>
                    </a:lnR>
                    <a:lnT>
                      <a:noFill/>
                    </a:lnT>
                    <a:lnB>
                      <a:noFill/>
                    </a:lnB>
                  </a:tcPr>
                </a:tc>
                <a:tc>
                  <a:txBody>
                    <a:bodyPr/>
                    <a:lstStyle/>
                    <a:p>
                      <a:r>
                        <a:rPr lang="en-US" sz="1400"/>
                        <a:t>1-2 months</a:t>
                      </a:r>
                    </a:p>
                  </a:txBody>
                  <a:tcPr marL="73365" marR="73365" marT="36683" marB="36683" anchor="ctr">
                    <a:lnL>
                      <a:noFill/>
                    </a:lnL>
                    <a:lnR>
                      <a:noFill/>
                    </a:lnR>
                    <a:lnT>
                      <a:noFill/>
                    </a:lnT>
                    <a:lnB>
                      <a:noFill/>
                    </a:lnB>
                  </a:tcPr>
                </a:tc>
                <a:tc>
                  <a:txBody>
                    <a:bodyPr/>
                    <a:lstStyle/>
                    <a:p>
                      <a:r>
                        <a:rPr lang="en-US" sz="1400" dirty="0"/>
                        <a:t>3-6 months</a:t>
                      </a:r>
                    </a:p>
                  </a:txBody>
                  <a:tcPr marL="73365" marR="73365" marT="36683" marB="36683" anchor="ctr">
                    <a:lnL>
                      <a:noFill/>
                    </a:lnL>
                    <a:lnR>
                      <a:noFill/>
                    </a:lnR>
                    <a:lnT>
                      <a:noFill/>
                    </a:lnT>
                    <a:lnB>
                      <a:noFill/>
                    </a:lnB>
                  </a:tcPr>
                </a:tc>
              </a:tr>
            </a:tbl>
          </a:graphicData>
        </a:graphic>
      </p:graphicFrame>
    </p:spTree>
    <p:extLst>
      <p:ext uri="{BB962C8B-B14F-4D97-AF65-F5344CB8AC3E}">
        <p14:creationId xmlns:p14="http://schemas.microsoft.com/office/powerpoint/2010/main" val="3357078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r>
              <a:rPr lang="en-US" sz="4000" b="1" dirty="0" smtClean="0">
                <a:latin typeface="Arial" panose="020B0604020202020204" pitchFamily="34" charset="0"/>
                <a:cs typeface="Arial" panose="020B0604020202020204" pitchFamily="34" charset="0"/>
              </a:rPr>
              <a:t>Budget Required for Development</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sz="1800" dirty="0">
                <a:latin typeface="Arial" panose="020B0604020202020204" pitchFamily="34" charset="0"/>
                <a:cs typeface="Arial" panose="020B0604020202020204" pitchFamily="34" charset="0"/>
              </a:rPr>
              <a:t>The budget required to develop a CRM application for a bank can range from $50,000 to $350,000 for a platform-based solution, with custom-built CRMs potentially costing between $150,000 and $400,000 depending on the complexity of </a:t>
            </a:r>
            <a:r>
              <a:rPr lang="en-US" sz="1800" dirty="0" smtClean="0">
                <a:latin typeface="Arial" panose="020B0604020202020204" pitchFamily="34" charset="0"/>
                <a:cs typeface="Arial" panose="020B0604020202020204" pitchFamily="34" charset="0"/>
              </a:rPr>
              <a:t>features</a:t>
            </a:r>
            <a:r>
              <a:rPr lang="en-US" sz="1800" dirty="0">
                <a:latin typeface="Arial" panose="020B0604020202020204" pitchFamily="34" charset="0"/>
                <a:cs typeface="Arial" panose="020B0604020202020204" pitchFamily="34" charset="0"/>
              </a:rPr>
              <a:t>, integrations, and data migration needs involved. </a:t>
            </a:r>
            <a:endParaRPr lang="en-US" sz="1800" dirty="0" smtClean="0">
              <a:latin typeface="Arial" panose="020B0604020202020204" pitchFamily="34" charset="0"/>
              <a:cs typeface="Arial" panose="020B0604020202020204" pitchFamily="34" charset="0"/>
            </a:endParaRPr>
          </a:p>
          <a:p>
            <a:r>
              <a:rPr lang="en-US" sz="1800" dirty="0"/>
              <a:t>Key components of a banking CRM development budget</a:t>
            </a:r>
            <a:r>
              <a:rPr lang="en-US" sz="1800" dirty="0" smtClean="0"/>
              <a:t>:</a:t>
            </a:r>
          </a:p>
          <a:p>
            <a:endParaRPr lang="en-US" sz="1800" dirty="0"/>
          </a:p>
          <a:p>
            <a:pPr fontAlgn="ctr"/>
            <a:r>
              <a:rPr lang="en-US" sz="1800" b="1" dirty="0"/>
              <a:t>Software licensing fees:</a:t>
            </a:r>
            <a:r>
              <a:rPr lang="en-US" sz="1800" dirty="0"/>
              <a:t> Cost of the CRM platform or development tools. </a:t>
            </a:r>
          </a:p>
          <a:p>
            <a:pPr fontAlgn="ctr"/>
            <a:r>
              <a:rPr lang="en-US" sz="1800" b="1" dirty="0"/>
              <a:t>Development costs:</a:t>
            </a:r>
            <a:r>
              <a:rPr lang="en-US" sz="1800" dirty="0"/>
              <a:t> Cost of designing, coding, and testing the CRM application. </a:t>
            </a:r>
          </a:p>
          <a:p>
            <a:pPr fontAlgn="ctr"/>
            <a:r>
              <a:rPr lang="en-US" sz="1800" b="1" dirty="0"/>
              <a:t>Data migration costs:</a:t>
            </a:r>
            <a:r>
              <a:rPr lang="en-US" sz="1800" dirty="0"/>
              <a:t> Transferring existing customer data into the new CRM system </a:t>
            </a:r>
          </a:p>
          <a:p>
            <a:pPr fontAlgn="ctr"/>
            <a:r>
              <a:rPr lang="en-US" sz="1800" b="1" dirty="0"/>
              <a:t>Implementation costs:</a:t>
            </a:r>
            <a:r>
              <a:rPr lang="en-US" sz="1800" dirty="0"/>
              <a:t> Setting up the CRM, configuring features, and training staff </a:t>
            </a:r>
          </a:p>
          <a:p>
            <a:r>
              <a:rPr lang="en-US" sz="1800" b="1" dirty="0"/>
              <a:t>Maintenance and support costs:</a:t>
            </a:r>
            <a:r>
              <a:rPr lang="en-US" sz="1800" dirty="0"/>
              <a:t> Ongoing updates, bug fixes, and technical support </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118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a:latin typeface="Arial" panose="020B0604020202020204" pitchFamily="34" charset="0"/>
                <a:cs typeface="Arial" panose="020B0604020202020204" pitchFamily="34" charset="0"/>
              </a:rPr>
              <a:t>Risks and Dependencies:</a:t>
            </a:r>
          </a:p>
        </p:txBody>
      </p:sp>
      <p:sp>
        <p:nvSpPr>
          <p:cNvPr id="3" name="Content Placeholder 2"/>
          <p:cNvSpPr>
            <a:spLocks noGrp="1"/>
          </p:cNvSpPr>
          <p:nvPr>
            <p:ph idx="1"/>
          </p:nvPr>
        </p:nvSpPr>
        <p:spPr>
          <a:xfrm>
            <a:off x="457200" y="1066800"/>
            <a:ext cx="8229600" cy="5059363"/>
          </a:xfrm>
        </p:spPr>
        <p:txBody>
          <a:bodyPr>
            <a:normAutofit/>
          </a:bodyPr>
          <a:lstStyle/>
          <a:p>
            <a:r>
              <a:rPr lang="en-US" sz="1800" dirty="0">
                <a:latin typeface="Arial" panose="020B0604020202020204" pitchFamily="34" charset="0"/>
                <a:cs typeface="Arial" panose="020B0604020202020204" pitchFamily="34" charset="0"/>
              </a:rPr>
              <a:t>The five most common CRM implementation risks </a:t>
            </a:r>
            <a:r>
              <a:rPr lang="en-US" sz="1800" dirty="0" smtClean="0">
                <a:latin typeface="Arial" panose="020B0604020202020204" pitchFamily="34" charset="0"/>
                <a:cs typeface="Arial" panose="020B0604020202020204" pitchFamily="34" charset="0"/>
              </a:rPr>
              <a:t>are</a:t>
            </a:r>
          </a:p>
          <a:p>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1) Lack of executive support</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2) Lack of customer input</a:t>
            </a:r>
            <a:r>
              <a:rPr lang="en-US" sz="1800" dirty="0" smtClean="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3) Failure to effectively train, </a:t>
            </a:r>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4</a:t>
            </a: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Poorly </a:t>
            </a:r>
            <a:r>
              <a:rPr lang="en-US" sz="1800" dirty="0">
                <a:latin typeface="Arial" panose="020B0604020202020204" pitchFamily="34" charset="0"/>
                <a:cs typeface="Arial" panose="020B0604020202020204" pitchFamily="34" charset="0"/>
              </a:rPr>
              <a:t>defined metrics, and </a:t>
            </a:r>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5</a:t>
            </a:r>
            <a:r>
              <a:rPr lang="en-US" sz="1800" dirty="0">
                <a:latin typeface="Arial" panose="020B0604020202020204" pitchFamily="34" charset="0"/>
                <a:cs typeface="Arial" panose="020B0604020202020204" pitchFamily="34" charset="0"/>
              </a:rPr>
              <a:t>) Unclear goals and </a:t>
            </a:r>
            <a:r>
              <a:rPr lang="en-US" sz="1800" dirty="0" smtClean="0">
                <a:latin typeface="Arial" panose="020B0604020202020204" pitchFamily="34" charset="0"/>
                <a:cs typeface="Arial" panose="020B0604020202020204" pitchFamily="34" charset="0"/>
              </a:rPr>
              <a:t>objectives</a:t>
            </a:r>
          </a:p>
          <a:p>
            <a:pPr algn="just"/>
            <a:r>
              <a:rPr lang="en-US" sz="1800" dirty="0">
                <a:latin typeface="Arial" panose="020B0604020202020204" pitchFamily="34" charset="0"/>
                <a:cs typeface="Arial" panose="020B0604020202020204" pitchFamily="34" charset="0"/>
              </a:rPr>
              <a:t>Compliance risk management in banks, especially in KYC and AML, involves policies and practices to minimize money laundering, and terrorist financing risks, </a:t>
            </a:r>
            <a:r>
              <a:rPr lang="en-US" sz="1800" dirty="0" smtClean="0">
                <a:latin typeface="Arial" panose="020B0604020202020204" pitchFamily="34" charset="0"/>
                <a:cs typeface="Arial" panose="020B0604020202020204" pitchFamily="34" charset="0"/>
              </a:rPr>
              <a:t>ensuring </a:t>
            </a:r>
            <a:r>
              <a:rPr lang="en-US" sz="1800" dirty="0">
                <a:latin typeface="Arial" panose="020B0604020202020204" pitchFamily="34" charset="0"/>
                <a:cs typeface="Arial" panose="020B0604020202020204" pitchFamily="34" charset="0"/>
              </a:rPr>
              <a:t>regulatory compliance</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345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7200" dirty="0" smtClean="0">
                <a:latin typeface="Arial" panose="020B0604020202020204" pitchFamily="34" charset="0"/>
                <a:cs typeface="Arial" panose="020B0604020202020204" pitchFamily="34" charset="0"/>
              </a:rPr>
              <a:t>THE END</a:t>
            </a:r>
            <a:endParaRPr lang="en-US" sz="7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1"/>
            <a:ext cx="7848600" cy="3733800"/>
          </a:xfrm>
        </p:spPr>
        <p:txBody>
          <a:bodyPr/>
          <a:lstStyle/>
          <a:p>
            <a:pPr marL="0" indent="0">
              <a:buNone/>
            </a:pPr>
            <a:endParaRPr lang="en-US" dirty="0" smtClean="0"/>
          </a:p>
          <a:p>
            <a:endParaRPr lang="en-US" b="1" dirty="0"/>
          </a:p>
        </p:txBody>
      </p:sp>
    </p:spTree>
    <p:extLst>
      <p:ext uri="{BB962C8B-B14F-4D97-AF65-F5344CB8AC3E}">
        <p14:creationId xmlns:p14="http://schemas.microsoft.com/office/powerpoint/2010/main" val="2688276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dirty="0" smtClean="0">
                <a:latin typeface="Arial" panose="020B0604020202020204" pitchFamily="34" charset="0"/>
                <a:cs typeface="Arial" panose="020B0604020202020204" pitchFamily="34" charset="0"/>
              </a:rPr>
              <a:t>SITUATION</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181600"/>
          </a:xfrm>
        </p:spPr>
        <p:txBody>
          <a:bodyPr>
            <a:normAutofit/>
          </a:bodyPr>
          <a:lstStyle/>
          <a:p>
            <a:pPr marL="0" indent="0">
              <a:buNone/>
            </a:pPr>
            <a:r>
              <a:rPr lang="en-US" sz="1600" dirty="0" smtClean="0"/>
              <a:t>Building a </a:t>
            </a:r>
            <a:r>
              <a:rPr lang="en-US" sz="1600" b="1" dirty="0" smtClean="0"/>
              <a:t>CRM (Customer Relationship Management)</a:t>
            </a:r>
            <a:r>
              <a:rPr lang="en-US" sz="1600" dirty="0" smtClean="0"/>
              <a:t> application for the </a:t>
            </a:r>
            <a:r>
              <a:rPr lang="en-US" sz="1600" b="1" dirty="0" smtClean="0"/>
              <a:t>banking domain</a:t>
            </a:r>
            <a:r>
              <a:rPr lang="en-US" sz="1600" dirty="0" smtClean="0"/>
              <a:t> involves several critical considerations, challenges, and opportunities. Here's a breakdown of possible situations you may encounter:</a:t>
            </a:r>
          </a:p>
          <a:p>
            <a:pPr marL="0" indent="0">
              <a:buNone/>
            </a:pPr>
            <a:endParaRPr lang="en-US" sz="1600" dirty="0"/>
          </a:p>
          <a:p>
            <a:pPr>
              <a:buAutoNum type="arabicParenR"/>
            </a:pPr>
            <a:r>
              <a:rPr lang="en-US" sz="1600" dirty="0" smtClean="0"/>
              <a:t>Requirements Gathering Challenges</a:t>
            </a:r>
          </a:p>
          <a:p>
            <a:pPr>
              <a:buAutoNum type="arabicParenR"/>
            </a:pPr>
            <a:r>
              <a:rPr lang="en-US" sz="1600" dirty="0" smtClean="0"/>
              <a:t>Data Security and Privacy</a:t>
            </a:r>
          </a:p>
          <a:p>
            <a:pPr>
              <a:buAutoNum type="arabicParenR"/>
            </a:pPr>
            <a:r>
              <a:rPr lang="en-US" sz="1600" dirty="0" smtClean="0"/>
              <a:t>User Experience Design</a:t>
            </a:r>
          </a:p>
          <a:p>
            <a:pPr>
              <a:buAutoNum type="arabicParenR"/>
            </a:pPr>
            <a:r>
              <a:rPr lang="en-US" sz="1600" dirty="0" smtClean="0"/>
              <a:t>Managing Customization Needs</a:t>
            </a:r>
          </a:p>
          <a:p>
            <a:pPr>
              <a:buAutoNum type="arabicParenR"/>
            </a:pPr>
            <a:r>
              <a:rPr lang="en-US" sz="1600" dirty="0" smtClean="0"/>
              <a:t>Scalability Requirements</a:t>
            </a:r>
          </a:p>
          <a:p>
            <a:pPr>
              <a:buAutoNum type="arabicParenR"/>
            </a:pPr>
            <a:r>
              <a:rPr lang="en-US" sz="1600" dirty="0" smtClean="0"/>
              <a:t>Handling Customer Insights</a:t>
            </a:r>
          </a:p>
          <a:p>
            <a:pPr>
              <a:buAutoNum type="arabicParenR"/>
            </a:pPr>
            <a:r>
              <a:rPr lang="en-US" sz="1600" dirty="0" smtClean="0"/>
              <a:t>Testing and UAT</a:t>
            </a:r>
          </a:p>
          <a:p>
            <a:pPr>
              <a:buAutoNum type="arabicParenR"/>
            </a:pPr>
            <a:r>
              <a:rPr lang="en-US" sz="1600" dirty="0" smtClean="0"/>
              <a:t>Post-Implementation Support</a:t>
            </a:r>
          </a:p>
          <a:p>
            <a:pPr>
              <a:buAutoNum type="arabicParenR"/>
            </a:pPr>
            <a:r>
              <a:rPr lang="en-US" sz="1600" dirty="0" smtClean="0"/>
              <a:t>Change Management</a:t>
            </a:r>
            <a:endParaRPr lang="en-US" sz="1600" dirty="0"/>
          </a:p>
        </p:txBody>
      </p:sp>
    </p:spTree>
    <p:extLst>
      <p:ext uri="{BB962C8B-B14F-4D97-AF65-F5344CB8AC3E}">
        <p14:creationId xmlns:p14="http://schemas.microsoft.com/office/powerpoint/2010/main" val="1022935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panose="020B0604020202020204" pitchFamily="34" charset="0"/>
                <a:cs typeface="Arial" panose="020B0604020202020204" pitchFamily="34" charset="0"/>
              </a:rPr>
              <a:t>PROBLEM</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334000"/>
          </a:xfrm>
        </p:spPr>
        <p:txBody>
          <a:bodyPr>
            <a:normAutofit lnSpcReduction="10000"/>
          </a:bodyPr>
          <a:lstStyle/>
          <a:p>
            <a:pPr marL="457200" lvl="1" indent="0">
              <a:buNone/>
            </a:pPr>
            <a:r>
              <a:rPr lang="en-US" sz="1400" dirty="0" smtClean="0">
                <a:latin typeface="Arial" panose="020B0604020202020204" pitchFamily="34" charset="0"/>
                <a:cs typeface="Arial" panose="020B0604020202020204" pitchFamily="34" charset="0"/>
              </a:rPr>
              <a:t>When developing a </a:t>
            </a:r>
            <a:r>
              <a:rPr lang="en-US" sz="1400" b="1" dirty="0" smtClean="0">
                <a:latin typeface="Arial" panose="020B0604020202020204" pitchFamily="34" charset="0"/>
                <a:cs typeface="Arial" panose="020B0604020202020204" pitchFamily="34" charset="0"/>
              </a:rPr>
              <a:t>CRM application for the banking domain</a:t>
            </a:r>
            <a:r>
              <a:rPr lang="en-US" sz="1400" dirty="0" smtClean="0">
                <a:latin typeface="Arial" panose="020B0604020202020204" pitchFamily="34" charset="0"/>
                <a:cs typeface="Arial" panose="020B0604020202020204" pitchFamily="34" charset="0"/>
              </a:rPr>
              <a:t>, there are several common problems faced during the project lifecycle. These challenges stem from the complexities of the banking industry, customer expectations, regulatory requirements, and technology integration. Below are some key problems:</a:t>
            </a:r>
          </a:p>
          <a:p>
            <a:pPr marL="457200" lvl="1" indent="0">
              <a:buNone/>
            </a:pPr>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1) </a:t>
            </a:r>
            <a:r>
              <a:rPr lang="en-US" sz="1600" b="1" dirty="0" smtClean="0">
                <a:latin typeface="Arial" panose="020B0604020202020204" pitchFamily="34" charset="0"/>
                <a:cs typeface="Arial" panose="020B0604020202020204" pitchFamily="34" charset="0"/>
              </a:rPr>
              <a:t>Customization vs. Standardization</a:t>
            </a:r>
          </a:p>
          <a:p>
            <a:r>
              <a:rPr lang="en-US" sz="1600" b="1" dirty="0" smtClean="0">
                <a:latin typeface="Arial" panose="020B0604020202020204" pitchFamily="34" charset="0"/>
                <a:cs typeface="Arial" panose="020B0604020202020204" pitchFamily="34" charset="0"/>
              </a:rPr>
              <a:t>Problem:</a:t>
            </a:r>
            <a:r>
              <a:rPr lang="en-US" sz="1600" dirty="0" smtClean="0">
                <a:latin typeface="Arial" panose="020B0604020202020204" pitchFamily="34" charset="0"/>
                <a:cs typeface="Arial" panose="020B0604020202020204" pitchFamily="34" charset="0"/>
              </a:rPr>
              <a:t> Different banking units may demand specific features or workflows.</a:t>
            </a:r>
          </a:p>
          <a:p>
            <a:r>
              <a:rPr lang="en-US" sz="1600" b="1" dirty="0" smtClean="0">
                <a:latin typeface="Arial" panose="020B0604020202020204" pitchFamily="34" charset="0"/>
                <a:cs typeface="Arial" panose="020B0604020202020204" pitchFamily="34" charset="0"/>
              </a:rPr>
              <a:t>Impact:</a:t>
            </a:r>
            <a:r>
              <a:rPr lang="en-US" sz="1600" dirty="0" smtClean="0">
                <a:latin typeface="Arial" panose="020B0604020202020204" pitchFamily="34" charset="0"/>
                <a:cs typeface="Arial" panose="020B0604020202020204" pitchFamily="34" charset="0"/>
              </a:rPr>
              <a:t> Over-customization can lead to higher development costs and maintenance challenges.</a:t>
            </a:r>
          </a:p>
          <a:p>
            <a:r>
              <a:rPr lang="en-US" sz="1600" b="1" dirty="0" smtClean="0">
                <a:latin typeface="Arial" panose="020B0604020202020204" pitchFamily="34" charset="0"/>
                <a:cs typeface="Arial" panose="020B0604020202020204" pitchFamily="34" charset="0"/>
              </a:rPr>
              <a:t>Example:</a:t>
            </a:r>
            <a:r>
              <a:rPr lang="en-US" sz="1600" dirty="0" smtClean="0">
                <a:latin typeface="Arial" panose="020B0604020202020204" pitchFamily="34" charset="0"/>
                <a:cs typeface="Arial" panose="020B0604020202020204" pitchFamily="34" charset="0"/>
              </a:rPr>
              <a:t> Retail banking might need sales funnel tracking, while corporate banking might focus on relationship management dashboards.</a:t>
            </a:r>
          </a:p>
          <a:p>
            <a:r>
              <a:rPr lang="en-US" sz="1600" b="1" dirty="0" smtClean="0">
                <a:latin typeface="Arial" panose="020B0604020202020204" pitchFamily="34" charset="0"/>
                <a:cs typeface="Arial" panose="020B0604020202020204" pitchFamily="34" charset="0"/>
              </a:rPr>
              <a:t>Solution:</a:t>
            </a:r>
            <a:r>
              <a:rPr lang="en-US" sz="1600" dirty="0" smtClean="0">
                <a:latin typeface="Arial" panose="020B0604020202020204" pitchFamily="34" charset="0"/>
                <a:cs typeface="Arial" panose="020B0604020202020204" pitchFamily="34" charset="0"/>
              </a:rPr>
              <a:t> Offer configurable workflows and modular designs instead of hardcoding features.</a:t>
            </a:r>
          </a:p>
          <a:p>
            <a:pPr marL="457200" lvl="1" indent="0">
              <a:buNone/>
            </a:pPr>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2) </a:t>
            </a:r>
            <a:r>
              <a:rPr lang="en-US" sz="1500" b="1" dirty="0">
                <a:latin typeface="Arial" panose="020B0604020202020204" pitchFamily="34" charset="0"/>
                <a:cs typeface="Arial" panose="020B0604020202020204" pitchFamily="34" charset="0"/>
              </a:rPr>
              <a:t>Managing Data Quality</a:t>
            </a:r>
          </a:p>
          <a:p>
            <a:r>
              <a:rPr lang="en-US" sz="1500" b="1" dirty="0">
                <a:latin typeface="Arial" panose="020B0604020202020204" pitchFamily="34" charset="0"/>
                <a:cs typeface="Arial" panose="020B0604020202020204" pitchFamily="34" charset="0"/>
              </a:rPr>
              <a:t>Problem: </a:t>
            </a:r>
            <a:r>
              <a:rPr lang="en-US" sz="1600" dirty="0">
                <a:latin typeface="Arial" panose="020B0604020202020204" pitchFamily="34" charset="0"/>
                <a:cs typeface="Arial" panose="020B0604020202020204" pitchFamily="34" charset="0"/>
              </a:rPr>
              <a:t>Inconsistent, outdated, or duplicate customer data can compromise CRM effectiveness.</a:t>
            </a:r>
          </a:p>
          <a:p>
            <a:r>
              <a:rPr lang="en-US" sz="1500" b="1" dirty="0">
                <a:latin typeface="Arial" panose="020B0604020202020204" pitchFamily="34" charset="0"/>
                <a:cs typeface="Arial" panose="020B0604020202020204" pitchFamily="34" charset="0"/>
              </a:rPr>
              <a:t>Impact: </a:t>
            </a:r>
            <a:r>
              <a:rPr lang="en-US" sz="1600" dirty="0">
                <a:latin typeface="Arial" panose="020B0604020202020204" pitchFamily="34" charset="0"/>
                <a:cs typeface="Arial" panose="020B0604020202020204" pitchFamily="34" charset="0"/>
              </a:rPr>
              <a:t>Reduced trust in CRM insights and operational inefficiencies.</a:t>
            </a:r>
          </a:p>
          <a:p>
            <a:r>
              <a:rPr lang="en-US" sz="1500" b="1" dirty="0">
                <a:latin typeface="Arial" panose="020B0604020202020204" pitchFamily="34" charset="0"/>
                <a:cs typeface="Arial" panose="020B0604020202020204" pitchFamily="34" charset="0"/>
              </a:rPr>
              <a:t>Example: </a:t>
            </a:r>
            <a:r>
              <a:rPr lang="en-US" sz="1600" dirty="0">
                <a:latin typeface="Arial" panose="020B0604020202020204" pitchFamily="34" charset="0"/>
                <a:cs typeface="Arial" panose="020B0604020202020204" pitchFamily="34" charset="0"/>
              </a:rPr>
              <a:t>Customer profiles with conflicting information, such as multiple addresses or phone numbers</a:t>
            </a:r>
            <a:r>
              <a:rPr lang="en-US" sz="1500" b="1" dirty="0">
                <a:latin typeface="Arial" panose="020B0604020202020204" pitchFamily="34" charset="0"/>
                <a:cs typeface="Arial" panose="020B0604020202020204" pitchFamily="34" charset="0"/>
              </a:rPr>
              <a:t>.</a:t>
            </a:r>
          </a:p>
          <a:p>
            <a:r>
              <a:rPr lang="en-US" sz="1500" b="1" dirty="0">
                <a:latin typeface="Arial" panose="020B0604020202020204" pitchFamily="34" charset="0"/>
                <a:cs typeface="Arial" panose="020B0604020202020204" pitchFamily="34" charset="0"/>
              </a:rPr>
              <a:t>Solution: </a:t>
            </a:r>
            <a:r>
              <a:rPr lang="en-US" sz="1600" dirty="0">
                <a:latin typeface="Arial" panose="020B0604020202020204" pitchFamily="34" charset="0"/>
                <a:cs typeface="Arial" panose="020B0604020202020204" pitchFamily="34" charset="0"/>
              </a:rPr>
              <a:t>Implement data cleaning and validation processes before migration.</a:t>
            </a:r>
          </a:p>
          <a:p>
            <a:pPr marL="342900" lvl="1"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365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panose="020B0604020202020204" pitchFamily="34" charset="0"/>
                <a:cs typeface="Arial" panose="020B0604020202020204" pitchFamily="34" charset="0"/>
              </a:rPr>
              <a:t>OPPORTUNITY</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257800"/>
          </a:xfrm>
        </p:spPr>
        <p:txBody>
          <a:bodyPr/>
          <a:lstStyle/>
          <a:p>
            <a:r>
              <a:rPr lang="en-US" sz="1600" dirty="0" smtClean="0">
                <a:latin typeface="Arial" panose="020B0604020202020204" pitchFamily="34" charset="0"/>
                <a:cs typeface="Arial" panose="020B0604020202020204" pitchFamily="34" charset="0"/>
              </a:rPr>
              <a:t>Building a </a:t>
            </a:r>
            <a:r>
              <a:rPr lang="en-US" sz="1600" b="1" dirty="0" smtClean="0">
                <a:latin typeface="Arial" panose="020B0604020202020204" pitchFamily="34" charset="0"/>
                <a:cs typeface="Arial" panose="020B0604020202020204" pitchFamily="34" charset="0"/>
              </a:rPr>
              <a:t>CRM (Customer Relationship Management)</a:t>
            </a:r>
            <a:r>
              <a:rPr lang="en-US" sz="1600" dirty="0" smtClean="0">
                <a:latin typeface="Arial" panose="020B0604020202020204" pitchFamily="34" charset="0"/>
                <a:cs typeface="Arial" panose="020B0604020202020204" pitchFamily="34" charset="0"/>
              </a:rPr>
              <a:t> application for the banking sector presents several opportunities to enhance customer engagement, streamline processes, and drive business growth. Here are some key opportunities:</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1. Enhanced Customer Experience</a:t>
            </a:r>
          </a:p>
          <a:p>
            <a:r>
              <a:rPr lang="en-US" sz="1600" dirty="0" smtClean="0">
                <a:latin typeface="Arial" panose="020B0604020202020204" pitchFamily="34" charset="0"/>
                <a:cs typeface="Arial" panose="020B0604020202020204" pitchFamily="34" charset="0"/>
              </a:rPr>
              <a:t>2. Data-Driven Insights</a:t>
            </a:r>
          </a:p>
          <a:p>
            <a:r>
              <a:rPr lang="en-US" sz="1600" dirty="0" smtClean="0">
                <a:latin typeface="Arial" panose="020B0604020202020204" pitchFamily="34" charset="0"/>
                <a:cs typeface="Arial" panose="020B0604020202020204" pitchFamily="34" charset="0"/>
              </a:rPr>
              <a:t>3. Sales and Marketing Optimization</a:t>
            </a:r>
          </a:p>
          <a:p>
            <a:r>
              <a:rPr lang="en-US" sz="1600" dirty="0" smtClean="0">
                <a:latin typeface="Arial" panose="020B0604020202020204" pitchFamily="34" charset="0"/>
                <a:cs typeface="Arial" panose="020B0604020202020204" pitchFamily="34" charset="0"/>
              </a:rPr>
              <a:t>4. Operational Efficiency</a:t>
            </a:r>
          </a:p>
          <a:p>
            <a:r>
              <a:rPr lang="en-US" sz="1600" dirty="0" smtClean="0">
                <a:latin typeface="Arial" panose="020B0604020202020204" pitchFamily="34" charset="0"/>
                <a:cs typeface="Arial" panose="020B0604020202020204" pitchFamily="34" charset="0"/>
              </a:rPr>
              <a:t>5. Regulatory Compliance and Security</a:t>
            </a:r>
          </a:p>
          <a:p>
            <a:r>
              <a:rPr lang="en-US" sz="1600" dirty="0" smtClean="0">
                <a:latin typeface="Arial" panose="020B0604020202020204" pitchFamily="34" charset="0"/>
                <a:cs typeface="Arial" panose="020B0604020202020204" pitchFamily="34" charset="0"/>
              </a:rPr>
              <a:t>6. Relationship Building</a:t>
            </a:r>
          </a:p>
          <a:p>
            <a:r>
              <a:rPr lang="en-US" sz="1600" dirty="0" smtClean="0">
                <a:latin typeface="Arial" panose="020B0604020202020204" pitchFamily="34" charset="0"/>
                <a:cs typeface="Arial" panose="020B0604020202020204" pitchFamily="34" charset="0"/>
              </a:rPr>
              <a:t>7. Cross-Business Opportunities</a:t>
            </a:r>
          </a:p>
          <a:p>
            <a:r>
              <a:rPr lang="en-US" sz="1600" dirty="0" smtClean="0">
                <a:latin typeface="Arial" panose="020B0604020202020204" pitchFamily="34" charset="0"/>
                <a:cs typeface="Arial" panose="020B0604020202020204" pitchFamily="34" charset="0"/>
              </a:rPr>
              <a:t>8. Scalability for Future Growth</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0588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PURPOSE ( GOAL)</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lstStyle/>
          <a:p>
            <a:r>
              <a:rPr lang="en-US" sz="1600" dirty="0" smtClean="0">
                <a:latin typeface="Arial" panose="020B0604020202020204" pitchFamily="34" charset="0"/>
                <a:cs typeface="Arial" panose="020B0604020202020204" pitchFamily="34" charset="0"/>
              </a:rPr>
              <a:t>The purpose or goal of building a </a:t>
            </a:r>
            <a:r>
              <a:rPr lang="en-US" sz="1600" b="1" dirty="0" smtClean="0">
                <a:latin typeface="Arial" panose="020B0604020202020204" pitchFamily="34" charset="0"/>
                <a:cs typeface="Arial" panose="020B0604020202020204" pitchFamily="34" charset="0"/>
              </a:rPr>
              <a:t>CRM (Customer Relationship Management)</a:t>
            </a:r>
            <a:r>
              <a:rPr lang="en-US" sz="1600" dirty="0" smtClean="0">
                <a:latin typeface="Arial" panose="020B0604020202020204" pitchFamily="34" charset="0"/>
                <a:cs typeface="Arial" panose="020B0604020202020204" pitchFamily="34" charset="0"/>
              </a:rPr>
              <a:t> application for banking is to enhance customer relationships, streamline operations, and drive business growth by leveraging customer data and improving service delivery. Below are the detailed goals of a CRM application in the banking context: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1. Improve Customer Experience</a:t>
            </a:r>
          </a:p>
          <a:p>
            <a:r>
              <a:rPr lang="en-US" sz="1600" dirty="0" smtClean="0">
                <a:latin typeface="Arial" panose="020B0604020202020204" pitchFamily="34" charset="0"/>
                <a:cs typeface="Arial" panose="020B0604020202020204" pitchFamily="34" charset="0"/>
              </a:rPr>
              <a:t>2. Enhance Customer Retention and Loyalty</a:t>
            </a:r>
          </a:p>
          <a:p>
            <a:r>
              <a:rPr lang="en-US" sz="1600" dirty="0" smtClean="0">
                <a:latin typeface="Arial" panose="020B0604020202020204" pitchFamily="34" charset="0"/>
                <a:cs typeface="Arial" panose="020B0604020202020204" pitchFamily="34" charset="0"/>
              </a:rPr>
              <a:t>3. Drive Revenue Growth</a:t>
            </a:r>
          </a:p>
          <a:p>
            <a:r>
              <a:rPr lang="en-US" sz="1600" dirty="0" smtClean="0">
                <a:latin typeface="Arial" panose="020B0604020202020204" pitchFamily="34" charset="0"/>
                <a:cs typeface="Arial" panose="020B0604020202020204" pitchFamily="34" charset="0"/>
              </a:rPr>
              <a:t>4. Provide a 360° Customer View</a:t>
            </a:r>
          </a:p>
          <a:p>
            <a:r>
              <a:rPr lang="en-US" sz="1600" dirty="0" smtClean="0">
                <a:latin typeface="Arial" panose="020B0604020202020204" pitchFamily="34" charset="0"/>
                <a:cs typeface="Arial" panose="020B0604020202020204" pitchFamily="34" charset="0"/>
              </a:rPr>
              <a:t>5. Increase Operational Efficiency</a:t>
            </a:r>
          </a:p>
          <a:p>
            <a:r>
              <a:rPr lang="en-US" sz="1600" dirty="0" smtClean="0">
                <a:latin typeface="Arial" panose="020B0604020202020204" pitchFamily="34" charset="0"/>
                <a:cs typeface="Arial" panose="020B0604020202020204" pitchFamily="34" charset="0"/>
              </a:rPr>
              <a:t>6. Ensure Regulatory Compliance</a:t>
            </a:r>
          </a:p>
          <a:p>
            <a:r>
              <a:rPr lang="en-US" sz="1600" dirty="0" smtClean="0">
                <a:latin typeface="Arial" panose="020B0604020202020204" pitchFamily="34" charset="0"/>
                <a:cs typeface="Arial" panose="020B0604020202020204" pitchFamily="34" charset="0"/>
              </a:rPr>
              <a:t>7. Foster Collaboration Across Teams</a:t>
            </a:r>
          </a:p>
          <a:p>
            <a:r>
              <a:rPr lang="en-US" sz="1600" dirty="0" smtClean="0">
                <a:latin typeface="Arial" panose="020B0604020202020204" pitchFamily="34" charset="0"/>
                <a:cs typeface="Arial" panose="020B0604020202020204" pitchFamily="34" charset="0"/>
              </a:rPr>
              <a:t>8. Build Scalability for Future Growth</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9976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latin typeface="Arial" panose="020B0604020202020204" pitchFamily="34" charset="0"/>
                <a:cs typeface="Arial" panose="020B0604020202020204" pitchFamily="34" charset="0"/>
              </a:rPr>
              <a:t>PROJECT OBJECTIVE</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90600"/>
            <a:ext cx="8229600" cy="5486400"/>
          </a:xfrm>
        </p:spPr>
        <p:txBody>
          <a:bodyPr>
            <a:normAutofit/>
          </a:bodyPr>
          <a:lstStyle/>
          <a:p>
            <a:r>
              <a:rPr lang="en-US" sz="1600" dirty="0">
                <a:latin typeface="Arial" panose="020B0604020202020204" pitchFamily="34" charset="0"/>
                <a:cs typeface="Arial" panose="020B0604020202020204" pitchFamily="34" charset="0"/>
              </a:rPr>
              <a:t>The </a:t>
            </a:r>
            <a:r>
              <a:rPr lang="en-US" sz="1600" b="1" dirty="0">
                <a:latin typeface="Arial" panose="020B0604020202020204" pitchFamily="34" charset="0"/>
                <a:cs typeface="Arial" panose="020B0604020202020204" pitchFamily="34" charset="0"/>
              </a:rPr>
              <a:t>objective of a CRM (Customer Relationship Management) application in banking</a:t>
            </a:r>
            <a:r>
              <a:rPr lang="en-US" sz="1600" dirty="0">
                <a:latin typeface="Arial" panose="020B0604020202020204" pitchFamily="34" charset="0"/>
                <a:cs typeface="Arial" panose="020B0604020202020204" pitchFamily="34" charset="0"/>
              </a:rPr>
              <a:t> is to enhance customer satisfaction, streamline customer interactions, improve operational efficiency, and drive business growth by leveraging data and technology. Specifically, </a:t>
            </a:r>
            <a:r>
              <a:rPr lang="en-US" sz="1600" dirty="0" smtClean="0">
                <a:latin typeface="Arial" panose="020B0604020202020204" pitchFamily="34" charset="0"/>
                <a:cs typeface="Arial" panose="020B0604020202020204" pitchFamily="34" charset="0"/>
              </a:rPr>
              <a:t>the </a:t>
            </a:r>
            <a:r>
              <a:rPr lang="en-US" sz="1600" dirty="0">
                <a:latin typeface="Arial" panose="020B0604020202020204" pitchFamily="34" charset="0"/>
                <a:cs typeface="Arial" panose="020B0604020202020204" pitchFamily="34" charset="0"/>
              </a:rPr>
              <a:t>objectives could include</a:t>
            </a:r>
            <a:r>
              <a:rPr lang="en-US" sz="1600" dirty="0" smtClean="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a:t>1. </a:t>
            </a:r>
            <a:r>
              <a:rPr lang="en-US" sz="1600" b="1" dirty="0"/>
              <a:t>Enhanced Customer </a:t>
            </a:r>
            <a:r>
              <a:rPr lang="en-US" sz="1600" b="1" dirty="0" smtClean="0"/>
              <a:t>Experience</a:t>
            </a:r>
          </a:p>
          <a:p>
            <a:r>
              <a:rPr lang="en-US" sz="1600" dirty="0"/>
              <a:t>2. </a:t>
            </a:r>
            <a:r>
              <a:rPr lang="en-US" sz="1600" b="1" dirty="0"/>
              <a:t>Centralized Customer </a:t>
            </a:r>
            <a:r>
              <a:rPr lang="en-US" sz="1600" b="1" dirty="0" smtClean="0"/>
              <a:t>Data</a:t>
            </a:r>
          </a:p>
          <a:p>
            <a:r>
              <a:rPr lang="en-US" sz="1600" dirty="0"/>
              <a:t>3. </a:t>
            </a:r>
            <a:r>
              <a:rPr lang="en-US" sz="1600" b="1" dirty="0"/>
              <a:t>Improved Sales and </a:t>
            </a:r>
            <a:r>
              <a:rPr lang="en-US" sz="1600" b="1" dirty="0" smtClean="0"/>
              <a:t>Marketing</a:t>
            </a:r>
          </a:p>
          <a:p>
            <a:r>
              <a:rPr lang="en-US" sz="1600" dirty="0"/>
              <a:t>4. </a:t>
            </a:r>
            <a:r>
              <a:rPr lang="en-US" sz="1600" b="1" dirty="0"/>
              <a:t>Operational </a:t>
            </a:r>
            <a:r>
              <a:rPr lang="en-US" sz="1600" b="1" dirty="0" smtClean="0"/>
              <a:t>Efficiency</a:t>
            </a:r>
          </a:p>
          <a:p>
            <a:r>
              <a:rPr lang="en-US" sz="1600" dirty="0"/>
              <a:t>5. </a:t>
            </a:r>
            <a:r>
              <a:rPr lang="en-US" sz="1600" b="1" dirty="0"/>
              <a:t>Regulatory </a:t>
            </a:r>
            <a:r>
              <a:rPr lang="en-US" sz="1600" b="1" dirty="0" smtClean="0"/>
              <a:t>Compliance</a:t>
            </a:r>
          </a:p>
          <a:p>
            <a:r>
              <a:rPr lang="en-US" sz="1600" dirty="0"/>
              <a:t>6. </a:t>
            </a:r>
            <a:r>
              <a:rPr lang="en-US" sz="1600" b="1" dirty="0"/>
              <a:t>Customer Retention and </a:t>
            </a:r>
            <a:r>
              <a:rPr lang="en-US" sz="1600" b="1" dirty="0" smtClean="0"/>
              <a:t>Loyalty</a:t>
            </a:r>
          </a:p>
          <a:p>
            <a:r>
              <a:rPr lang="en-US" sz="1600" dirty="0"/>
              <a:t>7. </a:t>
            </a:r>
            <a:r>
              <a:rPr lang="en-US" sz="1600" b="1" dirty="0"/>
              <a:t>Business Insights and </a:t>
            </a:r>
            <a:r>
              <a:rPr lang="en-US" sz="1600" b="1" dirty="0" smtClean="0"/>
              <a:t>Reporting</a:t>
            </a:r>
          </a:p>
          <a:p>
            <a:r>
              <a:rPr lang="en-US" sz="1600" dirty="0"/>
              <a:t>8. </a:t>
            </a:r>
            <a:r>
              <a:rPr lang="en-US" sz="1600" b="1" dirty="0"/>
              <a:t>Integration with Other Banking </a:t>
            </a:r>
            <a:r>
              <a:rPr lang="en-US" sz="1600" b="1" dirty="0" smtClean="0"/>
              <a:t>Systems</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296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dirty="0" smtClean="0">
                <a:latin typeface="Arial" panose="020B0604020202020204" pitchFamily="34" charset="0"/>
                <a:cs typeface="Arial" panose="020B0604020202020204" pitchFamily="34" charset="0"/>
              </a:rPr>
              <a:t>SUCCESS CRITERIA</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sz="2600" dirty="0">
                <a:latin typeface="Arial" panose="020B0604020202020204" pitchFamily="34" charset="0"/>
                <a:cs typeface="Arial" panose="020B0604020202020204" pitchFamily="34" charset="0"/>
              </a:rPr>
              <a:t>When developing a CRM application for banking, success criteria include:</a:t>
            </a:r>
          </a:p>
          <a:p>
            <a:pPr fontAlgn="ctr"/>
            <a:r>
              <a:rPr lang="en-US" sz="2600" b="1" dirty="0">
                <a:latin typeface="Arial" panose="020B0604020202020204" pitchFamily="34" charset="0"/>
                <a:cs typeface="Arial" panose="020B0604020202020204" pitchFamily="34" charset="0"/>
              </a:rPr>
              <a:t>Strategic planning</a:t>
            </a:r>
            <a:r>
              <a:rPr lang="en-US" sz="2600" dirty="0">
                <a:latin typeface="Arial" panose="020B0604020202020204" pitchFamily="34" charset="0"/>
                <a:cs typeface="Arial" panose="020B0604020202020204" pitchFamily="34" charset="0"/>
              </a:rPr>
              <a:t>: Set clear goals that align with the bank's needs and growth objectives </a:t>
            </a:r>
          </a:p>
          <a:p>
            <a:pPr fontAlgn="ctr"/>
            <a:r>
              <a:rPr lang="en-US" sz="2600" b="1" dirty="0">
                <a:latin typeface="Arial" panose="020B0604020202020204" pitchFamily="34" charset="0"/>
                <a:cs typeface="Arial" panose="020B0604020202020204" pitchFamily="34" charset="0"/>
              </a:rPr>
              <a:t>Ease of use</a:t>
            </a:r>
            <a:r>
              <a:rPr lang="en-US" sz="2600" dirty="0">
                <a:latin typeface="Arial" panose="020B0604020202020204" pitchFamily="34" charset="0"/>
                <a:cs typeface="Arial" panose="020B0604020202020204" pitchFamily="34" charset="0"/>
              </a:rPr>
              <a:t>: The CRM should be easy to use and adaptable to changing customer needs and banking trends </a:t>
            </a:r>
          </a:p>
          <a:p>
            <a:pPr fontAlgn="ctr"/>
            <a:r>
              <a:rPr lang="en-US" sz="2600" b="1" dirty="0">
                <a:latin typeface="Arial" panose="020B0604020202020204" pitchFamily="34" charset="0"/>
                <a:cs typeface="Arial" panose="020B0604020202020204" pitchFamily="34" charset="0"/>
              </a:rPr>
              <a:t>Security and compliance</a:t>
            </a:r>
            <a:r>
              <a:rPr lang="en-US" sz="2600" dirty="0">
                <a:latin typeface="Arial" panose="020B0604020202020204" pitchFamily="34" charset="0"/>
                <a:cs typeface="Arial" panose="020B0604020202020204" pitchFamily="34" charset="0"/>
              </a:rPr>
              <a:t>: The CRM should be secure and comply with data protection regulations </a:t>
            </a:r>
          </a:p>
          <a:p>
            <a:pPr fontAlgn="ctr"/>
            <a:r>
              <a:rPr lang="en-US" sz="2600" b="1" dirty="0">
                <a:latin typeface="Arial" panose="020B0604020202020204" pitchFamily="34" charset="0"/>
                <a:cs typeface="Arial" panose="020B0604020202020204" pitchFamily="34" charset="0"/>
              </a:rPr>
              <a:t>Integration</a:t>
            </a:r>
            <a:r>
              <a:rPr lang="en-US" sz="2600" dirty="0">
                <a:latin typeface="Arial" panose="020B0604020202020204" pitchFamily="34" charset="0"/>
                <a:cs typeface="Arial" panose="020B0604020202020204" pitchFamily="34" charset="0"/>
              </a:rPr>
              <a:t>: The CRM should integrate with existing banking systems and third-party systems </a:t>
            </a:r>
          </a:p>
          <a:p>
            <a:pPr fontAlgn="ctr"/>
            <a:r>
              <a:rPr lang="en-US" sz="2600" b="1" dirty="0">
                <a:latin typeface="Arial" panose="020B0604020202020204" pitchFamily="34" charset="0"/>
                <a:cs typeface="Arial" panose="020B0604020202020204" pitchFamily="34" charset="0"/>
              </a:rPr>
              <a:t>Training</a:t>
            </a:r>
            <a:r>
              <a:rPr lang="en-US" sz="2600" dirty="0">
                <a:latin typeface="Arial" panose="020B0604020202020204" pitchFamily="34" charset="0"/>
                <a:cs typeface="Arial" panose="020B0604020202020204" pitchFamily="34" charset="0"/>
              </a:rPr>
              <a:t>: Provide comprehensive training sessions to ensure users are proficient with the CRM </a:t>
            </a:r>
          </a:p>
          <a:p>
            <a:pPr fontAlgn="ctr"/>
            <a:r>
              <a:rPr lang="en-US" sz="2600" b="1" dirty="0">
                <a:latin typeface="Arial" panose="020B0604020202020204" pitchFamily="34" charset="0"/>
                <a:cs typeface="Arial" panose="020B0604020202020204" pitchFamily="34" charset="0"/>
              </a:rPr>
              <a:t>Monitoring and optimization</a:t>
            </a:r>
            <a:r>
              <a:rPr lang="en-US" sz="2600" dirty="0">
                <a:latin typeface="Arial" panose="020B0604020202020204" pitchFamily="34" charset="0"/>
                <a:cs typeface="Arial" panose="020B0604020202020204" pitchFamily="34" charset="0"/>
              </a:rPr>
              <a:t>: Encourage users to provide feedback on the CRM's strengths and weaknesses </a:t>
            </a:r>
          </a:p>
          <a:p>
            <a:pPr fontAlgn="ctr"/>
            <a:r>
              <a:rPr lang="en-US" sz="2600" b="1" dirty="0">
                <a:latin typeface="Arial" panose="020B0604020202020204" pitchFamily="34" charset="0"/>
                <a:cs typeface="Arial" panose="020B0604020202020204" pitchFamily="34" charset="0"/>
              </a:rPr>
              <a:t>Customer experience</a:t>
            </a:r>
            <a:r>
              <a:rPr lang="en-US" sz="2600" dirty="0">
                <a:latin typeface="Arial" panose="020B0604020202020204" pitchFamily="34" charset="0"/>
                <a:cs typeface="Arial" panose="020B0604020202020204" pitchFamily="34" charset="0"/>
              </a:rPr>
              <a:t>: Improve customer service by analyzing data to understand customer needs and </a:t>
            </a:r>
            <a:r>
              <a:rPr lang="en-US" sz="2600" dirty="0" smtClean="0">
                <a:latin typeface="Arial" panose="020B0604020202020204" pitchFamily="34" charset="0"/>
                <a:cs typeface="Arial" panose="020B0604020202020204" pitchFamily="34" charset="0"/>
              </a:rPr>
              <a:t>preferences.</a:t>
            </a:r>
          </a:p>
          <a:p>
            <a:pPr fontAlgn="ctr"/>
            <a:endParaRPr lang="en-US" dirty="0"/>
          </a:p>
          <a:p>
            <a:endParaRPr lang="en-US" dirty="0"/>
          </a:p>
        </p:txBody>
      </p:sp>
    </p:spTree>
    <p:extLst>
      <p:ext uri="{BB962C8B-B14F-4D97-AF65-F5344CB8AC3E}">
        <p14:creationId xmlns:p14="http://schemas.microsoft.com/office/powerpoint/2010/main" val="1692631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METHODS/ APPROACH</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normAutofit/>
          </a:bodyPr>
          <a:lstStyle/>
          <a:p>
            <a:pPr marL="3200400" lvl="7" indent="0">
              <a:buNone/>
            </a:pPr>
            <a:endParaRPr lang="en-US" dirty="0"/>
          </a:p>
          <a:p>
            <a:r>
              <a:rPr lang="en-US" sz="2200" b="1" dirty="0">
                <a:latin typeface="Arial" panose="020B0604020202020204" pitchFamily="34" charset="0"/>
                <a:cs typeface="Arial" panose="020B0604020202020204" pitchFamily="34" charset="0"/>
              </a:rPr>
              <a:t>1. Requirements Gathering and Business Analysis</a:t>
            </a:r>
          </a:p>
          <a:p>
            <a:r>
              <a:rPr lang="en-US" sz="2200" b="1" dirty="0">
                <a:latin typeface="Arial" panose="020B0604020202020204" pitchFamily="34" charset="0"/>
                <a:cs typeface="Arial" panose="020B0604020202020204" pitchFamily="34" charset="0"/>
              </a:rPr>
              <a:t>Stakeholder Interviews</a:t>
            </a:r>
            <a:r>
              <a:rPr lang="en-US" sz="2200" dirty="0">
                <a:latin typeface="Arial" panose="020B0604020202020204" pitchFamily="34" charset="0"/>
                <a:cs typeface="Arial" panose="020B0604020202020204" pitchFamily="34" charset="0"/>
              </a:rPr>
              <a:t> – Engage with bank employees, customer service teams, and compliance officers to understand needs.</a:t>
            </a:r>
          </a:p>
          <a:p>
            <a:r>
              <a:rPr lang="en-US" sz="2200" b="1" dirty="0">
                <a:latin typeface="Arial" panose="020B0604020202020204" pitchFamily="34" charset="0"/>
                <a:cs typeface="Arial" panose="020B0604020202020204" pitchFamily="34" charset="0"/>
              </a:rPr>
              <a:t>Use Cases &amp; User Stories</a:t>
            </a:r>
            <a:r>
              <a:rPr lang="en-US" sz="2200" dirty="0">
                <a:latin typeface="Arial" panose="020B0604020202020204" pitchFamily="34" charset="0"/>
                <a:cs typeface="Arial" panose="020B0604020202020204" pitchFamily="34" charset="0"/>
              </a:rPr>
              <a:t> – Define scenarios such as customer onboarding, lead management, and complaint resolution.</a:t>
            </a:r>
          </a:p>
          <a:p>
            <a:r>
              <a:rPr lang="en-US" sz="2200" b="1" dirty="0">
                <a:latin typeface="Arial" panose="020B0604020202020204" pitchFamily="34" charset="0"/>
                <a:cs typeface="Arial" panose="020B0604020202020204" pitchFamily="34" charset="0"/>
              </a:rPr>
              <a:t>Regulatory Compliance</a:t>
            </a:r>
            <a:r>
              <a:rPr lang="en-US" sz="2200" dirty="0">
                <a:latin typeface="Arial" panose="020B0604020202020204" pitchFamily="34" charset="0"/>
                <a:cs typeface="Arial" panose="020B0604020202020204" pitchFamily="34" charset="0"/>
              </a:rPr>
              <a:t> – Ensure adherence to financial regulations (e.g., </a:t>
            </a:r>
            <a:r>
              <a:rPr lang="en-US" sz="2200" b="1" dirty="0">
                <a:latin typeface="Arial" panose="020B0604020202020204" pitchFamily="34" charset="0"/>
                <a:cs typeface="Arial" panose="020B0604020202020204" pitchFamily="34" charset="0"/>
              </a:rPr>
              <a:t>GDPR, PCI-DSS, AML, KYC</a:t>
            </a:r>
            <a:r>
              <a:rPr lang="en-US" sz="2200" dirty="0">
                <a:latin typeface="Arial" panose="020B0604020202020204" pitchFamily="34" charset="0"/>
                <a:cs typeface="Arial" panose="020B0604020202020204" pitchFamily="34" charset="0"/>
              </a:rPr>
              <a:t>).</a:t>
            </a:r>
          </a:p>
          <a:p>
            <a:r>
              <a:rPr lang="en-US" sz="2200" b="1" dirty="0">
                <a:latin typeface="Arial" panose="020B0604020202020204" pitchFamily="34" charset="0"/>
                <a:cs typeface="Arial" panose="020B0604020202020204" pitchFamily="34" charset="0"/>
              </a:rPr>
              <a:t>Process Mapping</a:t>
            </a:r>
            <a:r>
              <a:rPr lang="en-US" sz="2200" dirty="0">
                <a:latin typeface="Arial" panose="020B0604020202020204" pitchFamily="34" charset="0"/>
                <a:cs typeface="Arial" panose="020B0604020202020204" pitchFamily="34" charset="0"/>
              </a:rPr>
              <a:t> – Map existing workflows for customer interactions and identify gaps.</a:t>
            </a:r>
          </a:p>
          <a:p>
            <a:endParaRPr lang="en-US" dirty="0"/>
          </a:p>
        </p:txBody>
      </p:sp>
    </p:spTree>
    <p:extLst>
      <p:ext uri="{BB962C8B-B14F-4D97-AF65-F5344CB8AC3E}">
        <p14:creationId xmlns:p14="http://schemas.microsoft.com/office/powerpoint/2010/main" val="3325530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2. Development Methodologies</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a) Agile Methodology (Preferred)</a:t>
            </a:r>
          </a:p>
          <a:p>
            <a:r>
              <a:rPr lang="en-US" sz="2000" dirty="0">
                <a:latin typeface="Arial" panose="020B0604020202020204" pitchFamily="34" charset="0"/>
                <a:cs typeface="Arial" panose="020B0604020202020204" pitchFamily="34" charset="0"/>
              </a:rPr>
              <a:t>Iterative development through </a:t>
            </a:r>
            <a:r>
              <a:rPr lang="en-US" sz="2000" b="1" dirty="0">
                <a:latin typeface="Arial" panose="020B0604020202020204" pitchFamily="34" charset="0"/>
                <a:cs typeface="Arial" panose="020B0604020202020204" pitchFamily="34" charset="0"/>
              </a:rPr>
              <a:t>Scrum or Kanban</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Continuous feedback loops with banking stakeholders</a:t>
            </a:r>
          </a:p>
          <a:p>
            <a:r>
              <a:rPr lang="en-US" sz="2000" dirty="0">
                <a:latin typeface="Arial" panose="020B0604020202020204" pitchFamily="34" charset="0"/>
                <a:cs typeface="Arial" panose="020B0604020202020204" pitchFamily="34" charset="0"/>
              </a:rPr>
              <a:t>Sprints to deliver </a:t>
            </a:r>
            <a:r>
              <a:rPr lang="en-US" sz="2000" b="1" dirty="0">
                <a:latin typeface="Arial" panose="020B0604020202020204" pitchFamily="34" charset="0"/>
                <a:cs typeface="Arial" panose="020B0604020202020204" pitchFamily="34" charset="0"/>
              </a:rPr>
              <a:t>MVP (Minimum Viable Product)</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Regular </a:t>
            </a:r>
            <a:r>
              <a:rPr lang="en-US" sz="2000" b="1" dirty="0">
                <a:latin typeface="Arial" panose="020B0604020202020204" pitchFamily="34" charset="0"/>
                <a:cs typeface="Arial" panose="020B0604020202020204" pitchFamily="34" charset="0"/>
              </a:rPr>
              <a:t>UAT (User Acceptance Testing)</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b) Waterfall Approach (If regulatory-heavy environment)</a:t>
            </a:r>
          </a:p>
          <a:p>
            <a:r>
              <a:rPr lang="en-US" sz="2000" dirty="0">
                <a:latin typeface="Arial" panose="020B0604020202020204" pitchFamily="34" charset="0"/>
                <a:cs typeface="Arial" panose="020B0604020202020204" pitchFamily="34" charset="0"/>
              </a:rPr>
              <a:t>Strict </a:t>
            </a:r>
            <a:r>
              <a:rPr lang="en-US" sz="2000" b="1" dirty="0">
                <a:latin typeface="Arial" panose="020B0604020202020204" pitchFamily="34" charset="0"/>
                <a:cs typeface="Arial" panose="020B0604020202020204" pitchFamily="34" charset="0"/>
              </a:rPr>
              <a:t>phased development</a:t>
            </a:r>
            <a:r>
              <a:rPr lang="en-US" sz="2000" dirty="0">
                <a:latin typeface="Arial" panose="020B0604020202020204" pitchFamily="34" charset="0"/>
                <a:cs typeface="Arial" panose="020B0604020202020204" pitchFamily="34" charset="0"/>
              </a:rPr>
              <a:t> (Requirement &gt; Design &gt; Development &gt; Testing &gt; Deployment)</a:t>
            </a:r>
          </a:p>
          <a:p>
            <a:r>
              <a:rPr lang="en-US" sz="2000" dirty="0">
                <a:latin typeface="Arial" panose="020B0604020202020204" pitchFamily="34" charset="0"/>
                <a:cs typeface="Arial" panose="020B0604020202020204" pitchFamily="34" charset="0"/>
              </a:rPr>
              <a:t>Detailed documentation to meet compliance</a:t>
            </a:r>
          </a:p>
          <a:p>
            <a:r>
              <a:rPr lang="en-US" sz="2000" dirty="0">
                <a:latin typeface="Arial" panose="020B0604020202020204" pitchFamily="34" charset="0"/>
                <a:cs typeface="Arial" panose="020B0604020202020204" pitchFamily="34" charset="0"/>
              </a:rPr>
              <a:t>Recommended for </a:t>
            </a:r>
            <a:r>
              <a:rPr lang="en-US" sz="2000" b="1" dirty="0">
                <a:latin typeface="Arial" panose="020B0604020202020204" pitchFamily="34" charset="0"/>
                <a:cs typeface="Arial" panose="020B0604020202020204" pitchFamily="34" charset="0"/>
              </a:rPr>
              <a:t>government-regulated banking projects</a:t>
            </a: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0677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49716</TotalTime>
  <Words>1061</Words>
  <Application>Microsoft Office PowerPoint</Application>
  <PresentationFormat>On-screen Show (4:3)</PresentationFormat>
  <Paragraphs>226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PROJECT TITLE:- CRM NEXT APP</vt:lpstr>
      <vt:lpstr>SITUATION</vt:lpstr>
      <vt:lpstr>PROBLEM</vt:lpstr>
      <vt:lpstr>OPPORTUNITY</vt:lpstr>
      <vt:lpstr>PURPOSE ( GOAL)</vt:lpstr>
      <vt:lpstr>PROJECT OBJECTIVE</vt:lpstr>
      <vt:lpstr>SUCCESS CRITERIA</vt:lpstr>
      <vt:lpstr>METHODS/ APPROACH</vt:lpstr>
      <vt:lpstr>2. Development Methodologies </vt:lpstr>
      <vt:lpstr> 3  Key Features to Include </vt:lpstr>
      <vt:lpstr>4. Testing Approaches </vt:lpstr>
      <vt:lpstr> Resources Required</vt:lpstr>
      <vt:lpstr>Time Required for Development</vt:lpstr>
      <vt:lpstr>Budget Required for Development </vt:lpstr>
      <vt:lpstr>Risks and Dependencies:</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46</cp:revision>
  <dcterms:created xsi:type="dcterms:W3CDTF">2024-12-09T16:33:55Z</dcterms:created>
  <dcterms:modified xsi:type="dcterms:W3CDTF">2025-02-09T16:12:32Z</dcterms:modified>
</cp:coreProperties>
</file>