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B147-759F-4D1C-B362-0D6DB6760A53}" type="datetimeFigureOut">
              <a:rPr lang="en-IN" smtClean="0"/>
              <a:t>20-02-2025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E3E18-E298-4FC5-A97F-FDC8309A1457}" type="slidenum">
              <a:rPr lang="en-IN" smtClean="0"/>
              <a:t>‹#›</a:t>
            </a:fld>
            <a:endParaRPr lang="en-IN"/>
          </a:p>
        </p:txBody>
      </p:sp>
    </p:spTree>
    <p:extLst>
      <p:ext uri="{BB962C8B-B14F-4D97-AF65-F5344CB8AC3E}">
        <p14:creationId xmlns:p14="http://schemas.microsoft.com/office/powerpoint/2010/main" val="154963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2</a:t>
            </a:fld>
            <a:endParaRPr lang="en-IN"/>
          </a:p>
        </p:txBody>
      </p:sp>
    </p:spTree>
    <p:extLst>
      <p:ext uri="{BB962C8B-B14F-4D97-AF65-F5344CB8AC3E}">
        <p14:creationId xmlns:p14="http://schemas.microsoft.com/office/powerpoint/2010/main" val="1900975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5</a:t>
            </a:fld>
            <a:endParaRPr lang="en-IN"/>
          </a:p>
        </p:txBody>
      </p:sp>
    </p:spTree>
    <p:extLst>
      <p:ext uri="{BB962C8B-B14F-4D97-AF65-F5344CB8AC3E}">
        <p14:creationId xmlns:p14="http://schemas.microsoft.com/office/powerpoint/2010/main" val="387564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2/20/2025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647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2/20/2025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40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2/20/2025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663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2/20/2025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8718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2/20/2025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120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2/20/2025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0278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2/20/2025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737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2/20/2025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316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2/20/2025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408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2/20/2025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9215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2/20/2025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344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2/20/2025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2551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14C34-F582-4EEF-86CE-F88761E5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wavy concept">
            <a:extLst>
              <a:ext uri="{FF2B5EF4-FFF2-40B4-BE49-F238E27FC236}">
                <a16:creationId xmlns:a16="http://schemas.microsoft.com/office/drawing/2014/main" id="{6CC3AFC3-FD68-6A49-519A-91F5F97241C2}"/>
              </a:ext>
            </a:extLst>
          </p:cNvPr>
          <p:cNvPicPr>
            <a:picLocks noChangeAspect="1"/>
          </p:cNvPicPr>
          <p:nvPr/>
        </p:nvPicPr>
        <p:blipFill>
          <a:blip r:embed="rId2"/>
          <a:srcRect b="15730"/>
          <a:stretch/>
        </p:blipFill>
        <p:spPr>
          <a:xfrm>
            <a:off x="-1" y="12367"/>
            <a:ext cx="12191999" cy="6857990"/>
          </a:xfrm>
          <a:prstGeom prst="rect">
            <a:avLst/>
          </a:prstGeom>
        </p:spPr>
      </p:pic>
      <p:sp>
        <p:nvSpPr>
          <p:cNvPr id="11" name="Rectangle 10">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6F79F-1E7A-D8EC-DEC8-9C413080A6CF}"/>
              </a:ext>
            </a:extLst>
          </p:cNvPr>
          <p:cNvSpPr>
            <a:spLocks noGrp="1"/>
          </p:cNvSpPr>
          <p:nvPr>
            <p:ph type="ctrTitle"/>
          </p:nvPr>
        </p:nvSpPr>
        <p:spPr>
          <a:xfrm>
            <a:off x="772429" y="3384149"/>
            <a:ext cx="6470692" cy="1229306"/>
          </a:xfrm>
        </p:spPr>
        <p:txBody>
          <a:bodyPr>
            <a:noAutofit/>
          </a:bodyPr>
          <a:lstStyle/>
          <a:p>
            <a:pPr algn="just"/>
            <a:r>
              <a:rPr lang="en-US" sz="3500" dirty="0">
                <a:solidFill>
                  <a:schemeClr val="tx1"/>
                </a:solidFill>
              </a:rPr>
              <a:t>Implementation of “iCust” module for web services application and API integration</a:t>
            </a:r>
            <a:endParaRPr lang="en-IN" sz="3500" dirty="0">
              <a:solidFill>
                <a:schemeClr val="tx1"/>
              </a:solidFill>
            </a:endParaRPr>
          </a:p>
        </p:txBody>
      </p:sp>
      <p:sp>
        <p:nvSpPr>
          <p:cNvPr id="3" name="Subtitle 2">
            <a:extLst>
              <a:ext uri="{FF2B5EF4-FFF2-40B4-BE49-F238E27FC236}">
                <a16:creationId xmlns:a16="http://schemas.microsoft.com/office/drawing/2014/main" id="{23DE8C34-132E-597E-5D35-ABD501B7890A}"/>
              </a:ext>
            </a:extLst>
          </p:cNvPr>
          <p:cNvSpPr>
            <a:spLocks noGrp="1"/>
          </p:cNvSpPr>
          <p:nvPr>
            <p:ph type="subTitle" idx="1"/>
          </p:nvPr>
        </p:nvSpPr>
        <p:spPr>
          <a:xfrm>
            <a:off x="772429" y="4748131"/>
            <a:ext cx="6470693" cy="605256"/>
          </a:xfrm>
        </p:spPr>
        <p:txBody>
          <a:bodyPr>
            <a:noAutofit/>
          </a:bodyPr>
          <a:lstStyle/>
          <a:p>
            <a:r>
              <a:rPr lang="en-US" sz="2200" b="1" dirty="0"/>
              <a:t>Prepared by - Tarun Kumar Deshmukh Date </a:t>
            </a:r>
            <a:r>
              <a:rPr lang="en-US" sz="2200" b="1"/>
              <a:t>- 19-FEB-2025</a:t>
            </a:r>
            <a:endParaRPr lang="en-IN" sz="2200" b="1" dirty="0"/>
          </a:p>
        </p:txBody>
      </p:sp>
      <p:cxnSp>
        <p:nvCxnSpPr>
          <p:cNvPr id="13" name="Straight Connector 1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42107804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F1704-4510-626B-B9B1-564A0E17FC0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E3E30D-920A-D33E-C931-CBC6EDC2FFDD}"/>
              </a:ext>
            </a:extLst>
          </p:cNvPr>
          <p:cNvSpPr txBox="1"/>
          <p:nvPr/>
        </p:nvSpPr>
        <p:spPr>
          <a:xfrm>
            <a:off x="115329" y="345989"/>
            <a:ext cx="11961341" cy="5555367"/>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Development</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Developers begin coding based on the design document using the preferred programming languages.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acts as a facilitator, assisting developers in understanding the requirements and ensuring the business logic aligns with stakeholder needs.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decision on which part of the software to develop first is made using prioritization techniques.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Prioritization methods such as the </a:t>
            </a:r>
            <a:r>
              <a:rPr lang="en-US" sz="2300" dirty="0" err="1">
                <a:latin typeface="Arial" panose="020B0604020202020204" pitchFamily="34" charset="0"/>
                <a:cs typeface="Arial" panose="020B0604020202020204" pitchFamily="34" charset="0"/>
              </a:rPr>
              <a:t>MoSCoW</a:t>
            </a:r>
            <a:r>
              <a:rPr lang="en-US" sz="2300" dirty="0">
                <a:latin typeface="Arial" panose="020B0604020202020204" pitchFamily="34" charset="0"/>
                <a:cs typeface="Arial" panose="020B0604020202020204" pitchFamily="34" charset="0"/>
              </a:rPr>
              <a:t> Method, 100-Dollar Method, and Kano Model are utilized to rank and prioritize requirements effectively.</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Progress updates are documented in the Requirement Traceability Matrix (RTM) to monitor development progress and ensure alignment with requirements.</a:t>
            </a:r>
          </a:p>
          <a:p>
            <a:endParaRPr lang="en-US" sz="23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912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87CB8-158E-2D1A-A052-610241FC17D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5793422-A60F-4815-D9E3-6E2F7E4EE38E}"/>
              </a:ext>
            </a:extLst>
          </p:cNvPr>
          <p:cNvSpPr txBox="1"/>
          <p:nvPr/>
        </p:nvSpPr>
        <p:spPr>
          <a:xfrm>
            <a:off x="115329" y="345989"/>
            <a:ext cx="11961341" cy="520142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Implementation</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After development is completed, the code is deployed into the client’s testing environment for User Acceptance Testing (UAT) and System Integration Testing (SIT).</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Release Manager is responsible for overseeing and managing the implementation process.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ensures a smooth implementation with minimal downtime to reduce any disruption to operations.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Once the codebase is successfully implemented, the testing team is notified to execute test cases and validate the logic in alignment with stakeholder requirements.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 Release note is prepared as part of the documentation process to inform all stakeholders about the steps and procedures followed during implementation.</a:t>
            </a: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997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92DB3-58A8-F4ED-5676-52066B31729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8CA8D9C-CE49-DF55-A665-CA883CB898E6}"/>
              </a:ext>
            </a:extLst>
          </p:cNvPr>
          <p:cNvSpPr txBox="1"/>
          <p:nvPr/>
        </p:nvSpPr>
        <p:spPr>
          <a:xfrm>
            <a:off x="115329" y="345989"/>
            <a:ext cx="11961341" cy="5909310"/>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Testing</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software undergoes rigorous testing to verify that it meets all requirements and is free from defects.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Testing team develops test cases and validates the software based on the success criteria outlined in these cases.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ensures that all test cases align with stakeholders’ requirements and fulfill business needs.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facilitates the User Acceptance Testing (UAT), which involves the client and utilizes data closely resembling real-time scenarios.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Feedback is gathered post-testing, and necessary changes are implemented in the system to address any identified issues.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system must demonstrate seamless functionality by supporting critical operations such as KYC approvals, electronic signature verification, and UPI ID management.</a:t>
            </a: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24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4E228-6949-1F87-A286-E8CF7F3B2DE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E855A08-6060-4749-E2B9-FCB839CA9A13}"/>
              </a:ext>
            </a:extLst>
          </p:cNvPr>
          <p:cNvSpPr txBox="1"/>
          <p:nvPr/>
        </p:nvSpPr>
        <p:spPr>
          <a:xfrm>
            <a:off x="115329" y="345989"/>
            <a:ext cx="11961341" cy="618630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Deployment</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After successful testing and client approval, all artifacts are deployed to the client’s environment.</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Data from the old system or environment is migrated to the new system, ensuring continuity of operations.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Delivery Manager oversees the release and deployment process to ensure smooth execution.</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Business Analyst facilitates a seamless transition from the old to the new version, minimizing downtime and disruption.</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Production-specific system configurations are applied to ensure optimal performance and compliance with operational requirements.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Considering the banking environment, special attention is given to minimize turnaround time to avoid business disruptions.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The Delivery Manager, in collaboration with the Business Analyst, prepares comprehensive release and maintenance documentation.</a:t>
            </a:r>
          </a:p>
        </p:txBody>
      </p:sp>
    </p:spTree>
    <p:extLst>
      <p:ext uri="{BB962C8B-B14F-4D97-AF65-F5344CB8AC3E}">
        <p14:creationId xmlns:p14="http://schemas.microsoft.com/office/powerpoint/2010/main" val="3164246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DC01D-6122-7F58-6B99-AB3E733B491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C9DD8D-45F9-36A9-1C97-4A99B053F739}"/>
              </a:ext>
            </a:extLst>
          </p:cNvPr>
          <p:cNvSpPr txBox="1"/>
          <p:nvPr/>
        </p:nvSpPr>
        <p:spPr>
          <a:xfrm>
            <a:off x="115329" y="345989"/>
            <a:ext cx="11961341" cy="5416868"/>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Maintenance</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This is the final stage of Waterfall method which focuses on ensuring that the deployed system continues to function as intended and adapts to evolving needs.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 specialized team is responsible for managing and maintaining the system.</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Issues are addressed post-deployment and resolving defects and errors promptly.</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Implementing updates to ensure compatibility with emerging technologies, regulatory changes, and environmental shifts.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Proactively monitoring the system for potential issues and providing technical support to users.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Addressing vulnerabilities and updating security protocols to ensure the system remains secure.</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Phasing out the system when it is no longer required or when replaced by a newer solution.</a:t>
            </a:r>
          </a:p>
        </p:txBody>
      </p:sp>
    </p:spTree>
    <p:extLst>
      <p:ext uri="{BB962C8B-B14F-4D97-AF65-F5344CB8AC3E}">
        <p14:creationId xmlns:p14="http://schemas.microsoft.com/office/powerpoint/2010/main" val="3782340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1D925-2945-D495-959A-1567998593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1E5301-5E09-29FD-50AA-444EDF9EA7CB}"/>
              </a:ext>
            </a:extLst>
          </p:cNvPr>
          <p:cNvSpPr txBox="1"/>
          <p:nvPr/>
        </p:nvSpPr>
        <p:spPr>
          <a:xfrm>
            <a:off x="115329" y="0"/>
            <a:ext cx="11961341" cy="644791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r>
              <a:rPr lang="en-IN" sz="2000" dirty="0">
                <a:latin typeface="Arial" panose="020B0604020202020204" pitchFamily="34" charset="0"/>
                <a:cs typeface="Arial" panose="020B0604020202020204" pitchFamily="34" charset="0"/>
              </a:rPr>
              <a:t>The project will be executed with the following resources:</a:t>
            </a:r>
          </a:p>
          <a:p>
            <a:pPr marL="457200" indent="-457200">
              <a:buAutoNum type="arabicPeriod"/>
            </a:pPr>
            <a:r>
              <a:rPr lang="en-IN" sz="2000" b="1" u="sng" dirty="0">
                <a:latin typeface="Arial" panose="020B0604020202020204" pitchFamily="34" charset="0"/>
                <a:cs typeface="Arial" panose="020B0604020202020204" pitchFamily="34" charset="0"/>
              </a:rPr>
              <a:t>Team Composition:</a:t>
            </a:r>
            <a:br>
              <a:rPr lang="en-IN" sz="2000" dirty="0">
                <a:latin typeface="Arial" panose="020B0604020202020204" pitchFamily="34" charset="0"/>
                <a:cs typeface="Arial" panose="020B0604020202020204" pitchFamily="34" charset="0"/>
              </a:rPr>
            </a:br>
            <a:r>
              <a:rPr lang="en-IN" sz="2000" dirty="0">
                <a:latin typeface="Arial" panose="020B0604020202020204" pitchFamily="34" charset="0"/>
                <a:cs typeface="Arial" panose="020B0604020202020204" pitchFamily="34" charset="0"/>
              </a:rPr>
              <a:t>    The IT team comprises 12 members with diverse technical and analytical skill sets.</a:t>
            </a:r>
          </a:p>
          <a:p>
            <a:r>
              <a:rPr lang="en-IN" sz="2000" dirty="0">
                <a:latin typeface="Arial" panose="020B0604020202020204" pitchFamily="34" charset="0"/>
                <a:cs typeface="Arial" panose="020B0604020202020204" pitchFamily="34" charset="0"/>
              </a:rPr>
              <a:t>           Key Roles and Responsibilities:	</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Delivery Manager: Mr. Shantanu Mehta</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Project Manager: Mrs. Kalyani Singh</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Senior Java Developer: Mr. Jay Shetty</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Java Developers:</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Mr. Anik Dev</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Ms. Shubha Bisht</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Mr. Raj Nayak</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Ms. Richa Salve</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Testers:</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Mr. Rohan Dubey</a:t>
            </a:r>
          </a:p>
          <a:p>
            <a:pPr marL="1600200" lvl="3" indent="-228600">
              <a:buFont typeface="Arial" panose="020B0604020202020204" pitchFamily="34" charset="0"/>
              <a:buChar char="•"/>
            </a:pPr>
            <a:r>
              <a:rPr lang="en-IN" sz="2000" dirty="0">
                <a:latin typeface="Arial" panose="020B0604020202020204" pitchFamily="34" charset="0"/>
                <a:cs typeface="Arial" panose="020B0604020202020204" pitchFamily="34" charset="0"/>
              </a:rPr>
              <a:t>Ms. Ruchi Rao</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Network Administrator: Mr. Shakib Ahmed</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Database Administrator: Mr. Ryan</a:t>
            </a:r>
          </a:p>
          <a:p>
            <a:pPr marL="1200150" lvl="2" indent="-285750">
              <a:buFont typeface="Arial" panose="020B0604020202020204" pitchFamily="34" charset="0"/>
              <a:buChar char="•"/>
            </a:pPr>
            <a:r>
              <a:rPr lang="en-IN" sz="2000" dirty="0">
                <a:latin typeface="Arial" panose="020B0604020202020204" pitchFamily="34" charset="0"/>
                <a:cs typeface="Arial" panose="020B0604020202020204" pitchFamily="34" charset="0"/>
              </a:rPr>
              <a:t>Business Analyst: Mr. Tarun Deshmukh</a:t>
            </a:r>
          </a:p>
        </p:txBody>
      </p:sp>
    </p:spTree>
    <p:extLst>
      <p:ext uri="{BB962C8B-B14F-4D97-AF65-F5344CB8AC3E}">
        <p14:creationId xmlns:p14="http://schemas.microsoft.com/office/powerpoint/2010/main" val="4251911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70946-6915-BD0E-F958-A54EF8560B5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0FBE276-E7F7-885C-4E99-6B1C12D4DFFB}"/>
              </a:ext>
            </a:extLst>
          </p:cNvPr>
          <p:cNvSpPr txBox="1"/>
          <p:nvPr/>
        </p:nvSpPr>
        <p:spPr>
          <a:xfrm>
            <a:off x="115329" y="0"/>
            <a:ext cx="11961341" cy="7217360"/>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r>
              <a:rPr lang="en-IN" sz="1750" dirty="0">
                <a:latin typeface="Arial" panose="020B0604020202020204" pitchFamily="34" charset="0"/>
                <a:cs typeface="Arial" panose="020B0604020202020204" pitchFamily="34" charset="0"/>
              </a:rPr>
              <a:t>The project will be executed with the following resources:</a:t>
            </a:r>
          </a:p>
          <a:p>
            <a:pPr marL="457200" indent="-457200">
              <a:buAutoNum type="arabicPeriod" startAt="2"/>
            </a:pPr>
            <a:r>
              <a:rPr lang="en-IN" sz="1750" b="1" u="sng" dirty="0">
                <a:latin typeface="Arial" panose="020B0604020202020204" pitchFamily="34" charset="0"/>
                <a:cs typeface="Arial" panose="020B0604020202020204" pitchFamily="34" charset="0"/>
              </a:rPr>
              <a:t>Timeline:</a:t>
            </a:r>
            <a:br>
              <a:rPr lang="en-IN" sz="1750" dirty="0">
                <a:latin typeface="Arial" panose="020B0604020202020204" pitchFamily="34" charset="0"/>
                <a:cs typeface="Arial" panose="020B0604020202020204" pitchFamily="34" charset="0"/>
              </a:rPr>
            </a:br>
            <a:r>
              <a:rPr lang="en-US" sz="1750" dirty="0">
                <a:latin typeface="Arial" panose="020B0604020202020204" pitchFamily="34" charset="0"/>
                <a:cs typeface="Arial" panose="020B0604020202020204" pitchFamily="34" charset="0"/>
              </a:rPr>
              <a:t>The project has a timeline of 12 months, covering all phases, including requirement gathering, analysis, design, development, implementation, testing, and deployment.</a:t>
            </a:r>
          </a:p>
          <a:p>
            <a:pPr marL="457200" indent="-457200">
              <a:buAutoNum type="arabicPeriod" startAt="2"/>
            </a:pPr>
            <a:r>
              <a:rPr lang="en-IN" sz="1750" b="1" u="sng" dirty="0">
                <a:latin typeface="Arial" panose="020B0604020202020204" pitchFamily="34" charset="0"/>
                <a:cs typeface="Arial" panose="020B0604020202020204" pitchFamily="34" charset="0"/>
              </a:rPr>
              <a:t>Budget:</a:t>
            </a:r>
          </a:p>
          <a:p>
            <a:pPr lvl="1"/>
            <a:r>
              <a:rPr lang="en-US" sz="1750" dirty="0">
                <a:latin typeface="Arial" panose="020B0604020202020204" pitchFamily="34" charset="0"/>
                <a:cs typeface="Arial" panose="020B0604020202020204" pitchFamily="34" charset="0"/>
              </a:rPr>
              <a:t>The project budget has been approved by ABC Bank, with an allocation of ₹2 Crores for upgrading the</a:t>
            </a:r>
          </a:p>
          <a:p>
            <a:r>
              <a:rPr lang="en-US" sz="1750" dirty="0">
                <a:latin typeface="Arial" panose="020B0604020202020204" pitchFamily="34" charset="0"/>
                <a:cs typeface="Arial" panose="020B0604020202020204" pitchFamily="34" charset="0"/>
              </a:rPr>
              <a:t>      FLEXCUBE Universal Banking Solution to version 11.8 and implementing Oracle Banking Payments (OBPM).</a:t>
            </a:r>
            <a:r>
              <a:rPr lang="en-IN" sz="1750" dirty="0">
                <a:latin typeface="Arial" panose="020B0604020202020204" pitchFamily="34" charset="0"/>
                <a:cs typeface="Arial" panose="020B0604020202020204" pitchFamily="34" charset="0"/>
              </a:rPr>
              <a:t> </a:t>
            </a:r>
          </a:p>
          <a:p>
            <a:pPr lvl="1">
              <a:buFont typeface="Arial" panose="020B0604020202020204" pitchFamily="34" charset="0"/>
              <a:buChar char="•"/>
            </a:pPr>
            <a:r>
              <a:rPr lang="en-US" sz="1750" dirty="0">
                <a:latin typeface="Arial" panose="020B0604020202020204" pitchFamily="34" charset="0"/>
                <a:cs typeface="Arial" panose="020B0604020202020204" pitchFamily="34" charset="0"/>
              </a:rPr>
              <a:t>This budget encompasses costs for:</a:t>
            </a:r>
          </a:p>
          <a:p>
            <a:pPr lvl="2">
              <a:buFont typeface="Arial" panose="020B0604020202020204" pitchFamily="34" charset="0"/>
              <a:buChar char="•"/>
            </a:pPr>
            <a:r>
              <a:rPr lang="en-US" sz="1750" dirty="0">
                <a:latin typeface="Arial" panose="020B0604020202020204" pitchFamily="34" charset="0"/>
                <a:cs typeface="Arial" panose="020B0604020202020204" pitchFamily="34" charset="0"/>
              </a:rPr>
              <a:t>Training personnel.</a:t>
            </a:r>
          </a:p>
          <a:p>
            <a:pPr lvl="2">
              <a:buFont typeface="Arial" panose="020B0604020202020204" pitchFamily="34" charset="0"/>
              <a:buChar char="•"/>
            </a:pPr>
            <a:r>
              <a:rPr lang="en-US" sz="1750" dirty="0">
                <a:latin typeface="Arial" panose="020B0604020202020204" pitchFamily="34" charset="0"/>
                <a:cs typeface="Arial" panose="020B0604020202020204" pitchFamily="34" charset="0"/>
              </a:rPr>
              <a:t>Procuring necessary software and hardware.</a:t>
            </a:r>
          </a:p>
          <a:p>
            <a:pPr lvl="2">
              <a:buFont typeface="Arial" panose="020B0604020202020204" pitchFamily="34" charset="0"/>
              <a:buChar char="•"/>
            </a:pPr>
            <a:r>
              <a:rPr lang="en-US" sz="1750" dirty="0">
                <a:latin typeface="Arial" panose="020B0604020202020204" pitchFamily="34" charset="0"/>
                <a:cs typeface="Arial" panose="020B0604020202020204" pitchFamily="34" charset="0"/>
              </a:rPr>
              <a:t>Any managed services required.</a:t>
            </a:r>
          </a:p>
          <a:p>
            <a:pPr lvl="1">
              <a:buFont typeface="Arial" panose="020B0604020202020204" pitchFamily="34" charset="0"/>
              <a:buChar char="•"/>
            </a:pPr>
            <a:r>
              <a:rPr lang="en-US" sz="1750" dirty="0">
                <a:latin typeface="Arial" panose="020B0604020202020204" pitchFamily="34" charset="0"/>
                <a:cs typeface="Arial" panose="020B0604020202020204" pitchFamily="34" charset="0"/>
              </a:rPr>
              <a:t>The total project expenditure is strictly capped at ₹2 Crores.</a:t>
            </a:r>
          </a:p>
          <a:p>
            <a:pPr marL="457200" indent="-457200">
              <a:buAutoNum type="arabicPeriod" startAt="4"/>
            </a:pPr>
            <a:r>
              <a:rPr lang="en-IN" sz="1750" b="1" u="sng" dirty="0">
                <a:latin typeface="Arial" panose="020B0604020202020204" pitchFamily="34" charset="0"/>
                <a:cs typeface="Arial" panose="020B0604020202020204" pitchFamily="34" charset="0"/>
              </a:rPr>
              <a:t>Others:</a:t>
            </a:r>
          </a:p>
          <a:p>
            <a:r>
              <a:rPr lang="en-IN" sz="1750" dirty="0">
                <a:latin typeface="Arial" panose="020B0604020202020204" pitchFamily="34" charset="0"/>
                <a:cs typeface="Arial" panose="020B0604020202020204" pitchFamily="34" charset="0"/>
              </a:rPr>
              <a:t>    </a:t>
            </a:r>
            <a:r>
              <a:rPr lang="en-US" sz="1750" dirty="0">
                <a:latin typeface="Arial" panose="020B0604020202020204" pitchFamily="34" charset="0"/>
                <a:cs typeface="Arial" panose="020B0604020202020204" pitchFamily="34" charset="0"/>
              </a:rPr>
              <a:t>  Additional resources and activities covered under the project budget include:</a:t>
            </a:r>
          </a:p>
          <a:p>
            <a:pPr marL="1143000" lvl="2" indent="-228600">
              <a:buFont typeface="+mj-lt"/>
              <a:buAutoNum type="arabicPeriod"/>
            </a:pPr>
            <a:r>
              <a:rPr lang="en-US" sz="1750" dirty="0">
                <a:latin typeface="Arial" panose="020B0604020202020204" pitchFamily="34" charset="0"/>
                <a:cs typeface="Arial" panose="020B0604020202020204" pitchFamily="34" charset="0"/>
              </a:rPr>
              <a:t>External audits for compliance evaluation.</a:t>
            </a:r>
          </a:p>
          <a:p>
            <a:pPr marL="1143000" lvl="2" indent="-228600">
              <a:buFont typeface="+mj-lt"/>
              <a:buAutoNum type="arabicPeriod"/>
            </a:pPr>
            <a:r>
              <a:rPr lang="en-US" sz="1750" dirty="0">
                <a:latin typeface="Arial" panose="020B0604020202020204" pitchFamily="34" charset="0"/>
                <a:cs typeface="Arial" panose="020B0604020202020204" pitchFamily="34" charset="0"/>
              </a:rPr>
              <a:t>Government-mandated compliance checks.</a:t>
            </a:r>
          </a:p>
          <a:p>
            <a:pPr marL="1143000" lvl="2" indent="-228600">
              <a:buFont typeface="+mj-lt"/>
              <a:buAutoNum type="arabicPeriod"/>
            </a:pPr>
            <a:r>
              <a:rPr lang="en-US" sz="1750" dirty="0">
                <a:latin typeface="Arial" panose="020B0604020202020204" pitchFamily="34" charset="0"/>
                <a:cs typeface="Arial" panose="020B0604020202020204" pitchFamily="34" charset="0"/>
              </a:rPr>
              <a:t>Preparation and validation of financial reports (monthly, quarterly, and yearly).</a:t>
            </a:r>
          </a:p>
          <a:p>
            <a:pPr marL="1143000" lvl="2" indent="-228600">
              <a:buFont typeface="+mj-lt"/>
              <a:buAutoNum type="arabicPeriod"/>
            </a:pPr>
            <a:r>
              <a:rPr lang="en-US" sz="1750" dirty="0">
                <a:latin typeface="Arial" panose="020B0604020202020204" pitchFamily="34" charset="0"/>
                <a:cs typeface="Arial" panose="020B0604020202020204" pitchFamily="34" charset="0"/>
              </a:rPr>
              <a:t>Site visits, client interactions, and team-building activities such as refreshments and team lunches/dinners.</a:t>
            </a:r>
          </a:p>
          <a:p>
            <a:pPr lvl="1"/>
            <a:r>
              <a:rPr lang="en-US" sz="1750" dirty="0">
                <a:latin typeface="Arial" panose="020B0604020202020204" pitchFamily="34" charset="0"/>
                <a:cs typeface="Arial" panose="020B0604020202020204" pitchFamily="34" charset="0"/>
              </a:rPr>
              <a:t>A separate allocation of ₹10,00,000 is included within the overall budget to cover these miscellaneous expenses, ensuring total costs remain within approved limits.</a:t>
            </a:r>
          </a:p>
          <a:p>
            <a:endParaRPr lang="en-IN" sz="2000" dirty="0">
              <a:latin typeface="Arial" panose="020B0604020202020204" pitchFamily="34" charset="0"/>
              <a:cs typeface="Arial" panose="020B0604020202020204" pitchFamily="34" charset="0"/>
            </a:endParaRPr>
          </a:p>
          <a:p>
            <a:endParaRPr lang="en-IN" sz="2000" dirty="0">
              <a:latin typeface="Arial" panose="020B0604020202020204" pitchFamily="34" charset="0"/>
              <a:cs typeface="Arial" panose="020B0604020202020204" pitchFamily="34" charset="0"/>
            </a:endParaRPr>
          </a:p>
          <a:p>
            <a:r>
              <a:rPr lang="en-IN"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23061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A672D-6C88-CD95-EB09-4B78C0EB847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AA2CE46-3104-50A6-1FEE-C5DF280FD482}"/>
              </a:ext>
            </a:extLst>
          </p:cNvPr>
          <p:cNvSpPr txBox="1"/>
          <p:nvPr/>
        </p:nvSpPr>
        <p:spPr>
          <a:xfrm>
            <a:off x="115329" y="345989"/>
            <a:ext cx="11961341" cy="598625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In the current banking project applying Waterfall method as software development, Below risk and dependencies can be expected :</a:t>
            </a:r>
          </a:p>
          <a:p>
            <a:r>
              <a:rPr lang="en-US" sz="2200" dirty="0">
                <a:latin typeface="Arial" panose="020B0604020202020204" pitchFamily="34" charset="0"/>
                <a:cs typeface="Arial" panose="020B0604020202020204" pitchFamily="34" charset="0"/>
              </a:rPr>
              <a:t>1. </a:t>
            </a:r>
            <a:r>
              <a:rPr lang="en-US" sz="2200" b="1" u="sng" dirty="0">
                <a:latin typeface="Arial" panose="020B0604020202020204" pitchFamily="34" charset="0"/>
                <a:cs typeface="Arial" panose="020B0604020202020204" pitchFamily="34" charset="0"/>
              </a:rPr>
              <a:t>Risks :</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Incomplete or unclear requirements during the initial phase could result in incorrect implementation later, as the Waterfall model does not revisit earlier phases.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Changes in business requirements mid-project could disrupt timelines and </a:t>
            </a:r>
            <a:r>
              <a:rPr lang="en-US" sz="2200">
                <a:latin typeface="Arial" panose="020B0604020202020204" pitchFamily="34" charset="0"/>
                <a:cs typeface="Arial" panose="020B0604020202020204" pitchFamily="34" charset="0"/>
              </a:rPr>
              <a:t>budgets causing </a:t>
            </a:r>
            <a:r>
              <a:rPr lang="en-US" sz="2200" dirty="0">
                <a:latin typeface="Arial" panose="020B0604020202020204" pitchFamily="34" charset="0"/>
                <a:cs typeface="Arial" panose="020B0604020202020204" pitchFamily="34" charset="0"/>
              </a:rPr>
              <a:t>Scope Creep.</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Delays in development may lead to selected technologies becoming outdated.</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Difficulties in integrating the new software with legacy systems or external APIs could lead to delays and operational disruptions.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Non-adherence to government regulations or evolving compliance standards could result in legal penalties.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Limited availability of skilled personnel, tools, or infrastructure may cause project delays.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Customers or employees may resist adopting the new system due to lack of familiarity or training.</a:t>
            </a:r>
          </a:p>
        </p:txBody>
      </p:sp>
    </p:spTree>
    <p:extLst>
      <p:ext uri="{BB962C8B-B14F-4D97-AF65-F5344CB8AC3E}">
        <p14:creationId xmlns:p14="http://schemas.microsoft.com/office/powerpoint/2010/main" val="1842059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08B68-BA7F-29DD-FE82-BBDED1CBA9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6D0F0C-AF58-FF86-9CD0-C7B2144185BB}"/>
              </a:ext>
            </a:extLst>
          </p:cNvPr>
          <p:cNvSpPr txBox="1"/>
          <p:nvPr/>
        </p:nvSpPr>
        <p:spPr>
          <a:xfrm>
            <a:off x="115329" y="345989"/>
            <a:ext cx="11961341" cy="598625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2. </a:t>
            </a:r>
            <a:r>
              <a:rPr lang="en-US" sz="2200" b="1" u="sng" dirty="0">
                <a:latin typeface="Arial" panose="020B0604020202020204" pitchFamily="34" charset="0"/>
                <a:cs typeface="Arial" panose="020B0604020202020204" pitchFamily="34" charset="0"/>
              </a:rPr>
              <a:t>Dependencies: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the timely availability of stakeholders for requirement gathering, feedback, and decision-making.</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government or regulatory bodies for compliance audits, certifications, and approval to operate.</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Dependence on existing systems for successful data migration and integration without service interruptions.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external APIs, payment gateways, or middleware providers to ensure seamless functionality.</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Dependence on robust hardware, network capabilities, and server configurations for the software to perform optimally.</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Dependence on internal teams, developers, and testers to ensure phases progress as planned.</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Dependency on accurate and complete data during migration to avoid errors or system issues.</a:t>
            </a:r>
          </a:p>
        </p:txBody>
      </p:sp>
    </p:spTree>
    <p:extLst>
      <p:ext uri="{BB962C8B-B14F-4D97-AF65-F5344CB8AC3E}">
        <p14:creationId xmlns:p14="http://schemas.microsoft.com/office/powerpoint/2010/main" val="85380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F3FD71-9B33-CB86-3BA8-B49C748991BF}"/>
              </a:ext>
            </a:extLst>
          </p:cNvPr>
          <p:cNvSpPr txBox="1"/>
          <p:nvPr/>
        </p:nvSpPr>
        <p:spPr>
          <a:xfrm>
            <a:off x="1" y="0"/>
            <a:ext cx="12191999" cy="7017306"/>
          </a:xfrm>
          <a:prstGeom prst="rect">
            <a:avLst/>
          </a:prstGeom>
          <a:noFill/>
        </p:spPr>
        <p:txBody>
          <a:bodyPr wrap="square" rtlCol="0">
            <a:spAutoFit/>
          </a:bodyPr>
          <a:lstStyle/>
          <a:p>
            <a:r>
              <a:rPr lang="en-US" sz="2500" b="1" u="sng" dirty="0">
                <a:latin typeface="Arial" panose="020B0604020202020204" pitchFamily="34" charset="0"/>
                <a:cs typeface="Arial" panose="020B0604020202020204" pitchFamily="34" charset="0"/>
              </a:rPr>
              <a:t>Situation</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Currently, ABC Bank has been utilizing the FLEXCUBE Universal Banking Solution, version 11.8 with integrated banking services, since its implementation in December 2014.</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Problem</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With the rapid evolution of technology, version 11.8 is no longer compatible with many modern financial systems and technological standards. To address this limitation, the introduction of the “iCust” module is essential. This middleware application facilitates seamless access to banking services through third-party applications, ensuring enhanced interoperability and efficiency.</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Opportunity</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Introducing “iCust” application will enable the bank to leverage advanced technologies, streamline operations, enhance customer satisfaction, and potentially increase revenue through improved efficiency and service delivery.</a:t>
            </a:r>
          </a:p>
          <a:p>
            <a:endParaRPr lang="en-US" sz="2500" dirty="0">
              <a:latin typeface="Arial" panose="020B0604020202020204" pitchFamily="34" charset="0"/>
              <a:cs typeface="Arial" panose="020B0604020202020204" pitchFamily="34" charset="0"/>
            </a:endParaRPr>
          </a:p>
          <a:p>
            <a:endParaRPr lang="en-IN"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56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7FFF7E-1B2E-0078-4333-FF92138384E2}"/>
              </a:ext>
            </a:extLst>
          </p:cNvPr>
          <p:cNvSpPr txBox="1"/>
          <p:nvPr/>
        </p:nvSpPr>
        <p:spPr>
          <a:xfrm>
            <a:off x="137410" y="351951"/>
            <a:ext cx="11917180" cy="5109091"/>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Purpose Statement (Goals)</a:t>
            </a:r>
          </a:p>
          <a:p>
            <a:endParaRPr lang="en-US" sz="3500" b="1" u="sng" dirty="0">
              <a:latin typeface="Arial" panose="020B0604020202020204" pitchFamily="34" charset="0"/>
              <a:cs typeface="Arial" panose="020B0604020202020204" pitchFamily="34" charset="0"/>
            </a:endParaRPr>
          </a:p>
          <a:p>
            <a:endParaRPr lang="en-US" sz="30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project aims to achieve the following objectives:</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Introduce middleware application “iCust” for better accessibility of banking services through other application.</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Develop and implement Application Programming Interface (API) for better communication among applications.</a:t>
            </a:r>
            <a:endParaRPr lang="en-US" sz="3000" b="1" dirty="0">
              <a:latin typeface="Arial" panose="020B0604020202020204" pitchFamily="34" charset="0"/>
              <a:cs typeface="Arial" panose="020B0604020202020204" pitchFamily="34" charset="0"/>
            </a:endParaRPr>
          </a:p>
          <a:p>
            <a:endParaRPr lang="en-IN"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79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79C14-AC9D-F168-12A4-AE36683900D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E030D3-B8F5-AA68-D715-9B820A0FB872}"/>
              </a:ext>
            </a:extLst>
          </p:cNvPr>
          <p:cNvSpPr txBox="1"/>
          <p:nvPr/>
        </p:nvSpPr>
        <p:spPr>
          <a:xfrm>
            <a:off x="137410" y="0"/>
            <a:ext cx="11917180" cy="6709529"/>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Project Objectives</a:t>
            </a:r>
          </a:p>
          <a:p>
            <a:endParaRPr lang="en-US" sz="3000" b="1" dirty="0">
              <a:latin typeface="Arial" panose="020B0604020202020204" pitchFamily="34" charset="0"/>
              <a:cs typeface="Arial" panose="020B0604020202020204" pitchFamily="34" charset="0"/>
            </a:endParaRPr>
          </a:p>
          <a:p>
            <a:r>
              <a:rPr lang="en-US" sz="2700" dirty="0">
                <a:latin typeface="Arial" panose="020B0604020202020204" pitchFamily="34" charset="0"/>
                <a:cs typeface="Arial" panose="020B0604020202020204" pitchFamily="34" charset="0"/>
              </a:rPr>
              <a:t>The project is aimed at achieving the following objectives: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individual customer onboarding for new and existing customers using primary info, ID proof, professional and financial details, and mandate.</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Integrate KYC verification for new and existing customers via ID, number, or name with auto/manual verification options.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loan </a:t>
            </a:r>
            <a:r>
              <a:rPr lang="en-IN" sz="2700" dirty="0">
                <a:latin typeface="Arial" panose="020B0604020202020204" pitchFamily="34" charset="0"/>
                <a:cs typeface="Arial" panose="020B0604020202020204" pitchFamily="34" charset="0"/>
              </a:rPr>
              <a:t>integration</a:t>
            </a:r>
            <a:r>
              <a:rPr lang="en-US" sz="2700" dirty="0">
                <a:latin typeface="Arial" panose="020B0604020202020204" pitchFamily="34" charset="0"/>
                <a:cs typeface="Arial" panose="020B0604020202020204" pitchFamily="34" charset="0"/>
              </a:rPr>
              <a:t> including amount, purpose, interest rates, repayment, collateral, and creditworthiness assessment of lender.</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Origination Basis Maintenance with origination basis details, origination basis preferences, interest, charges, and attributes.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a:t>
            </a:r>
            <a:r>
              <a:rPr lang="en-US" sz="2700" dirty="0" err="1">
                <a:latin typeface="Arial" panose="020B0604020202020204" pitchFamily="34" charset="0"/>
                <a:cs typeface="Arial" panose="020B0604020202020204" pitchFamily="34" charset="0"/>
              </a:rPr>
              <a:t>Whatsapp</a:t>
            </a:r>
            <a:r>
              <a:rPr lang="en-US" sz="2700" dirty="0">
                <a:latin typeface="Arial" panose="020B0604020202020204" pitchFamily="34" charset="0"/>
                <a:cs typeface="Arial" panose="020B0604020202020204" pitchFamily="34" charset="0"/>
              </a:rPr>
              <a:t> banking allows customers to interact with their banks and access a range of financial services through the WhatsApp platform.</a:t>
            </a:r>
            <a:endParaRPr lang="en-IN"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5442D6-730F-60B4-6DF2-D88F15B0947B}"/>
              </a:ext>
            </a:extLst>
          </p:cNvPr>
          <p:cNvSpPr txBox="1"/>
          <p:nvPr/>
        </p:nvSpPr>
        <p:spPr>
          <a:xfrm>
            <a:off x="229849" y="-518235"/>
            <a:ext cx="11962151" cy="7894469"/>
          </a:xfrm>
          <a:prstGeom prst="rect">
            <a:avLst/>
          </a:prstGeom>
          <a:noFill/>
        </p:spPr>
        <p:txBody>
          <a:bodyPr wrap="square">
            <a:spAutoFit/>
          </a:bodyPr>
          <a:lstStyle/>
          <a:p>
            <a:r>
              <a:rPr lang="en-US" sz="3500" b="1" dirty="0">
                <a:latin typeface="Arial" panose="020B0604020202020204" pitchFamily="34" charset="0"/>
                <a:cs typeface="Arial" panose="020B0604020202020204" pitchFamily="34" charset="0"/>
              </a:rPr>
              <a:t>			         </a:t>
            </a:r>
          </a:p>
          <a:p>
            <a:r>
              <a:rPr lang="en-US" sz="35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Success Criteria</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will be deemed successful upon achieving the following outcomes: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User successfully onboards both new and existing clients by leveraging primary information, identity verification, professional and financial details, and mandate processing.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 Application integrates KYC verification using identification details (ID/Number/Name), with options for both automated and manual verification.</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Loan feature successfully includes loan amount, purpose, interest rates, repayment schedules, collateral requirements, and creditworthiness assessment.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Maintenance can be done for origination details, customer preferences, applicable interest rates and charges, and other relevant attributes.</a:t>
            </a:r>
          </a:p>
          <a:p>
            <a:pPr marL="457200" indent="-457200">
              <a:buFont typeface="Arial" panose="020B0604020202020204" pitchFamily="34" charset="0"/>
              <a:buChar char="•"/>
            </a:pPr>
            <a:r>
              <a:rPr lang="en-US" sz="2600" dirty="0" err="1">
                <a:latin typeface="Arial" panose="020B0604020202020204" pitchFamily="34" charset="0"/>
                <a:cs typeface="Arial" panose="020B0604020202020204" pitchFamily="34" charset="0"/>
              </a:rPr>
              <a:t>Whatsapp</a:t>
            </a:r>
            <a:r>
              <a:rPr lang="en-US" sz="2600" dirty="0">
                <a:latin typeface="Arial" panose="020B0604020202020204" pitchFamily="34" charset="0"/>
                <a:cs typeface="Arial" panose="020B0604020202020204" pitchFamily="34" charset="0"/>
              </a:rPr>
              <a:t> banking should provide seamlessly to enhance customer engagement, allowing seamless interaction with financial services.</a:t>
            </a: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n-IN"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71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AA6D50-25FA-A7FF-BA26-374C2D61E928}"/>
              </a:ext>
            </a:extLst>
          </p:cNvPr>
          <p:cNvSpPr txBox="1"/>
          <p:nvPr/>
        </p:nvSpPr>
        <p:spPr>
          <a:xfrm>
            <a:off x="115330" y="0"/>
            <a:ext cx="11961340" cy="7155805"/>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adheres to the Agile methodology of software development, which comprises the following stages:</a:t>
            </a:r>
          </a:p>
          <a:p>
            <a:endParaRPr lang="en-US" sz="2600" dirty="0">
              <a:latin typeface="Arial" panose="020B0604020202020204" pitchFamily="34" charset="0"/>
              <a:cs typeface="Arial" panose="020B0604020202020204" pitchFamily="34" charset="0"/>
            </a:endParaRPr>
          </a:p>
          <a:p>
            <a:pPr marL="514350" indent="-514350">
              <a:buFont typeface="+mj-lt"/>
              <a:buAutoNum type="arabicPeriod"/>
            </a:pPr>
            <a:r>
              <a:rPr lang="en-US" sz="2600" dirty="0">
                <a:latin typeface="Arial" panose="020B0604020202020204" pitchFamily="34" charset="0"/>
                <a:cs typeface="Arial" panose="020B0604020202020204" pitchFamily="34" charset="0"/>
              </a:rPr>
              <a:t>Requirement Gathering</a:t>
            </a:r>
          </a:p>
          <a:p>
            <a:pPr marL="514350" indent="-514350">
              <a:buFont typeface="+mj-lt"/>
              <a:buAutoNum type="arabicPeriod"/>
            </a:pPr>
            <a:r>
              <a:rPr lang="en-US" sz="2600" dirty="0">
                <a:latin typeface="Arial" panose="020B0604020202020204" pitchFamily="34" charset="0"/>
                <a:cs typeface="Arial" panose="020B0604020202020204" pitchFamily="34" charset="0"/>
              </a:rPr>
              <a:t>Requirement Analysis</a:t>
            </a:r>
          </a:p>
          <a:p>
            <a:pPr marL="514350" indent="-514350">
              <a:buFont typeface="+mj-lt"/>
              <a:buAutoNum type="arabicPeriod"/>
            </a:pPr>
            <a:r>
              <a:rPr lang="en-US" sz="2600" dirty="0">
                <a:latin typeface="Arial" panose="020B0604020202020204" pitchFamily="34" charset="0"/>
                <a:cs typeface="Arial" panose="020B0604020202020204" pitchFamily="34" charset="0"/>
              </a:rPr>
              <a:t>Design</a:t>
            </a:r>
          </a:p>
          <a:p>
            <a:pPr marL="514350" indent="-514350">
              <a:buFont typeface="+mj-lt"/>
              <a:buAutoNum type="arabicPeriod"/>
            </a:pPr>
            <a:r>
              <a:rPr lang="en-US" sz="2600" dirty="0">
                <a:latin typeface="Arial" panose="020B0604020202020204" pitchFamily="34" charset="0"/>
                <a:cs typeface="Arial" panose="020B0604020202020204" pitchFamily="34" charset="0"/>
              </a:rPr>
              <a:t>Development</a:t>
            </a:r>
          </a:p>
          <a:p>
            <a:pPr marL="514350" indent="-514350">
              <a:buFont typeface="+mj-lt"/>
              <a:buAutoNum type="arabicPeriod"/>
            </a:pPr>
            <a:r>
              <a:rPr lang="en-US" sz="2600" dirty="0">
                <a:latin typeface="Arial" panose="020B0604020202020204" pitchFamily="34" charset="0"/>
                <a:cs typeface="Arial" panose="020B0604020202020204" pitchFamily="34" charset="0"/>
              </a:rPr>
              <a:t>Implementation</a:t>
            </a:r>
          </a:p>
          <a:p>
            <a:pPr marL="514350" indent="-514350">
              <a:buFont typeface="+mj-lt"/>
              <a:buAutoNum type="arabicPeriod"/>
            </a:pPr>
            <a:r>
              <a:rPr lang="en-US" sz="2600" dirty="0">
                <a:latin typeface="Arial" panose="020B0604020202020204" pitchFamily="34" charset="0"/>
                <a:cs typeface="Arial" panose="020B0604020202020204" pitchFamily="34" charset="0"/>
              </a:rPr>
              <a:t>Testing</a:t>
            </a:r>
          </a:p>
          <a:p>
            <a:pPr marL="514350" indent="-514350">
              <a:buFont typeface="+mj-lt"/>
              <a:buAutoNum type="arabicPeriod"/>
            </a:pPr>
            <a:r>
              <a:rPr lang="en-US" sz="2600" dirty="0">
                <a:latin typeface="Arial" panose="020B0604020202020204" pitchFamily="34" charset="0"/>
                <a:cs typeface="Arial" panose="020B0604020202020204" pitchFamily="34" charset="0"/>
              </a:rPr>
              <a:t>Deployment</a:t>
            </a:r>
          </a:p>
          <a:p>
            <a:pPr marL="514350" indent="-514350">
              <a:buFont typeface="+mj-lt"/>
              <a:buAutoNum type="arabicPeriod"/>
            </a:pPr>
            <a:r>
              <a:rPr lang="en-US" sz="2600" dirty="0">
                <a:latin typeface="Arial" panose="020B0604020202020204" pitchFamily="34" charset="0"/>
                <a:cs typeface="Arial" panose="020B0604020202020204" pitchFamily="34" charset="0"/>
              </a:rPr>
              <a:t>Maintenance</a:t>
            </a:r>
          </a:p>
          <a:p>
            <a:pPr>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Each stage is further detailed in the subsequent slides.</a:t>
            </a: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31604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EF7D25-5AB6-78E2-0AC9-F95ADF2ECB09}"/>
              </a:ext>
            </a:extLst>
          </p:cNvPr>
          <p:cNvSpPr txBox="1"/>
          <p:nvPr/>
        </p:nvSpPr>
        <p:spPr>
          <a:xfrm>
            <a:off x="115329" y="345989"/>
            <a:ext cx="11961341" cy="5816977"/>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Requirement Gathering</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As a Business Analyst, first of all, all the stakeholders are identified to gather the requirements for the project.</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The Executive Board of ABC Bank are the decision makers who has the rights and insights to provide detailed requirements for the project.</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As a Business Analyst, I will be acting as a liaison between bank and the IT firm to convert the business requirements into technical specifications.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Appropriate elicitation techniques will be selected based on the project’s context to extract comprehensive requirements from stakeholders.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Given the project’s critical nature involving banking and payment operations, government experts will also be included as third-party stakeholders.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Once stakeholders are identified, a RACI (Responsible, Accountable, Consulted, Informed) matrix will be developed to maintain clarity and track stakeholder responsibilities.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Upon gathering all requirements, a comprehensive Business Requirement Document (BRD) will be prepared to outline the project’s scope and objectives.</a:t>
            </a:r>
          </a:p>
        </p:txBody>
      </p:sp>
    </p:spTree>
    <p:extLst>
      <p:ext uri="{BB962C8B-B14F-4D97-AF65-F5344CB8AC3E}">
        <p14:creationId xmlns:p14="http://schemas.microsoft.com/office/powerpoint/2010/main" val="176914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89E7C-6FAD-E8C2-2FCB-DC81BE67DAB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2CC92D2-0CE2-4506-B2E1-48C521C1101D}"/>
              </a:ext>
            </a:extLst>
          </p:cNvPr>
          <p:cNvSpPr txBox="1"/>
          <p:nvPr/>
        </p:nvSpPr>
        <p:spPr>
          <a:xfrm>
            <a:off x="115329" y="345989"/>
            <a:ext cx="11961341" cy="5863144"/>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Requirement Analysis</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In this stage, requirements are meticulously analyzed to eliminate ambiguities and discrepancies.</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Validation techniques such as FURPS (Functionality, Usability, Reliability, Performance, Supportability), SMART (Specific, Measurable, Achievable, Relevant, Time-bound), and CUCV (Consistency, Usability, Clarity, Verifiability) are applied to assess feasibility in terms of resources, technology, timelines, and budget.</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Functional and non-functional requirements are categorized, documented, and approved by relevant stakeholders</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The Business Analyst (BA) prepares Functional Requirement Specifications (FRS).</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The technical team develops the Supplementary Support Document (SSD) for technical assistance.</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The BA consolidates the Solution Requirement Specifications (SRS), which includes both the FRS and SSD.</a:t>
            </a:r>
          </a:p>
          <a:p>
            <a:pPr marL="457200"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Once all requirements are finalized, the BA creates a Requirement Traceability Matrix (RTM) to track and monitor the progress of each requirement throughout the project lifecycle.</a:t>
            </a:r>
          </a:p>
        </p:txBody>
      </p:sp>
    </p:spTree>
    <p:extLst>
      <p:ext uri="{BB962C8B-B14F-4D97-AF65-F5344CB8AC3E}">
        <p14:creationId xmlns:p14="http://schemas.microsoft.com/office/powerpoint/2010/main" val="2795350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409CF-7952-96E1-558D-AE882AE8BD7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B26E897-C551-0613-D5E0-A978460FDAF3}"/>
              </a:ext>
            </a:extLst>
          </p:cNvPr>
          <p:cNvSpPr txBox="1"/>
          <p:nvPr/>
        </p:nvSpPr>
        <p:spPr>
          <a:xfrm>
            <a:off x="115329" y="345989"/>
            <a:ext cx="11961341" cy="5940088"/>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Design</a:t>
            </a:r>
          </a:p>
          <a:p>
            <a:endParaRPr lang="en-US" sz="3000" b="1" u="sng"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In this stage, BA will communicate with the technical team to translate business requirements into technical specifications, collaborating with the Project Manager, Product Owner, and Subject Matter Experts (SMEs).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Facilitate the preparation of the High-Level Design Document (HDD) and Low-Level Design Document (LDD) by the technical team to outline the project's structure and technical details.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Collaborate with designers, architects, and developers to ensure the system design aligns with stakeholders' needs and expectations.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Address the requirements of upgrading the legacy system by incorporating a thorough understanding of the existing technologies and artifacts.</a:t>
            </a:r>
          </a:p>
          <a:p>
            <a:pPr marL="457200" indent="-457200">
              <a:buFont typeface="Arial" panose="020B0604020202020204" pitchFamily="34" charset="0"/>
              <a:buChar char="•"/>
            </a:pPr>
            <a:r>
              <a:rPr lang="en-US" sz="2300" dirty="0">
                <a:latin typeface="Arial" panose="020B0604020202020204" pitchFamily="34" charset="0"/>
                <a:cs typeface="Arial" panose="020B0604020202020204" pitchFamily="34" charset="0"/>
              </a:rPr>
              <a:t>Ensure the design of payment artifacts complies with the guidelines and regulations provided by the National Payment Corporation of India (NPCI) and the Reserve Bank of India (RBI).</a:t>
            </a:r>
          </a:p>
          <a:p>
            <a:pPr marL="457200"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4877880"/>
      </p:ext>
    </p:extLst>
  </p:cSld>
  <p:clrMapOvr>
    <a:masterClrMapping/>
  </p:clrMapOvr>
</p:sld>
</file>

<file path=ppt/theme/theme1.xml><?xml version="1.0" encoding="utf-8"?>
<a:theme xmlns:a="http://schemas.openxmlformats.org/drawingml/2006/main" name="RetrospectVTI">
  <a:themeElements>
    <a:clrScheme name="AnalogousFromLightSeed_2SEEDS">
      <a:dk1>
        <a:srgbClr val="000000"/>
      </a:dk1>
      <a:lt1>
        <a:srgbClr val="FFFFFF"/>
      </a:lt1>
      <a:dk2>
        <a:srgbClr val="243841"/>
      </a:dk2>
      <a:lt2>
        <a:srgbClr val="E8E3E2"/>
      </a:lt2>
      <a:accent1>
        <a:srgbClr val="7AA9B7"/>
      </a:accent1>
      <a:accent2>
        <a:srgbClr val="80A9A1"/>
      </a:accent2>
      <a:accent3>
        <a:srgbClr val="8FA2C3"/>
      </a:accent3>
      <a:accent4>
        <a:srgbClr val="BA7F80"/>
      </a:accent4>
      <a:accent5>
        <a:srgbClr val="BC9B84"/>
      </a:accent5>
      <a:accent6>
        <a:srgbClr val="ABA175"/>
      </a:accent6>
      <a:hlink>
        <a:srgbClr val="AC7465"/>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12245</TotalTime>
  <Words>2161</Words>
  <Application>Microsoft Office PowerPoint</Application>
  <PresentationFormat>Widescreen</PresentationFormat>
  <Paragraphs>182</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Calibri</vt:lpstr>
      <vt:lpstr>Georgia Pro Cond Light</vt:lpstr>
      <vt:lpstr>Speak Pro</vt:lpstr>
      <vt:lpstr>RetrospectVTI</vt:lpstr>
      <vt:lpstr>Implementation of “iCust” module for web services application and API integration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QM29510</dc:creator>
  <cp:lastModifiedBy>QM29510</cp:lastModifiedBy>
  <cp:revision>57</cp:revision>
  <dcterms:created xsi:type="dcterms:W3CDTF">2024-12-29T16:53:30Z</dcterms:created>
  <dcterms:modified xsi:type="dcterms:W3CDTF">2025-02-24T18:03:56Z</dcterms:modified>
</cp:coreProperties>
</file>