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9C6E0D-E70B-417D-BF07-D7C59A1AC6E7}" type="datetimeFigureOut">
              <a:rPr lang="en-IN" smtClean="0"/>
              <a:t>29-12-2024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1766871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C6E0D-E70B-417D-BF07-D7C59A1AC6E7}" type="datetimeFigureOut">
              <a:rPr lang="en-IN" smtClean="0"/>
              <a:t>29-12-2024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157579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C6E0D-E70B-417D-BF07-D7C59A1AC6E7}" type="datetimeFigureOut">
              <a:rPr lang="en-IN" smtClean="0"/>
              <a:t>29-12-2024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36971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C6E0D-E70B-417D-BF07-D7C59A1AC6E7}" type="datetimeFigureOut">
              <a:rPr lang="en-IN" smtClean="0"/>
              <a:t>29-12-2024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1133629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C6E0D-E70B-417D-BF07-D7C59A1AC6E7}" type="datetimeFigureOut">
              <a:rPr lang="en-IN" smtClean="0"/>
              <a:t>29-12-2024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25977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C6E0D-E70B-417D-BF07-D7C59A1AC6E7}" type="datetimeFigureOut">
              <a:rPr lang="en-IN" smtClean="0"/>
              <a:t>29-12-2024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3784966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9C6E0D-E70B-417D-BF07-D7C59A1AC6E7}" type="datetimeFigureOut">
              <a:rPr lang="en-IN" smtClean="0"/>
              <a:t>29-12-2024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25739034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9C6E0D-E70B-417D-BF07-D7C59A1AC6E7}" type="datetimeFigureOut">
              <a:rPr lang="en-IN" smtClean="0"/>
              <a:t>29-12-2024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304939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9C6E0D-E70B-417D-BF07-D7C59A1AC6E7}" type="datetimeFigureOut">
              <a:rPr lang="en-IN" smtClean="0"/>
              <a:t>29-12-2024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936866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9C6E0D-E70B-417D-BF07-D7C59A1AC6E7}" type="datetimeFigureOut">
              <a:rPr lang="en-IN" smtClean="0"/>
              <a:t>29-12-2024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56631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9C6E0D-E70B-417D-BF07-D7C59A1AC6E7}" type="datetimeFigureOut">
              <a:rPr lang="en-IN" smtClean="0"/>
              <a:t>29-12-2024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413260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9C6E0D-E70B-417D-BF07-D7C59A1AC6E7}" type="datetimeFigureOut">
              <a:rPr lang="en-IN" smtClean="0"/>
              <a:t>29-12-2024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823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9C6E0D-E70B-417D-BF07-D7C59A1AC6E7}" type="datetimeFigureOut">
              <a:rPr lang="en-IN" smtClean="0"/>
              <a:t>29-12-2024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1940487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C6E0D-E70B-417D-BF07-D7C59A1AC6E7}" type="datetimeFigureOut">
              <a:rPr lang="en-IN" smtClean="0"/>
              <a:t>29-12-2024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1937019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9C6E0D-E70B-417D-BF07-D7C59A1AC6E7}" type="datetimeFigureOut">
              <a:rPr lang="en-IN" smtClean="0"/>
              <a:t>29-12-2024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3962274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9C6E0D-E70B-417D-BF07-D7C59A1AC6E7}" type="datetimeFigureOut">
              <a:rPr lang="en-IN" smtClean="0"/>
              <a:t>29-12-2024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C810688-F544-47DA-A07D-B4109F00A794}" type="slidenum">
              <a:rPr lang="en-IN" smtClean="0"/>
              <a:t>‹#›</a:t>
            </a:fld>
            <a:endParaRPr lang="en-IN"/>
          </a:p>
        </p:txBody>
      </p:sp>
    </p:spTree>
    <p:extLst>
      <p:ext uri="{BB962C8B-B14F-4D97-AF65-F5344CB8AC3E}">
        <p14:creationId xmlns:p14="http://schemas.microsoft.com/office/powerpoint/2010/main" val="189593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29C6E0D-E70B-417D-BF07-D7C59A1AC6E7}" type="datetimeFigureOut">
              <a:rPr lang="en-IN" smtClean="0"/>
              <a:t>29-12-2024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C810688-F544-47DA-A07D-B4109F00A794}" type="slidenum">
              <a:rPr lang="en-IN" smtClean="0"/>
              <a:t>‹#›</a:t>
            </a:fld>
            <a:endParaRPr lang="en-IN"/>
          </a:p>
        </p:txBody>
      </p:sp>
    </p:spTree>
    <p:extLst>
      <p:ext uri="{BB962C8B-B14F-4D97-AF65-F5344CB8AC3E}">
        <p14:creationId xmlns:p14="http://schemas.microsoft.com/office/powerpoint/2010/main" val="2294103772"/>
      </p:ext>
    </p:extLst>
  </p:cSld>
  <p:clrMap bg1="dk1" tx1="lt1" bg2="dk2" tx2="lt2" accent1="accent1" accent2="accent2" accent3="accent3" accent4="accent4" accent5="accent5" accent6="accent6" hlink="hlink" folHlink="folHlink"/>
  <p:sldLayoutIdLst>
    <p:sldLayoutId id="2147484235" r:id="rId1"/>
    <p:sldLayoutId id="2147484236" r:id="rId2"/>
    <p:sldLayoutId id="2147484237" r:id="rId3"/>
    <p:sldLayoutId id="2147484238" r:id="rId4"/>
    <p:sldLayoutId id="2147484239" r:id="rId5"/>
    <p:sldLayoutId id="2147484240" r:id="rId6"/>
    <p:sldLayoutId id="2147484241" r:id="rId7"/>
    <p:sldLayoutId id="2147484242" r:id="rId8"/>
    <p:sldLayoutId id="2147484243" r:id="rId9"/>
    <p:sldLayoutId id="2147484244" r:id="rId10"/>
    <p:sldLayoutId id="2147484245" r:id="rId11"/>
    <p:sldLayoutId id="2147484246" r:id="rId12"/>
    <p:sldLayoutId id="2147484247" r:id="rId13"/>
    <p:sldLayoutId id="2147484248" r:id="rId14"/>
    <p:sldLayoutId id="2147484249" r:id="rId15"/>
    <p:sldLayoutId id="214748425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B35D1-653A-A386-80B6-99289FB1687A}"/>
              </a:ext>
            </a:extLst>
          </p:cNvPr>
          <p:cNvSpPr>
            <a:spLocks noGrp="1"/>
          </p:cNvSpPr>
          <p:nvPr>
            <p:ph type="ctrTitle"/>
          </p:nvPr>
        </p:nvSpPr>
        <p:spPr>
          <a:xfrm>
            <a:off x="1612491" y="1956619"/>
            <a:ext cx="9144000" cy="2448232"/>
          </a:xfrm>
        </p:spPr>
        <p:txBody>
          <a:bodyPr>
            <a:normAutofit fontScale="90000"/>
          </a:bodyPr>
          <a:lstStyle/>
          <a:p>
            <a:r>
              <a:rPr lang="en-IN" sz="3200" i="1" dirty="0">
                <a:solidFill>
                  <a:srgbClr val="FF0000"/>
                </a:solidFill>
                <a:latin typeface="Arial" panose="020B0604020202020204" pitchFamily="34" charset="0"/>
                <a:cs typeface="Arial" panose="020B0604020202020204" pitchFamily="34" charset="0"/>
              </a:rPr>
              <a:t>Order tracking and customer management system</a:t>
            </a:r>
            <a:br>
              <a:rPr lang="en-IN" sz="3200" dirty="0">
                <a:solidFill>
                  <a:srgbClr val="FF0000"/>
                </a:solidFill>
                <a:latin typeface="Arial" panose="020B0604020202020204" pitchFamily="34" charset="0"/>
                <a:cs typeface="Arial" panose="020B0604020202020204" pitchFamily="34" charset="0"/>
              </a:rPr>
            </a:br>
            <a:br>
              <a:rPr lang="en-IN" sz="3200" dirty="0">
                <a:solidFill>
                  <a:srgbClr val="FF0000"/>
                </a:solidFill>
                <a:latin typeface="Arial" panose="020B0604020202020204" pitchFamily="34" charset="0"/>
                <a:cs typeface="Arial" panose="020B0604020202020204" pitchFamily="34" charset="0"/>
              </a:rPr>
            </a:br>
            <a:br>
              <a:rPr lang="en-IN" sz="3200" dirty="0">
                <a:solidFill>
                  <a:srgbClr val="FF0000"/>
                </a:solidFill>
                <a:latin typeface="Arial" panose="020B0604020202020204" pitchFamily="34" charset="0"/>
                <a:cs typeface="Arial" panose="020B0604020202020204" pitchFamily="34" charset="0"/>
              </a:rPr>
            </a:br>
            <a:r>
              <a:rPr lang="en-IN" sz="3200" dirty="0">
                <a:solidFill>
                  <a:srgbClr val="FF0000"/>
                </a:solidFill>
                <a:latin typeface="Arial" panose="020B0604020202020204" pitchFamily="34" charset="0"/>
                <a:cs typeface="Arial" panose="020B0604020202020204" pitchFamily="34" charset="0"/>
              </a:rPr>
              <a:t>prepared By: Shravani            Date:29/12/2024</a:t>
            </a:r>
            <a:br>
              <a:rPr lang="en-IN" sz="3200" dirty="0">
                <a:solidFill>
                  <a:srgbClr val="FF0000"/>
                </a:solidFill>
                <a:latin typeface="Arial" panose="020B0604020202020204" pitchFamily="34" charset="0"/>
                <a:cs typeface="Arial" panose="020B0604020202020204" pitchFamily="34" charset="0"/>
              </a:rPr>
            </a:br>
            <a:endParaRPr lang="en-IN" sz="32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0549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2E17D-87E7-C59A-4A4D-DA3B36A14BA5}"/>
              </a:ext>
            </a:extLst>
          </p:cNvPr>
          <p:cNvSpPr>
            <a:spLocks noGrp="1"/>
          </p:cNvSpPr>
          <p:nvPr>
            <p:ph type="title"/>
          </p:nvPr>
        </p:nvSpPr>
        <p:spPr/>
        <p:txBody>
          <a:bodyPr>
            <a:normAutofit/>
          </a:bodyPr>
          <a:lstStyle/>
          <a:p>
            <a:r>
              <a:rPr lang="en-IN" sz="3200" dirty="0">
                <a:latin typeface="Arial" panose="020B0604020202020204" pitchFamily="34" charset="0"/>
                <a:cs typeface="Arial" panose="020B0604020202020204" pitchFamily="34" charset="0"/>
              </a:rPr>
              <a:t>Risks </a:t>
            </a:r>
          </a:p>
        </p:txBody>
      </p:sp>
      <p:sp>
        <p:nvSpPr>
          <p:cNvPr id="3" name="Content Placeholder 2">
            <a:extLst>
              <a:ext uri="{FF2B5EF4-FFF2-40B4-BE49-F238E27FC236}">
                <a16:creationId xmlns:a16="http://schemas.microsoft.com/office/drawing/2014/main" id="{8B5BA981-9881-1682-15D5-759A37BA7D21}"/>
              </a:ext>
            </a:extLst>
          </p:cNvPr>
          <p:cNvSpPr>
            <a:spLocks noGrp="1"/>
          </p:cNvSpPr>
          <p:nvPr>
            <p:ph idx="1"/>
          </p:nvPr>
        </p:nvSpPr>
        <p:spPr/>
        <p:txBody>
          <a:bodyPr>
            <a:normAutofit/>
          </a:bodyPr>
          <a:lstStyle/>
          <a:p>
            <a:r>
              <a:rPr lang="en-US" sz="1400" dirty="0">
                <a:latin typeface="Arial" panose="020B0604020202020204" pitchFamily="34" charset="0"/>
                <a:cs typeface="Arial" panose="020B0604020202020204" pitchFamily="34" charset="0"/>
              </a:rPr>
              <a:t>Inaccurate or incomplete customer or order data can lead to errors in processing</a:t>
            </a:r>
          </a:p>
          <a:p>
            <a:r>
              <a:rPr lang="en-US" sz="1400" dirty="0">
                <a:latin typeface="Arial" panose="020B0604020202020204" pitchFamily="34" charset="0"/>
                <a:cs typeface="Arial" panose="020B0604020202020204" pitchFamily="34" charset="0"/>
              </a:rPr>
              <a:t>As the system scales, retrieving orders and calculating total prices for large orders might become slow.</a:t>
            </a:r>
          </a:p>
          <a:p>
            <a:r>
              <a:rPr lang="en-US" sz="1400" dirty="0">
                <a:latin typeface="Arial" panose="020B0604020202020204" pitchFamily="34" charset="0"/>
                <a:cs typeface="Arial" panose="020B0604020202020204" pitchFamily="34" charset="0"/>
              </a:rPr>
              <a:t>Errors in canceling or committing items might leave the order in an inconsistent state.</a:t>
            </a:r>
          </a:p>
          <a:p>
            <a:r>
              <a:rPr lang="en-US" sz="1400" dirty="0">
                <a:latin typeface="Arial" panose="020B0604020202020204" pitchFamily="34" charset="0"/>
                <a:cs typeface="Arial" panose="020B0604020202020204" pitchFamily="34" charset="0"/>
              </a:rPr>
              <a:t>Lack of stakeholder involvement </a:t>
            </a:r>
          </a:p>
          <a:p>
            <a:r>
              <a:rPr lang="en-IN" sz="1400" dirty="0">
                <a:latin typeface="Arial" panose="020B0604020202020204" pitchFamily="34" charset="0"/>
                <a:cs typeface="Arial" panose="020B0604020202020204" pitchFamily="34" charset="0"/>
              </a:rPr>
              <a:t>Conducting meetings with team members</a:t>
            </a:r>
          </a:p>
          <a:p>
            <a:r>
              <a:rPr lang="en-IN" sz="1400" dirty="0">
                <a:latin typeface="Arial" panose="020B0604020202020204" pitchFamily="34" charset="0"/>
                <a:cs typeface="Arial" panose="020B0604020202020204" pitchFamily="34" charset="0"/>
              </a:rPr>
              <a:t>Gathering requirements from client</a:t>
            </a:r>
          </a:p>
          <a:p>
            <a:r>
              <a:rPr lang="en-IN" sz="1400" dirty="0">
                <a:latin typeface="Arial" panose="020B0604020202020204" pitchFamily="34" charset="0"/>
                <a:cs typeface="Arial" panose="020B0604020202020204" pitchFamily="34" charset="0"/>
              </a:rPr>
              <a:t>Communication problem between the Development team and Technical team</a:t>
            </a:r>
          </a:p>
          <a:p>
            <a:r>
              <a:rPr lang="en-IN" sz="1400" dirty="0">
                <a:latin typeface="Arial" panose="020B0604020202020204" pitchFamily="34" charset="0"/>
                <a:cs typeface="Arial" panose="020B0604020202020204" pitchFamily="34" charset="0"/>
              </a:rPr>
              <a:t>Signoff on the  requirements documents</a:t>
            </a:r>
          </a:p>
          <a:p>
            <a:endParaRPr lang="en-IN"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4757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4DB44-BEDE-BBEB-3E2C-4107E311C94C}"/>
              </a:ext>
            </a:extLst>
          </p:cNvPr>
          <p:cNvSpPr>
            <a:spLocks noGrp="1"/>
          </p:cNvSpPr>
          <p:nvPr>
            <p:ph type="title"/>
          </p:nvPr>
        </p:nvSpPr>
        <p:spPr/>
        <p:txBody>
          <a:bodyPr/>
          <a:lstStyle/>
          <a:p>
            <a:r>
              <a:rPr lang="en-IN" dirty="0"/>
              <a:t>Dep</a:t>
            </a:r>
            <a:r>
              <a:rPr lang="en-IN" sz="3200" dirty="0">
                <a:latin typeface="Arial" panose="020B0604020202020204" pitchFamily="34" charset="0"/>
                <a:cs typeface="Arial" panose="020B0604020202020204" pitchFamily="34" charset="0"/>
              </a:rPr>
              <a:t>endencies </a:t>
            </a:r>
          </a:p>
        </p:txBody>
      </p:sp>
      <p:sp>
        <p:nvSpPr>
          <p:cNvPr id="3" name="Content Placeholder 2">
            <a:extLst>
              <a:ext uri="{FF2B5EF4-FFF2-40B4-BE49-F238E27FC236}">
                <a16:creationId xmlns:a16="http://schemas.microsoft.com/office/drawing/2014/main" id="{8CAFF40D-9FCB-50E1-BCEB-D27D3309219C}"/>
              </a:ext>
            </a:extLst>
          </p:cNvPr>
          <p:cNvSpPr>
            <a:spLocks noGrp="1"/>
          </p:cNvSpPr>
          <p:nvPr>
            <p:ph idx="1"/>
          </p:nvPr>
        </p:nvSpPr>
        <p:spPr/>
        <p:txBody>
          <a:bodyPr>
            <a:normAutofit/>
          </a:bodyPr>
          <a:lstStyle/>
          <a:p>
            <a:r>
              <a:rPr lang="en-IN" sz="1400" dirty="0">
                <a:latin typeface="Arial" panose="020B0604020202020204" pitchFamily="34" charset="0"/>
                <a:cs typeface="Arial" panose="020B0604020202020204" pitchFamily="34" charset="0"/>
              </a:rPr>
              <a:t>Customer satisfaction</a:t>
            </a:r>
          </a:p>
          <a:p>
            <a:r>
              <a:rPr lang="en-IN" sz="1400" dirty="0">
                <a:latin typeface="Arial" panose="020B0604020202020204" pitchFamily="34" charset="0"/>
                <a:cs typeface="Arial" panose="020B0604020202020204" pitchFamily="34" charset="0"/>
              </a:rPr>
              <a:t>Technologies </a:t>
            </a:r>
            <a:br>
              <a:rPr lang="en-IN" sz="1400" dirty="0">
                <a:latin typeface="Arial" panose="020B0604020202020204" pitchFamily="34" charset="0"/>
                <a:cs typeface="Arial" panose="020B0604020202020204" pitchFamily="34" charset="0"/>
              </a:rPr>
            </a:br>
            <a:r>
              <a:rPr lang="en-IN" sz="1400" dirty="0">
                <a:latin typeface="Arial" panose="020B0604020202020204" pitchFamily="34" charset="0"/>
                <a:cs typeface="Arial" panose="020B0604020202020204" pitchFamily="34" charset="0"/>
              </a:rPr>
              <a:t>java, HTML</a:t>
            </a:r>
          </a:p>
          <a:p>
            <a:r>
              <a:rPr lang="en-IN" sz="1400" dirty="0">
                <a:latin typeface="Arial" panose="020B0604020202020204" pitchFamily="34" charset="0"/>
                <a:cs typeface="Arial" panose="020B0604020202020204" pitchFamily="34" charset="0"/>
              </a:rPr>
              <a:t>Other technologies</a:t>
            </a:r>
            <a:br>
              <a:rPr lang="en-IN" sz="1400" dirty="0">
                <a:latin typeface="Arial" panose="020B0604020202020204" pitchFamily="34" charset="0"/>
                <a:cs typeface="Arial" panose="020B0604020202020204" pitchFamily="34" charset="0"/>
              </a:rPr>
            </a:br>
            <a:r>
              <a:rPr lang="en-IN" sz="1400" dirty="0">
                <a:latin typeface="Arial" panose="020B0604020202020204" pitchFamily="34" charset="0"/>
                <a:cs typeface="Arial" panose="020B0604020202020204" pitchFamily="34" charset="0"/>
              </a:rPr>
              <a:t>python</a:t>
            </a:r>
            <a:br>
              <a:rPr lang="en-IN" sz="1400" dirty="0">
                <a:latin typeface="Arial" panose="020B0604020202020204" pitchFamily="34" charset="0"/>
                <a:cs typeface="Arial" panose="020B0604020202020204" pitchFamily="34" charset="0"/>
              </a:rPr>
            </a:br>
            <a:r>
              <a:rPr lang="en-IN" sz="1400" dirty="0">
                <a:latin typeface="Arial" panose="020B0604020202020204" pitchFamily="34" charset="0"/>
                <a:cs typeface="Arial" panose="020B0604020202020204" pitchFamily="34" charset="0"/>
              </a:rPr>
              <a:t>R</a:t>
            </a:r>
            <a:br>
              <a:rPr lang="en-IN" sz="1400" dirty="0">
                <a:latin typeface="Arial" panose="020B0604020202020204" pitchFamily="34" charset="0"/>
                <a:cs typeface="Arial" panose="020B0604020202020204" pitchFamily="34" charset="0"/>
              </a:rPr>
            </a:br>
            <a:r>
              <a:rPr lang="en-IN" sz="1400" dirty="0">
                <a:latin typeface="Arial" panose="020B0604020202020204" pitchFamily="34" charset="0"/>
                <a:cs typeface="Arial" panose="020B0604020202020204" pitchFamily="34" charset="0"/>
              </a:rPr>
              <a:t>C++</a:t>
            </a:r>
          </a:p>
          <a:p>
            <a:r>
              <a:rPr lang="en-IN" sz="1400" dirty="0">
                <a:latin typeface="Arial" panose="020B0604020202020204" pitchFamily="34" charset="0"/>
                <a:cs typeface="Arial" panose="020B0604020202020204" pitchFamily="34" charset="0"/>
              </a:rPr>
              <a:t>Customer data </a:t>
            </a:r>
          </a:p>
          <a:p>
            <a:r>
              <a:rPr lang="en-IN" sz="1400" dirty="0">
                <a:latin typeface="Arial" panose="020B0604020202020204" pitchFamily="34" charset="0"/>
                <a:cs typeface="Arial" panose="020B0604020202020204" pitchFamily="34" charset="0"/>
              </a:rPr>
              <a:t>Stakeholder availability </a:t>
            </a:r>
          </a:p>
          <a:p>
            <a:r>
              <a:rPr lang="en-IN" sz="1400" dirty="0">
                <a:latin typeface="Arial" panose="020B0604020202020204" pitchFamily="34" charset="0"/>
                <a:cs typeface="Arial" panose="020B0604020202020204" pitchFamily="34" charset="0"/>
              </a:rPr>
              <a:t>Team collaboration </a:t>
            </a:r>
          </a:p>
        </p:txBody>
      </p:sp>
    </p:spTree>
    <p:extLst>
      <p:ext uri="{BB962C8B-B14F-4D97-AF65-F5344CB8AC3E}">
        <p14:creationId xmlns:p14="http://schemas.microsoft.com/office/powerpoint/2010/main" val="1533764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45D29-8877-8419-7618-B9ECF6364A02}"/>
              </a:ext>
            </a:extLst>
          </p:cNvPr>
          <p:cNvSpPr>
            <a:spLocks noGrp="1"/>
          </p:cNvSpPr>
          <p:nvPr>
            <p:ph type="title"/>
          </p:nvPr>
        </p:nvSpPr>
        <p:spPr/>
        <p:txBody>
          <a:bodyPr>
            <a:normAutofit/>
          </a:bodyPr>
          <a:lstStyle/>
          <a:p>
            <a:r>
              <a:rPr lang="en-IN" sz="3200" dirty="0">
                <a:latin typeface="Arial" panose="020B0604020202020204" pitchFamily="34" charset="0"/>
                <a:cs typeface="Arial" panose="020B0604020202020204" pitchFamily="34" charset="0"/>
              </a:rPr>
              <a:t>To be completed by appropriate manager </a:t>
            </a:r>
          </a:p>
        </p:txBody>
      </p:sp>
      <p:sp>
        <p:nvSpPr>
          <p:cNvPr id="3" name="Content Placeholder 2">
            <a:extLst>
              <a:ext uri="{FF2B5EF4-FFF2-40B4-BE49-F238E27FC236}">
                <a16:creationId xmlns:a16="http://schemas.microsoft.com/office/drawing/2014/main" id="{5B7725B5-279B-2832-1735-AAECBE23A863}"/>
              </a:ext>
            </a:extLst>
          </p:cNvPr>
          <p:cNvSpPr>
            <a:spLocks noGrp="1"/>
          </p:cNvSpPr>
          <p:nvPr>
            <p:ph idx="1"/>
          </p:nvPr>
        </p:nvSpPr>
        <p:spPr>
          <a:xfrm>
            <a:off x="3266768" y="2288228"/>
            <a:ext cx="4274574" cy="2281544"/>
          </a:xfrm>
        </p:spPr>
        <p:txBody>
          <a:bodyPr>
            <a:normAutofit/>
          </a:bodyPr>
          <a:lstStyle/>
          <a:p>
            <a:r>
              <a:rPr lang="en-IN" sz="2000" dirty="0">
                <a:latin typeface="Arial" panose="020B0604020202020204" pitchFamily="34" charset="0"/>
                <a:cs typeface="Arial" panose="020B0604020202020204" pitchFamily="34" charset="0"/>
              </a:rPr>
              <a:t>Project sponsor       Bhanu </a:t>
            </a:r>
          </a:p>
          <a:p>
            <a:r>
              <a:rPr lang="en-IN" sz="2000" dirty="0">
                <a:latin typeface="Arial" panose="020B0604020202020204" pitchFamily="34" charset="0"/>
                <a:cs typeface="Arial" panose="020B0604020202020204" pitchFamily="34" charset="0"/>
              </a:rPr>
              <a:t>Project manager      Shyam </a:t>
            </a:r>
          </a:p>
        </p:txBody>
      </p:sp>
    </p:spTree>
    <p:extLst>
      <p:ext uri="{BB962C8B-B14F-4D97-AF65-F5344CB8AC3E}">
        <p14:creationId xmlns:p14="http://schemas.microsoft.com/office/powerpoint/2010/main" val="4228950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212C9-2B92-9A88-B61D-D6B319FFFCDC}"/>
              </a:ext>
            </a:extLst>
          </p:cNvPr>
          <p:cNvSpPr>
            <a:spLocks noGrp="1"/>
          </p:cNvSpPr>
          <p:nvPr>
            <p:ph type="title"/>
          </p:nvPr>
        </p:nvSpPr>
        <p:spPr/>
        <p:txBody>
          <a:bodyPr>
            <a:normAutofit/>
          </a:bodyPr>
          <a:lstStyle/>
          <a:p>
            <a:r>
              <a:rPr lang="en-IN" sz="2400" dirty="0">
                <a:latin typeface="Arial" panose="020B0604020202020204" pitchFamily="34" charset="0"/>
                <a:cs typeface="Arial" panose="020B0604020202020204" pitchFamily="34" charset="0"/>
              </a:rPr>
              <a:t>Situation </a:t>
            </a:r>
          </a:p>
        </p:txBody>
      </p:sp>
      <p:sp>
        <p:nvSpPr>
          <p:cNvPr id="3" name="Content Placeholder 2">
            <a:extLst>
              <a:ext uri="{FF2B5EF4-FFF2-40B4-BE49-F238E27FC236}">
                <a16:creationId xmlns:a16="http://schemas.microsoft.com/office/drawing/2014/main" id="{E1515A62-DE55-2455-37FB-E12420E236AC}"/>
              </a:ext>
            </a:extLst>
          </p:cNvPr>
          <p:cNvSpPr>
            <a:spLocks noGrp="1"/>
          </p:cNvSpPr>
          <p:nvPr>
            <p:ph idx="1"/>
          </p:nvPr>
        </p:nvSpPr>
        <p:spPr>
          <a:xfrm>
            <a:off x="838200" y="2405729"/>
            <a:ext cx="10515600" cy="1733652"/>
          </a:xfrm>
        </p:spPr>
        <p:txBody>
          <a:bodyPr>
            <a:normAutofit/>
          </a:bodyPr>
          <a:lstStyle/>
          <a:p>
            <a:pPr marL="0" indent="0">
              <a:buNone/>
            </a:pPr>
            <a:r>
              <a:rPr lang="en-IN" sz="1400" dirty="0">
                <a:latin typeface="Arial" panose="020B0604020202020204" pitchFamily="34" charset="0"/>
                <a:cs typeface="Arial" panose="020B0604020202020204" pitchFamily="34" charset="0"/>
              </a:rPr>
              <a:t>The telephone agency face the problems to track the orders of the customers and customer profile by using manual system. They use order registry to track the order by search with order number and also mange the customer catalogue by using customer details like mobile number and name. </a:t>
            </a:r>
          </a:p>
          <a:p>
            <a:pPr marL="0" indent="0">
              <a:buNone/>
            </a:pPr>
            <a:r>
              <a:rPr lang="en-IN" sz="1400" dirty="0">
                <a:latin typeface="Arial" panose="020B0604020202020204" pitchFamily="34" charset="0"/>
                <a:cs typeface="Arial" panose="020B0604020202020204" pitchFamily="34" charset="0"/>
              </a:rPr>
              <a:t>By developing an automated order tracking and customer management system</a:t>
            </a:r>
            <a:r>
              <a:rPr lang="en-US" sz="1400" dirty="0">
                <a:latin typeface="Arial" panose="020B0604020202020204" pitchFamily="34" charset="0"/>
                <a:cs typeface="Arial" panose="020B0604020202020204" pitchFamily="34" charset="0"/>
              </a:rPr>
              <a:t> where telephone agents use tools like an Order Registry and a Customer Catalog to manage and access customer and order data. The system is designed to handle customer orders, manage order items, and compute totals while maintaining connections to a catalog of items.</a:t>
            </a:r>
            <a:endParaRPr lang="en-IN"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9152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96D42-A079-700D-E4F2-7A9D57B7E8CB}"/>
              </a:ext>
            </a:extLst>
          </p:cNvPr>
          <p:cNvSpPr>
            <a:spLocks noGrp="1"/>
          </p:cNvSpPr>
          <p:nvPr>
            <p:ph type="title"/>
          </p:nvPr>
        </p:nvSpPr>
        <p:spPr/>
        <p:txBody>
          <a:bodyPr/>
          <a:lstStyle/>
          <a:p>
            <a:r>
              <a:rPr lang="en-IN" sz="2400" dirty="0">
                <a:latin typeface="Arial" panose="020B0604020202020204" pitchFamily="34" charset="0"/>
                <a:cs typeface="Arial" panose="020B0604020202020204" pitchFamily="34" charset="0"/>
              </a:rPr>
              <a:t>Problem</a:t>
            </a:r>
            <a:r>
              <a:rPr lang="en-IN" dirty="0"/>
              <a:t> </a:t>
            </a:r>
          </a:p>
        </p:txBody>
      </p:sp>
      <p:sp>
        <p:nvSpPr>
          <p:cNvPr id="3" name="Content Placeholder 2">
            <a:extLst>
              <a:ext uri="{FF2B5EF4-FFF2-40B4-BE49-F238E27FC236}">
                <a16:creationId xmlns:a16="http://schemas.microsoft.com/office/drawing/2014/main" id="{331CDF50-19AB-9C9E-BF93-2D7EDD84DEC6}"/>
              </a:ext>
            </a:extLst>
          </p:cNvPr>
          <p:cNvSpPr>
            <a:spLocks noGrp="1"/>
          </p:cNvSpPr>
          <p:nvPr>
            <p:ph idx="1"/>
          </p:nvPr>
        </p:nvSpPr>
        <p:spPr/>
        <p:txBody>
          <a:bodyPr>
            <a:normAutofit/>
          </a:bodyPr>
          <a:lstStyle/>
          <a:p>
            <a:pPr marL="0" indent="0">
              <a:buNone/>
            </a:pPr>
            <a:r>
              <a:rPr lang="en-IN" sz="1400" dirty="0">
                <a:latin typeface="Arial" panose="020B0604020202020204" pitchFamily="34" charset="0"/>
                <a:cs typeface="Arial" panose="020B0604020202020204" pitchFamily="34" charset="0"/>
              </a:rPr>
              <a:t>The telephone agency face the problems to track the orders of the customers and customer profile. They use order registry to track the order by search with order number and also mange the customer catalogue by using customer details like mobile number and name. </a:t>
            </a:r>
          </a:p>
          <a:p>
            <a:pPr marL="0" indent="0">
              <a:buNone/>
            </a:pPr>
            <a:r>
              <a:rPr lang="en-IN" sz="1400" dirty="0">
                <a:latin typeface="Arial" panose="020B0604020202020204" pitchFamily="34" charset="0"/>
                <a:cs typeface="Arial" panose="020B0604020202020204" pitchFamily="34" charset="0"/>
              </a:rPr>
              <a:t>By developing an order tracking and customer management system</a:t>
            </a:r>
            <a:r>
              <a:rPr lang="en-US" sz="1400" dirty="0">
                <a:latin typeface="Arial" panose="020B0604020202020204" pitchFamily="34" charset="0"/>
                <a:cs typeface="Arial" panose="020B0604020202020204" pitchFamily="34" charset="0"/>
              </a:rPr>
              <a:t> where telephone agents use tools like an Order Registry and a Customer Catalog to manage and access customer and order data. The system is designed to handle customer orders, manage order items, and compute totals while maintaining connections to a catalog of items.</a:t>
            </a:r>
            <a:endParaRPr lang="en-IN" sz="1400"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4013849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A964B-50E5-C9A0-0A9C-4F07266CCC0B}"/>
              </a:ext>
            </a:extLst>
          </p:cNvPr>
          <p:cNvSpPr>
            <a:spLocks noGrp="1"/>
          </p:cNvSpPr>
          <p:nvPr>
            <p:ph type="title"/>
          </p:nvPr>
        </p:nvSpPr>
        <p:spPr/>
        <p:txBody>
          <a:bodyPr>
            <a:normAutofit/>
          </a:bodyPr>
          <a:lstStyle/>
          <a:p>
            <a:r>
              <a:rPr lang="en-IN" sz="2800" dirty="0">
                <a:latin typeface="Arial" panose="020B0604020202020204" pitchFamily="34" charset="0"/>
                <a:cs typeface="Arial" panose="020B0604020202020204" pitchFamily="34" charset="0"/>
              </a:rPr>
              <a:t>opportunities</a:t>
            </a:r>
          </a:p>
        </p:txBody>
      </p:sp>
      <p:sp>
        <p:nvSpPr>
          <p:cNvPr id="3" name="Content Placeholder 2">
            <a:extLst>
              <a:ext uri="{FF2B5EF4-FFF2-40B4-BE49-F238E27FC236}">
                <a16:creationId xmlns:a16="http://schemas.microsoft.com/office/drawing/2014/main" id="{7C4F673B-CA4E-908A-368B-D6A4F3835F56}"/>
              </a:ext>
            </a:extLst>
          </p:cNvPr>
          <p:cNvSpPr>
            <a:spLocks noGrp="1"/>
          </p:cNvSpPr>
          <p:nvPr>
            <p:ph idx="1"/>
          </p:nvPr>
        </p:nvSpPr>
        <p:spPr/>
        <p:txBody>
          <a:bodyPr>
            <a:normAutofit/>
          </a:bodyPr>
          <a:lstStyle/>
          <a:p>
            <a:r>
              <a:rPr lang="en-IN" sz="1400" dirty="0">
                <a:latin typeface="Arial" panose="020B0604020202020204" pitchFamily="34" charset="0"/>
                <a:cs typeface="Arial" panose="020B0604020202020204" pitchFamily="34" charset="0"/>
              </a:rPr>
              <a:t>Order tracking and customer management system made it easy for the telephone agency to track the orders and customer catalogue</a:t>
            </a:r>
          </a:p>
          <a:p>
            <a:r>
              <a:rPr lang="en-IN" sz="1400" dirty="0">
                <a:latin typeface="Arial" panose="020B0604020202020204" pitchFamily="34" charset="0"/>
                <a:cs typeface="Arial" panose="020B0604020202020204" pitchFamily="34" charset="0"/>
              </a:rPr>
              <a:t>we can increase the customer satisfaction by delivering the orders without delay </a:t>
            </a:r>
          </a:p>
          <a:p>
            <a:r>
              <a:rPr lang="en-IN" sz="1400" dirty="0">
                <a:latin typeface="Arial" panose="020B0604020202020204" pitchFamily="34" charset="0"/>
                <a:cs typeface="Arial" panose="020B0604020202020204" pitchFamily="34" charset="0"/>
              </a:rPr>
              <a:t>We can increase the revenue growth</a:t>
            </a:r>
          </a:p>
          <a:p>
            <a:r>
              <a:rPr lang="en-IN" sz="1400" dirty="0">
                <a:latin typeface="Arial" panose="020B0604020202020204" pitchFamily="34" charset="0"/>
                <a:cs typeface="Arial" panose="020B0604020202020204" pitchFamily="34" charset="0"/>
              </a:rPr>
              <a:t>We can expand our business </a:t>
            </a:r>
          </a:p>
          <a:p>
            <a:r>
              <a:rPr lang="en-IN" sz="1400" dirty="0">
                <a:latin typeface="Arial" panose="020B0604020202020204" pitchFamily="34" charset="0"/>
                <a:cs typeface="Arial" panose="020B0604020202020204" pitchFamily="34" charset="0"/>
              </a:rPr>
              <a:t>We can improve the employee satisfaction as well</a:t>
            </a:r>
          </a:p>
          <a:p>
            <a:r>
              <a:rPr lang="en-IN" sz="1400" dirty="0">
                <a:latin typeface="Arial" panose="020B0604020202020204" pitchFamily="34" charset="0"/>
                <a:cs typeface="Arial" panose="020B0604020202020204" pitchFamily="34" charset="0"/>
              </a:rPr>
              <a:t>We can improve the skills of employees by providing training on the new system </a:t>
            </a:r>
          </a:p>
          <a:p>
            <a:r>
              <a:rPr lang="en-IN" sz="1400" dirty="0">
                <a:latin typeface="Arial" panose="020B0604020202020204" pitchFamily="34" charset="0"/>
                <a:cs typeface="Arial" panose="020B0604020202020204" pitchFamily="34" charset="0"/>
              </a:rPr>
              <a:t>The system has advanced features it can provide real time order tracking of the products, and also provide personalized recommendations to the customers </a:t>
            </a:r>
          </a:p>
          <a:p>
            <a:r>
              <a:rPr lang="en-IN" sz="1400" dirty="0">
                <a:latin typeface="Arial" panose="020B0604020202020204" pitchFamily="34" charset="0"/>
                <a:cs typeface="Arial" panose="020B0604020202020204" pitchFamily="34" charset="0"/>
              </a:rPr>
              <a:t>The system easily integrate with social media platforms and mobile to place the order </a:t>
            </a:r>
          </a:p>
        </p:txBody>
      </p:sp>
    </p:spTree>
    <p:extLst>
      <p:ext uri="{BB962C8B-B14F-4D97-AF65-F5344CB8AC3E}">
        <p14:creationId xmlns:p14="http://schemas.microsoft.com/office/powerpoint/2010/main" val="383024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BF6AC-1142-25B2-DF38-0FE54C136CF4}"/>
              </a:ext>
            </a:extLst>
          </p:cNvPr>
          <p:cNvSpPr>
            <a:spLocks noGrp="1"/>
          </p:cNvSpPr>
          <p:nvPr>
            <p:ph type="title"/>
          </p:nvPr>
        </p:nvSpPr>
        <p:spPr/>
        <p:txBody>
          <a:bodyPr>
            <a:normAutofit/>
          </a:bodyPr>
          <a:lstStyle/>
          <a:p>
            <a:r>
              <a:rPr lang="en-IN" sz="2800" dirty="0">
                <a:latin typeface="Arial" panose="020B0604020202020204" pitchFamily="34" charset="0"/>
                <a:cs typeface="Arial" panose="020B0604020202020204" pitchFamily="34" charset="0"/>
              </a:rPr>
              <a:t>Purpose/statement(goal)</a:t>
            </a:r>
          </a:p>
        </p:txBody>
      </p:sp>
      <p:sp>
        <p:nvSpPr>
          <p:cNvPr id="3" name="Content Placeholder 2">
            <a:extLst>
              <a:ext uri="{FF2B5EF4-FFF2-40B4-BE49-F238E27FC236}">
                <a16:creationId xmlns:a16="http://schemas.microsoft.com/office/drawing/2014/main" id="{34FE1773-3720-4AC5-C7FB-F13847A7372A}"/>
              </a:ext>
            </a:extLst>
          </p:cNvPr>
          <p:cNvSpPr>
            <a:spLocks noGrp="1"/>
          </p:cNvSpPr>
          <p:nvPr>
            <p:ph idx="1"/>
          </p:nvPr>
        </p:nvSpPr>
        <p:spPr>
          <a:xfrm>
            <a:off x="838200" y="1825625"/>
            <a:ext cx="6624484" cy="4351338"/>
          </a:xfrm>
        </p:spPr>
        <p:txBody>
          <a:bodyPr>
            <a:normAutofit/>
          </a:bodyPr>
          <a:lstStyle/>
          <a:p>
            <a:r>
              <a:rPr lang="en-IN" sz="1400" dirty="0">
                <a:latin typeface="Arial" panose="020B0604020202020204" pitchFamily="34" charset="0"/>
                <a:cs typeface="Arial" panose="020B0604020202020204" pitchFamily="34" charset="0"/>
              </a:rPr>
              <a:t>To create an automatic order tracking and customer management system to help the telephone agency to track and mange the orders, customer catalogue and payment </a:t>
            </a:r>
          </a:p>
        </p:txBody>
      </p:sp>
    </p:spTree>
    <p:extLst>
      <p:ext uri="{BB962C8B-B14F-4D97-AF65-F5344CB8AC3E}">
        <p14:creationId xmlns:p14="http://schemas.microsoft.com/office/powerpoint/2010/main" val="2491210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B96BB-7C36-51A1-ED63-290FFF0726E4}"/>
              </a:ext>
            </a:extLst>
          </p:cNvPr>
          <p:cNvSpPr>
            <a:spLocks noGrp="1"/>
          </p:cNvSpPr>
          <p:nvPr>
            <p:ph type="title"/>
          </p:nvPr>
        </p:nvSpPr>
        <p:spPr/>
        <p:txBody>
          <a:bodyPr>
            <a:normAutofit/>
          </a:bodyPr>
          <a:lstStyle/>
          <a:p>
            <a:r>
              <a:rPr lang="en-IN" sz="2800" dirty="0">
                <a:latin typeface="Arial" panose="020B0604020202020204" pitchFamily="34" charset="0"/>
                <a:cs typeface="Arial" panose="020B0604020202020204" pitchFamily="34" charset="0"/>
              </a:rPr>
              <a:t>Project objectives </a:t>
            </a:r>
          </a:p>
        </p:txBody>
      </p:sp>
      <p:sp>
        <p:nvSpPr>
          <p:cNvPr id="5" name="Content Placeholder 4">
            <a:extLst>
              <a:ext uri="{FF2B5EF4-FFF2-40B4-BE49-F238E27FC236}">
                <a16:creationId xmlns:a16="http://schemas.microsoft.com/office/drawing/2014/main" id="{BDD225AA-BA42-E3C4-8357-A5231BC4A66B}"/>
              </a:ext>
            </a:extLst>
          </p:cNvPr>
          <p:cNvSpPr>
            <a:spLocks noGrp="1"/>
          </p:cNvSpPr>
          <p:nvPr>
            <p:ph idx="1"/>
          </p:nvPr>
        </p:nvSpPr>
        <p:spPr>
          <a:xfrm>
            <a:off x="838200" y="1825625"/>
            <a:ext cx="6132871" cy="4351338"/>
          </a:xfrm>
        </p:spPr>
        <p:txBody>
          <a:bodyPr>
            <a:normAutofit/>
          </a:bodyPr>
          <a:lstStyle/>
          <a:p>
            <a:r>
              <a:rPr lang="en-IN" sz="1400" dirty="0">
                <a:latin typeface="Arial" panose="020B0604020202020204" pitchFamily="34" charset="0"/>
                <a:cs typeface="Arial" panose="020B0604020202020204" pitchFamily="34" charset="0"/>
              </a:rPr>
              <a:t>create an Efficient order management system  </a:t>
            </a:r>
          </a:p>
          <a:p>
            <a:r>
              <a:rPr lang="en-IN" sz="1400" dirty="0">
                <a:latin typeface="Arial" panose="020B0604020202020204" pitchFamily="34" charset="0"/>
                <a:cs typeface="Arial" panose="020B0604020202020204" pitchFamily="34" charset="0"/>
              </a:rPr>
              <a:t>Create a customer catalogue to access the customer data</a:t>
            </a:r>
          </a:p>
          <a:p>
            <a:r>
              <a:rPr lang="en-IN" sz="1400" dirty="0">
                <a:latin typeface="Arial" panose="020B0604020202020204" pitchFamily="34" charset="0"/>
                <a:cs typeface="Arial" panose="020B0604020202020204" pitchFamily="34" charset="0"/>
              </a:rPr>
              <a:t>Solution selection according to the design criteria and requirements  </a:t>
            </a:r>
          </a:p>
          <a:p>
            <a:r>
              <a:rPr lang="en-IN" sz="1400" dirty="0">
                <a:latin typeface="Arial" panose="020B0604020202020204" pitchFamily="34" charset="0"/>
                <a:cs typeface="Arial" panose="020B0604020202020204" pitchFamily="34" charset="0"/>
              </a:rPr>
              <a:t>Total price calculation of the items </a:t>
            </a:r>
          </a:p>
          <a:p>
            <a:r>
              <a:rPr lang="en-IN" sz="1400" dirty="0">
                <a:latin typeface="Arial" panose="020B0604020202020204" pitchFamily="34" charset="0"/>
                <a:cs typeface="Arial" panose="020B0604020202020204" pitchFamily="34" charset="0"/>
              </a:rPr>
              <a:t>Continuous improvement </a:t>
            </a:r>
          </a:p>
          <a:p>
            <a:r>
              <a:rPr lang="en-IN" sz="1400" dirty="0">
                <a:latin typeface="Arial" panose="020B0604020202020204" pitchFamily="34" charset="0"/>
                <a:cs typeface="Arial" panose="020B0604020202020204" pitchFamily="34" charset="0"/>
              </a:rPr>
              <a:t>Provide training and use guidelines to use the system </a:t>
            </a:r>
          </a:p>
          <a:p>
            <a:r>
              <a:rPr lang="en-IN" sz="1400" dirty="0">
                <a:latin typeface="Arial" panose="020B0604020202020204" pitchFamily="34" charset="0"/>
                <a:cs typeface="Arial" panose="020B0604020202020204" pitchFamily="34" charset="0"/>
              </a:rPr>
              <a:t>Automated order life cycle</a:t>
            </a:r>
          </a:p>
          <a:p>
            <a:r>
              <a:rPr lang="en-IN" sz="1400" dirty="0">
                <a:latin typeface="Arial" panose="020B0604020202020204" pitchFamily="34" charset="0"/>
                <a:cs typeface="Arial" panose="020B0604020202020204" pitchFamily="34" charset="0"/>
              </a:rPr>
              <a:t>Technical and user training   </a:t>
            </a:r>
          </a:p>
        </p:txBody>
      </p:sp>
    </p:spTree>
    <p:extLst>
      <p:ext uri="{BB962C8B-B14F-4D97-AF65-F5344CB8AC3E}">
        <p14:creationId xmlns:p14="http://schemas.microsoft.com/office/powerpoint/2010/main" val="2328536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17AE9-4902-039E-C4C9-3323477FC22E}"/>
              </a:ext>
            </a:extLst>
          </p:cNvPr>
          <p:cNvSpPr>
            <a:spLocks noGrp="1"/>
          </p:cNvSpPr>
          <p:nvPr>
            <p:ph type="title"/>
          </p:nvPr>
        </p:nvSpPr>
        <p:spPr/>
        <p:txBody>
          <a:bodyPr>
            <a:normAutofit/>
          </a:bodyPr>
          <a:lstStyle/>
          <a:p>
            <a:r>
              <a:rPr lang="en-IN" sz="3200" dirty="0">
                <a:latin typeface="Arial" panose="020B0604020202020204" pitchFamily="34" charset="0"/>
                <a:cs typeface="Arial" panose="020B0604020202020204" pitchFamily="34" charset="0"/>
              </a:rPr>
              <a:t>Success criteria </a:t>
            </a:r>
          </a:p>
        </p:txBody>
      </p:sp>
      <p:sp>
        <p:nvSpPr>
          <p:cNvPr id="3" name="Content Placeholder 2">
            <a:extLst>
              <a:ext uri="{FF2B5EF4-FFF2-40B4-BE49-F238E27FC236}">
                <a16:creationId xmlns:a16="http://schemas.microsoft.com/office/drawing/2014/main" id="{BD5AEFEC-BEAB-03BD-E5D3-06FAF2ECA713}"/>
              </a:ext>
            </a:extLst>
          </p:cNvPr>
          <p:cNvSpPr>
            <a:spLocks noGrp="1"/>
          </p:cNvSpPr>
          <p:nvPr>
            <p:ph idx="1"/>
          </p:nvPr>
        </p:nvSpPr>
        <p:spPr/>
        <p:txBody>
          <a:bodyPr/>
          <a:lstStyle/>
          <a:p>
            <a:r>
              <a:rPr lang="en-IN" sz="1400" dirty="0">
                <a:latin typeface="Arial" panose="020B0604020202020204" pitchFamily="34" charset="0"/>
                <a:cs typeface="Arial" panose="020B0604020202020204" pitchFamily="34" charset="0"/>
              </a:rPr>
              <a:t>Order management system is implemented on time and budget </a:t>
            </a:r>
          </a:p>
          <a:p>
            <a:r>
              <a:rPr lang="en-US" sz="1400" dirty="0">
                <a:latin typeface="Arial" panose="020B0604020202020204" pitchFamily="34" charset="0"/>
                <a:cs typeface="Arial" panose="020B0604020202020204" pitchFamily="34" charset="0"/>
              </a:rPr>
              <a:t>Achieved 100% adoption rate among telephone agents within 3 months.</a:t>
            </a:r>
            <a:endParaRPr lang="en-IN"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Positive feedback score from at least 90% of users during the initial rollout.</a:t>
            </a:r>
            <a:endParaRPr lang="en-IN" sz="1400" dirty="0">
              <a:latin typeface="Arial" panose="020B0604020202020204" pitchFamily="34" charset="0"/>
              <a:cs typeface="Arial" panose="020B0604020202020204" pitchFamily="34" charset="0"/>
            </a:endParaRPr>
          </a:p>
          <a:p>
            <a:r>
              <a:rPr lang="en-IN" sz="1400" dirty="0">
                <a:latin typeface="Arial" panose="020B0604020202020204" pitchFamily="34" charset="0"/>
                <a:cs typeface="Arial" panose="020B0604020202020204" pitchFamily="34" charset="0"/>
              </a:rPr>
              <a:t>Improved order accuracy rate by 27%</a:t>
            </a:r>
          </a:p>
          <a:p>
            <a:r>
              <a:rPr lang="en-IN" sz="1400" dirty="0">
                <a:latin typeface="Arial" panose="020B0604020202020204" pitchFamily="34" charset="0"/>
                <a:cs typeface="Arial" panose="020B0604020202020204" pitchFamily="34" charset="0"/>
              </a:rPr>
              <a:t>Customer satisfaction ratings improved by 58%</a:t>
            </a:r>
          </a:p>
          <a:p>
            <a:pPr marL="0" indent="0">
              <a:buNone/>
            </a:pPr>
            <a:endParaRPr lang="en-IN" dirty="0"/>
          </a:p>
        </p:txBody>
      </p:sp>
    </p:spTree>
    <p:extLst>
      <p:ext uri="{BB962C8B-B14F-4D97-AF65-F5344CB8AC3E}">
        <p14:creationId xmlns:p14="http://schemas.microsoft.com/office/powerpoint/2010/main" val="1891770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54275-6208-49BB-FA9F-553AE5F5FFC3}"/>
              </a:ext>
            </a:extLst>
          </p:cNvPr>
          <p:cNvSpPr>
            <a:spLocks noGrp="1"/>
          </p:cNvSpPr>
          <p:nvPr>
            <p:ph type="title"/>
          </p:nvPr>
        </p:nvSpPr>
        <p:spPr/>
        <p:txBody>
          <a:bodyPr/>
          <a:lstStyle/>
          <a:p>
            <a:r>
              <a:rPr lang="en-IN" dirty="0"/>
              <a:t>Methods/Approaches</a:t>
            </a:r>
          </a:p>
        </p:txBody>
      </p:sp>
      <p:sp>
        <p:nvSpPr>
          <p:cNvPr id="3" name="Content Placeholder 2">
            <a:extLst>
              <a:ext uri="{FF2B5EF4-FFF2-40B4-BE49-F238E27FC236}">
                <a16:creationId xmlns:a16="http://schemas.microsoft.com/office/drawing/2014/main" id="{89F818EA-931F-7AFE-5574-F3918627BB8A}"/>
              </a:ext>
            </a:extLst>
          </p:cNvPr>
          <p:cNvSpPr>
            <a:spLocks noGrp="1"/>
          </p:cNvSpPr>
          <p:nvPr>
            <p:ph idx="1"/>
          </p:nvPr>
        </p:nvSpPr>
        <p:spPr/>
        <p:txBody>
          <a:bodyPr>
            <a:normAutofit/>
          </a:bodyPr>
          <a:lstStyle/>
          <a:p>
            <a:r>
              <a:rPr lang="en-IN" sz="1600" dirty="0">
                <a:latin typeface="Arial" panose="020B0604020202020204" pitchFamily="34" charset="0"/>
                <a:cs typeface="Arial" panose="020B0604020202020204" pitchFamily="34" charset="0"/>
              </a:rPr>
              <a:t>For this application agile method is used </a:t>
            </a:r>
          </a:p>
          <a:p>
            <a:r>
              <a:rPr lang="en-IN" sz="1600" dirty="0">
                <a:latin typeface="Arial" panose="020B0604020202020204" pitchFamily="34" charset="0"/>
                <a:cs typeface="Arial" panose="020B0604020202020204" pitchFamily="34" charset="0"/>
              </a:rPr>
              <a:t>Elicitation techniques used for requirement gathering </a:t>
            </a:r>
          </a:p>
          <a:p>
            <a:r>
              <a:rPr lang="en-IN" sz="1600" dirty="0">
                <a:latin typeface="Arial" panose="020B0604020202020204" pitchFamily="34" charset="0"/>
                <a:cs typeface="Arial" panose="020B0604020202020204" pitchFamily="34" charset="0"/>
              </a:rPr>
              <a:t>Used Moscow technique to prioritize the requirements </a:t>
            </a:r>
          </a:p>
          <a:p>
            <a:r>
              <a:rPr lang="en-IN" sz="1600" dirty="0">
                <a:latin typeface="Arial" panose="020B0604020202020204" pitchFamily="34" charset="0"/>
                <a:cs typeface="Arial" panose="020B0604020202020204" pitchFamily="34" charset="0"/>
              </a:rPr>
              <a:t>Conducted sprint meetings, daily standups, sprint review meetings used burndown charts </a:t>
            </a:r>
          </a:p>
          <a:p>
            <a:r>
              <a:rPr lang="en-IN" sz="1600" dirty="0">
                <a:latin typeface="Arial" panose="020B0604020202020204" pitchFamily="34" charset="0"/>
                <a:cs typeface="Arial" panose="020B0604020202020204" pitchFamily="34" charset="0"/>
              </a:rPr>
              <a:t>Conducted UAT and training sessions  </a:t>
            </a:r>
          </a:p>
        </p:txBody>
      </p:sp>
    </p:spTree>
    <p:extLst>
      <p:ext uri="{BB962C8B-B14F-4D97-AF65-F5344CB8AC3E}">
        <p14:creationId xmlns:p14="http://schemas.microsoft.com/office/powerpoint/2010/main" val="2925851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D43E3-CA08-CBD9-F104-BDB114001EFD}"/>
              </a:ext>
            </a:extLst>
          </p:cNvPr>
          <p:cNvSpPr>
            <a:spLocks noGrp="1"/>
          </p:cNvSpPr>
          <p:nvPr>
            <p:ph type="title"/>
          </p:nvPr>
        </p:nvSpPr>
        <p:spPr/>
        <p:txBody>
          <a:bodyPr>
            <a:normAutofit/>
          </a:bodyPr>
          <a:lstStyle/>
          <a:p>
            <a:r>
              <a:rPr lang="en-IN" sz="3200" dirty="0">
                <a:latin typeface="Arial" panose="020B0604020202020204" pitchFamily="34" charset="0"/>
                <a:cs typeface="Arial" panose="020B0604020202020204" pitchFamily="34" charset="0"/>
              </a:rPr>
              <a:t>Resources </a:t>
            </a:r>
          </a:p>
        </p:txBody>
      </p:sp>
      <p:sp>
        <p:nvSpPr>
          <p:cNvPr id="3" name="Content Placeholder 2">
            <a:extLst>
              <a:ext uri="{FF2B5EF4-FFF2-40B4-BE49-F238E27FC236}">
                <a16:creationId xmlns:a16="http://schemas.microsoft.com/office/drawing/2014/main" id="{779A5504-2FEC-6015-F54A-8C5C9D7E845C}"/>
              </a:ext>
            </a:extLst>
          </p:cNvPr>
          <p:cNvSpPr>
            <a:spLocks noGrp="1"/>
          </p:cNvSpPr>
          <p:nvPr>
            <p:ph idx="1"/>
          </p:nvPr>
        </p:nvSpPr>
        <p:spPr/>
        <p:txBody>
          <a:bodyPr>
            <a:normAutofit/>
          </a:bodyPr>
          <a:lstStyle/>
          <a:p>
            <a:pPr marL="0" indent="0">
              <a:buNone/>
            </a:pPr>
            <a:r>
              <a:rPr lang="en-IN" sz="1400" dirty="0">
                <a:latin typeface="Arial" panose="020B0604020202020204" pitchFamily="34" charset="0"/>
                <a:cs typeface="Arial" panose="020B0604020202020204" pitchFamily="34" charset="0"/>
              </a:rPr>
              <a:t>People: BA, Architect, Developers, Project Manager, Scrum Master, Testers</a:t>
            </a:r>
          </a:p>
          <a:p>
            <a:pPr marL="0" indent="0">
              <a:buNone/>
            </a:pPr>
            <a:r>
              <a:rPr lang="en-IN" sz="1400" dirty="0">
                <a:latin typeface="Arial" panose="020B0604020202020204" pitchFamily="34" charset="0"/>
                <a:cs typeface="Arial" panose="020B0604020202020204" pitchFamily="34" charset="0"/>
              </a:rPr>
              <a:t>Budget: 8lakhs </a:t>
            </a:r>
          </a:p>
          <a:p>
            <a:pPr marL="0" indent="0">
              <a:buNone/>
            </a:pPr>
            <a:r>
              <a:rPr lang="en-IN" sz="1400" dirty="0">
                <a:latin typeface="Arial" panose="020B0604020202020204" pitchFamily="34" charset="0"/>
                <a:cs typeface="Arial" panose="020B0604020202020204" pitchFamily="34" charset="0"/>
              </a:rPr>
              <a:t>Time: 6months</a:t>
            </a:r>
          </a:p>
          <a:p>
            <a:pPr marL="0" indent="0">
              <a:buNone/>
            </a:pPr>
            <a:r>
              <a:rPr lang="en-IN" sz="1400" dirty="0">
                <a:latin typeface="Arial" panose="020B0604020202020204" pitchFamily="34" charset="0"/>
                <a:cs typeface="Arial" panose="020B0604020202020204" pitchFamily="34" charset="0"/>
              </a:rPr>
              <a:t>Other: 3</a:t>
            </a:r>
            <a:r>
              <a:rPr lang="en-IN" sz="1400" baseline="30000" dirty="0">
                <a:latin typeface="Arial" panose="020B0604020202020204" pitchFamily="34" charset="0"/>
                <a:cs typeface="Arial" panose="020B0604020202020204" pitchFamily="34" charset="0"/>
              </a:rPr>
              <a:t>rd</a:t>
            </a:r>
            <a:r>
              <a:rPr lang="en-IN" sz="1400" dirty="0">
                <a:latin typeface="Arial" panose="020B0604020202020204" pitchFamily="34" charset="0"/>
                <a:cs typeface="Arial" panose="020B0604020202020204" pitchFamily="34" charset="0"/>
              </a:rPr>
              <a:t> party software used for this project are python, R, C++, Cloud computing  </a:t>
            </a:r>
          </a:p>
        </p:txBody>
      </p:sp>
    </p:spTree>
    <p:extLst>
      <p:ext uri="{BB962C8B-B14F-4D97-AF65-F5344CB8AC3E}">
        <p14:creationId xmlns:p14="http://schemas.microsoft.com/office/powerpoint/2010/main" val="119946145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198</TotalTime>
  <Words>657</Words>
  <Application>Microsoft Office PowerPoint</Application>
  <PresentationFormat>Widescreen</PresentationFormat>
  <Paragraphs>63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Order tracking and customer management system   prepared By: Shravani            Date:29/12/2024 </vt:lpstr>
      <vt:lpstr>Situation </vt:lpstr>
      <vt:lpstr>Problem </vt:lpstr>
      <vt:lpstr>opportunities</vt:lpstr>
      <vt:lpstr>Purpose/statement(goal)</vt:lpstr>
      <vt:lpstr>Project objectives </vt:lpstr>
      <vt:lpstr>Success criteria </vt:lpstr>
      <vt:lpstr>Methods/Approaches</vt:lpstr>
      <vt:lpstr>Resources </vt:lpstr>
      <vt:lpstr>Risks </vt:lpstr>
      <vt:lpstr>Dependencies </vt:lpstr>
      <vt:lpstr>To be completed by appropriate manager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Ragi Shravani</dc:creator>
  <cp:lastModifiedBy>Ragi Shravani</cp:lastModifiedBy>
  <cp:revision>1</cp:revision>
  <dcterms:created xsi:type="dcterms:W3CDTF">2024-12-29T13:11:53Z</dcterms:created>
  <dcterms:modified xsi:type="dcterms:W3CDTF">2024-12-29T16:29:58Z</dcterms:modified>
</cp:coreProperties>
</file>