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8B2807-12A4-43B2-B94E-57C058D1CED5}">
          <p14:sldIdLst>
            <p14:sldId id="256"/>
            <p14:sldId id="257"/>
            <p14:sldId id="258"/>
            <p14:sldId id="259"/>
            <p14:sldId id="260"/>
            <p14:sldId id="261"/>
            <p14:sldId id="262"/>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2181396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938350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2C3578-13D1-45CE-8C0D-2A8C6BAFE9FA}"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1051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3103008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2C3578-13D1-45CE-8C0D-2A8C6BAFE9FA}"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441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1899646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3170830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1167645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91220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A269F4-CF87-4659-B949-770F2196FE8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187169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195905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A269F4-CF87-4659-B949-770F2196FE85}" type="datetimeFigureOut">
              <a:rPr lang="en-IN" smtClean="0"/>
              <a:t>08-01-2025</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400776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A269F4-CF87-4659-B949-770F2196FE85}" type="datetimeFigureOut">
              <a:rPr lang="en-IN" smtClean="0"/>
              <a:t>08-01-2025</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3951872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269F4-CF87-4659-B949-770F2196FE85}" type="datetimeFigureOut">
              <a:rPr lang="en-IN" smtClean="0"/>
              <a:t>08-01-2025</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3894273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75085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269F4-CF87-4659-B949-770F2196FE8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2C3578-13D1-45CE-8C0D-2A8C6BAFE9FA}" type="slidenum">
              <a:rPr lang="en-IN" smtClean="0"/>
              <a:t>‹#›</a:t>
            </a:fld>
            <a:endParaRPr lang="en-IN"/>
          </a:p>
        </p:txBody>
      </p:sp>
    </p:spTree>
    <p:extLst>
      <p:ext uri="{BB962C8B-B14F-4D97-AF65-F5344CB8AC3E}">
        <p14:creationId xmlns:p14="http://schemas.microsoft.com/office/powerpoint/2010/main" val="220987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A269F4-CF87-4659-B949-770F2196FE85}" type="datetimeFigureOut">
              <a:rPr lang="en-IN" smtClean="0"/>
              <a:t>08-01-2025</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2C3578-13D1-45CE-8C0D-2A8C6BAFE9FA}" type="slidenum">
              <a:rPr lang="en-IN" smtClean="0"/>
              <a:t>‹#›</a:t>
            </a:fld>
            <a:endParaRPr lang="en-IN"/>
          </a:p>
        </p:txBody>
      </p:sp>
    </p:spTree>
    <p:extLst>
      <p:ext uri="{BB962C8B-B14F-4D97-AF65-F5344CB8AC3E}">
        <p14:creationId xmlns:p14="http://schemas.microsoft.com/office/powerpoint/2010/main" val="101009262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76FD6-BDCA-7C32-3483-B8BDEA9723FA}"/>
              </a:ext>
            </a:extLst>
          </p:cNvPr>
          <p:cNvSpPr>
            <a:spLocks noGrp="1"/>
          </p:cNvSpPr>
          <p:nvPr>
            <p:ph type="ctrTitle"/>
          </p:nvPr>
        </p:nvSpPr>
        <p:spPr>
          <a:xfrm>
            <a:off x="2579801" y="782998"/>
            <a:ext cx="9144000" cy="2387600"/>
          </a:xfrm>
        </p:spPr>
        <p:txBody>
          <a:bodyPr/>
          <a:lstStyle/>
          <a:p>
            <a:r>
              <a:rPr lang="en-US" dirty="0"/>
              <a:t>LMS Application Enhancement</a:t>
            </a:r>
            <a:endParaRPr lang="en-IN" dirty="0"/>
          </a:p>
        </p:txBody>
      </p:sp>
      <p:sp>
        <p:nvSpPr>
          <p:cNvPr id="3" name="Subtitle 2">
            <a:extLst>
              <a:ext uri="{FF2B5EF4-FFF2-40B4-BE49-F238E27FC236}">
                <a16:creationId xmlns:a16="http://schemas.microsoft.com/office/drawing/2014/main" id="{E18A313F-1FB7-5446-8A00-8286DAF5E21C}"/>
              </a:ext>
            </a:extLst>
          </p:cNvPr>
          <p:cNvSpPr>
            <a:spLocks noGrp="1"/>
          </p:cNvSpPr>
          <p:nvPr>
            <p:ph type="subTitle" idx="1"/>
          </p:nvPr>
        </p:nvSpPr>
        <p:spPr>
          <a:xfrm>
            <a:off x="7371760" y="4581426"/>
            <a:ext cx="3296239" cy="676373"/>
          </a:xfrm>
        </p:spPr>
        <p:txBody>
          <a:bodyPr>
            <a:normAutofit fontScale="92500" lnSpcReduction="20000"/>
          </a:bodyPr>
          <a:lstStyle/>
          <a:p>
            <a:r>
              <a:rPr lang="en-US" dirty="0"/>
              <a:t>Prepared by:</a:t>
            </a:r>
          </a:p>
          <a:p>
            <a:r>
              <a:rPr lang="en-US" dirty="0"/>
              <a:t>Apurva Bankar</a:t>
            </a:r>
            <a:endParaRPr lang="en-IN" dirty="0"/>
          </a:p>
        </p:txBody>
      </p:sp>
    </p:spTree>
    <p:extLst>
      <p:ext uri="{BB962C8B-B14F-4D97-AF65-F5344CB8AC3E}">
        <p14:creationId xmlns:p14="http://schemas.microsoft.com/office/powerpoint/2010/main" val="4269124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B32E-DAA2-0AF1-AF52-0C5065FEDC21}"/>
              </a:ext>
            </a:extLst>
          </p:cNvPr>
          <p:cNvSpPr>
            <a:spLocks noGrp="1"/>
          </p:cNvSpPr>
          <p:nvPr>
            <p:ph type="title"/>
          </p:nvPr>
        </p:nvSpPr>
        <p:spPr>
          <a:xfrm>
            <a:off x="1620782" y="645702"/>
            <a:ext cx="10404070" cy="5868220"/>
          </a:xfrm>
        </p:spPr>
        <p:txBody>
          <a:bodyPr>
            <a:normAutofit/>
          </a:bodyPr>
          <a:lstStyle/>
          <a:p>
            <a:r>
              <a:rPr lang="en-US" sz="1800" dirty="0">
                <a:latin typeface="+mn-lt"/>
              </a:rPr>
              <a:t>Situation/Problem/Opportunity</a:t>
            </a:r>
            <a:br>
              <a:rPr lang="en-US" sz="2800" dirty="0">
                <a:latin typeface="+mn-lt"/>
              </a:rPr>
            </a:br>
            <a:br>
              <a:rPr lang="en-US" sz="2800" dirty="0">
                <a:latin typeface="+mn-lt"/>
              </a:rPr>
            </a:br>
            <a:r>
              <a:rPr lang="en-US" sz="1600" dirty="0">
                <a:latin typeface="+mn-lt"/>
              </a:rPr>
              <a:t>Situation:</a:t>
            </a:r>
            <a:br>
              <a:rPr lang="en-US" sz="1600" dirty="0">
                <a:latin typeface="+mn-lt"/>
              </a:rPr>
            </a:br>
            <a:br>
              <a:rPr lang="en-US" sz="2800" dirty="0">
                <a:latin typeface="+mn-lt"/>
              </a:rPr>
            </a:br>
            <a:br>
              <a:rPr lang="en-US" sz="2800" dirty="0">
                <a:latin typeface="+mn-lt"/>
              </a:rPr>
            </a:br>
            <a:br>
              <a:rPr lang="en-US" sz="2800" dirty="0">
                <a:latin typeface="+mn-lt"/>
              </a:rPr>
            </a:br>
            <a:r>
              <a:rPr lang="en-US" sz="1600" dirty="0">
                <a:latin typeface="+mn-lt"/>
              </a:rPr>
              <a:t>Problems:</a:t>
            </a:r>
            <a:br>
              <a:rPr lang="en-US" sz="1600" dirty="0">
                <a:latin typeface="+mn-lt"/>
              </a:rPr>
            </a:br>
            <a:br>
              <a:rPr lang="en-US" sz="1600" dirty="0">
                <a:latin typeface="+mn-lt"/>
              </a:rPr>
            </a:br>
            <a:br>
              <a:rPr lang="en-US" sz="1600" dirty="0">
                <a:latin typeface="+mn-lt"/>
              </a:rPr>
            </a:br>
            <a:br>
              <a:rPr lang="en-US" sz="1600" dirty="0">
                <a:latin typeface="+mn-lt"/>
              </a:rPr>
            </a:br>
            <a:br>
              <a:rPr lang="en-US" sz="1600" dirty="0">
                <a:latin typeface="+mn-lt"/>
              </a:rPr>
            </a:br>
            <a:br>
              <a:rPr lang="en-US" sz="1600" dirty="0">
                <a:latin typeface="+mn-lt"/>
              </a:rPr>
            </a:br>
            <a:br>
              <a:rPr lang="en-US" sz="1600" dirty="0">
                <a:latin typeface="+mn-lt"/>
              </a:rPr>
            </a:br>
            <a:r>
              <a:rPr lang="en-US" sz="1600" dirty="0">
                <a:latin typeface="+mn-lt"/>
              </a:rPr>
              <a:t>Opportunity:</a:t>
            </a:r>
            <a:endParaRPr lang="en-IN" sz="1600" dirty="0">
              <a:latin typeface="+mn-lt"/>
            </a:endParaRPr>
          </a:p>
        </p:txBody>
      </p:sp>
      <p:sp>
        <p:nvSpPr>
          <p:cNvPr id="4" name="Rectangle 1">
            <a:extLst>
              <a:ext uri="{FF2B5EF4-FFF2-40B4-BE49-F238E27FC236}">
                <a16:creationId xmlns:a16="http://schemas.microsoft.com/office/drawing/2014/main" id="{CB23FC8E-C673-15BC-7EDB-27007E376642}"/>
              </a:ext>
            </a:extLst>
          </p:cNvPr>
          <p:cNvSpPr>
            <a:spLocks noChangeArrowheads="1"/>
          </p:cNvSpPr>
          <p:nvPr/>
        </p:nvSpPr>
        <p:spPr bwMode="auto">
          <a:xfrm>
            <a:off x="1979659" y="1907863"/>
            <a:ext cx="976497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Established Platform:</a:t>
            </a:r>
            <a:r>
              <a:rPr kumimoji="0" lang="en-US" altLang="en-US" sz="1200" b="0" i="0" u="none" strike="noStrike" cap="none" normalizeH="0" baseline="0" dirty="0">
                <a:ln>
                  <a:noFill/>
                </a:ln>
                <a:solidFill>
                  <a:schemeClr val="tx1"/>
                </a:solidFill>
                <a:effectLst/>
              </a:rPr>
              <a:t> Testbook is a widely used platform for competitive exam preparation with a substantial user base.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Growing Competition:</a:t>
            </a:r>
            <a:r>
              <a:rPr kumimoji="0" lang="en-US" altLang="en-US" sz="1200" b="0" i="0" u="none" strike="noStrike" cap="none" normalizeH="0" baseline="0" dirty="0">
                <a:ln>
                  <a:noFill/>
                </a:ln>
                <a:solidFill>
                  <a:schemeClr val="tx1"/>
                </a:solidFill>
                <a:effectLst/>
              </a:rPr>
              <a:t> Newer ed-tech platforms are entering the market with innovative features, increasing competition.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User Demands:</a:t>
            </a:r>
            <a:r>
              <a:rPr kumimoji="0" lang="en-US" altLang="en-US" sz="1200" b="0" i="0" u="none" strike="noStrike" cap="none" normalizeH="0" baseline="0" dirty="0">
                <a:ln>
                  <a:noFill/>
                </a:ln>
                <a:solidFill>
                  <a:schemeClr val="tx1"/>
                </a:solidFill>
                <a:effectLst/>
              </a:rPr>
              <a:t> Learners are seeking more personalized, interactive, and efficient learning experiences to meet their exam preparation goals.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Market Trends:</a:t>
            </a:r>
            <a:r>
              <a:rPr kumimoji="0" lang="en-US" altLang="en-US" sz="1200" b="0" i="0" u="none" strike="noStrike" cap="none" normalizeH="0" baseline="0" dirty="0">
                <a:ln>
                  <a:noFill/>
                </a:ln>
                <a:solidFill>
                  <a:schemeClr val="tx1"/>
                </a:solidFill>
                <a:effectLst/>
              </a:rPr>
              <a:t> The adoption of AI, gamification, and AR/VR technologies is becoming the standard in e-learning applications. </a:t>
            </a:r>
          </a:p>
        </p:txBody>
      </p:sp>
      <p:sp>
        <p:nvSpPr>
          <p:cNvPr id="5" name="Rectangle 2">
            <a:extLst>
              <a:ext uri="{FF2B5EF4-FFF2-40B4-BE49-F238E27FC236}">
                <a16:creationId xmlns:a16="http://schemas.microsoft.com/office/drawing/2014/main" id="{FBAA6252-DD2D-9827-A116-504A96B0D393}"/>
              </a:ext>
            </a:extLst>
          </p:cNvPr>
          <p:cNvSpPr>
            <a:spLocks noChangeArrowheads="1"/>
          </p:cNvSpPr>
          <p:nvPr/>
        </p:nvSpPr>
        <p:spPr bwMode="auto">
          <a:xfrm>
            <a:off x="1979659" y="5128927"/>
            <a:ext cx="9686315" cy="1384995"/>
          </a:xfrm>
          <a:prstGeom prst="rect">
            <a:avLst/>
          </a:prstGeom>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User Retention:</a:t>
            </a:r>
            <a:r>
              <a:rPr kumimoji="0" lang="en-US" altLang="en-US" sz="1200" b="0" i="0" u="none" strike="noStrike" cap="none" normalizeH="0" baseline="0" dirty="0">
                <a:ln>
                  <a:noFill/>
                </a:ln>
                <a:solidFill>
                  <a:schemeClr val="tx1"/>
                </a:solidFill>
                <a:effectLst/>
              </a:rPr>
              <a:t> By introducing advanced features like adaptive learning and immersive content, Testbook can retain more users.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Market Leadership:</a:t>
            </a:r>
            <a:r>
              <a:rPr kumimoji="0" lang="en-US" altLang="en-US" sz="1200" b="0" i="0" u="none" strike="noStrike" cap="none" normalizeH="0" baseline="0" dirty="0">
                <a:ln>
                  <a:noFill/>
                </a:ln>
                <a:solidFill>
                  <a:schemeClr val="tx1"/>
                </a:solidFill>
                <a:effectLst/>
              </a:rPr>
              <a:t> Leveraging cutting-edge technologies like AI and AR/VR can solidify </a:t>
            </a:r>
            <a:r>
              <a:rPr kumimoji="0" lang="en-US" altLang="en-US" sz="1200" b="0" i="0" u="none" strike="noStrike" cap="none" normalizeH="0" baseline="0" dirty="0" err="1">
                <a:ln>
                  <a:noFill/>
                </a:ln>
                <a:solidFill>
                  <a:schemeClr val="tx1"/>
                </a:solidFill>
                <a:effectLst/>
              </a:rPr>
              <a:t>Testbook’s</a:t>
            </a:r>
            <a:r>
              <a:rPr kumimoji="0" lang="en-US" altLang="en-US" sz="1200" b="0" i="0" u="none" strike="noStrike" cap="none" normalizeH="0" baseline="0" dirty="0">
                <a:ln>
                  <a:noFill/>
                </a:ln>
                <a:solidFill>
                  <a:schemeClr val="tx1"/>
                </a:solidFill>
                <a:effectLst/>
              </a:rPr>
              <a:t> position as a market leader.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Revenue Growth:</a:t>
            </a:r>
            <a:r>
              <a:rPr kumimoji="0" lang="en-US" altLang="en-US" sz="1200" b="0" i="0" u="none" strike="noStrike" cap="none" normalizeH="0" baseline="0" dirty="0">
                <a:ln>
                  <a:noFill/>
                </a:ln>
                <a:solidFill>
                  <a:schemeClr val="tx1"/>
                </a:solidFill>
                <a:effectLst/>
              </a:rPr>
              <a:t> Enhanced gamification and analytics features can attract new subscriptions, increasing revenue.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Differentiation:</a:t>
            </a:r>
            <a:r>
              <a:rPr kumimoji="0" lang="en-US" altLang="en-US" sz="1200" b="0" i="0" u="none" strike="noStrike" cap="none" normalizeH="0" baseline="0" dirty="0">
                <a:ln>
                  <a:noFill/>
                </a:ln>
                <a:solidFill>
                  <a:schemeClr val="tx1"/>
                </a:solidFill>
                <a:effectLst/>
              </a:rPr>
              <a:t> Offering unique features like AI-driven doubt-solving and interactive social learning can differentiate Testbook from competitors.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Regional Outreach:</a:t>
            </a:r>
            <a:r>
              <a:rPr kumimoji="0" lang="en-US" altLang="en-US" sz="1200" b="0" i="0" u="none" strike="noStrike" cap="none" normalizeH="0" baseline="0" dirty="0">
                <a:ln>
                  <a:noFill/>
                </a:ln>
                <a:solidFill>
                  <a:schemeClr val="tx1"/>
                </a:solidFill>
                <a:effectLst/>
              </a:rPr>
              <a:t> Expanding multilingual support can tap into regional markets and attract non-English-speaking users.</a:t>
            </a:r>
          </a:p>
        </p:txBody>
      </p:sp>
      <p:sp>
        <p:nvSpPr>
          <p:cNvPr id="6" name="Rectangle 3">
            <a:extLst>
              <a:ext uri="{FF2B5EF4-FFF2-40B4-BE49-F238E27FC236}">
                <a16:creationId xmlns:a16="http://schemas.microsoft.com/office/drawing/2014/main" id="{B2B6A98A-80AB-D266-8A9C-549910023478}"/>
              </a:ext>
            </a:extLst>
          </p:cNvPr>
          <p:cNvSpPr>
            <a:spLocks noChangeArrowheads="1"/>
          </p:cNvSpPr>
          <p:nvPr/>
        </p:nvSpPr>
        <p:spPr bwMode="auto">
          <a:xfrm>
            <a:off x="1979659" y="3320442"/>
            <a:ext cx="987650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Lack of Personalization:</a:t>
            </a:r>
            <a:r>
              <a:rPr kumimoji="0" lang="en-US" altLang="en-US" sz="1200" b="0" i="0" u="none" strike="noStrike" cap="none" normalizeH="0" baseline="0" dirty="0">
                <a:ln>
                  <a:noFill/>
                </a:ln>
                <a:solidFill>
                  <a:schemeClr val="tx1"/>
                </a:solidFill>
                <a:effectLst/>
              </a:rPr>
              <a:t> The current platform does not offer adaptive learning paths or personalized recommendations based on individual user performance.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Inefficient Doubt Resolution:</a:t>
            </a:r>
            <a:r>
              <a:rPr kumimoji="0" lang="en-US" altLang="en-US" sz="1200" b="0" i="0" u="none" strike="noStrike" cap="none" normalizeH="0" baseline="0" dirty="0">
                <a:ln>
                  <a:noFill/>
                </a:ln>
                <a:solidFill>
                  <a:schemeClr val="tx1"/>
                </a:solidFill>
                <a:effectLst/>
              </a:rPr>
              <a:t> The existing doubt-clearing mechanisms are not quick or robust enough to meet user expectations.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Limited Engagement Features:</a:t>
            </a:r>
            <a:r>
              <a:rPr kumimoji="0" lang="en-US" altLang="en-US" sz="1200" b="0" i="0" u="none" strike="noStrike" cap="none" normalizeH="0" baseline="0" dirty="0">
                <a:ln>
                  <a:noFill/>
                </a:ln>
                <a:solidFill>
                  <a:schemeClr val="tx1"/>
                </a:solidFill>
                <a:effectLst/>
              </a:rPr>
              <a:t> Current gamification features are basic and do not provide meaningful incentives for learners.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Offline and Multilingual Gaps:</a:t>
            </a:r>
            <a:r>
              <a:rPr kumimoji="0" lang="en-US" altLang="en-US" sz="1200" b="0" i="0" u="none" strike="noStrike" cap="none" normalizeH="0" baseline="0" dirty="0">
                <a:ln>
                  <a:noFill/>
                </a:ln>
                <a:solidFill>
                  <a:schemeClr val="tx1"/>
                </a:solidFill>
                <a:effectLst/>
              </a:rPr>
              <a:t> Offline content and regional language support are limited, reducing accessibility for some users.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Outdated Experience:</a:t>
            </a:r>
            <a:r>
              <a:rPr kumimoji="0" lang="en-US" altLang="en-US" sz="1200" b="0" i="0" u="none" strike="noStrike" cap="none" normalizeH="0" baseline="0" dirty="0">
                <a:ln>
                  <a:noFill/>
                </a:ln>
                <a:solidFill>
                  <a:schemeClr val="tx1"/>
                </a:solidFill>
                <a:effectLst/>
              </a:rPr>
              <a:t> Absence of immersive technologies like AR/VR creates a gap in engaging users with complex or hands-on topics. </a:t>
            </a:r>
          </a:p>
        </p:txBody>
      </p:sp>
    </p:spTree>
    <p:extLst>
      <p:ext uri="{BB962C8B-B14F-4D97-AF65-F5344CB8AC3E}">
        <p14:creationId xmlns:p14="http://schemas.microsoft.com/office/powerpoint/2010/main" val="313478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6026C5-C5AE-ED00-DC90-296A0356CA19}"/>
              </a:ext>
            </a:extLst>
          </p:cNvPr>
          <p:cNvSpPr>
            <a:spLocks noGrp="1"/>
          </p:cNvSpPr>
          <p:nvPr>
            <p:ph type="title"/>
          </p:nvPr>
        </p:nvSpPr>
        <p:spPr>
          <a:xfrm>
            <a:off x="2583091" y="1784317"/>
            <a:ext cx="8911687" cy="5855348"/>
          </a:xfrm>
        </p:spPr>
        <p:txBody>
          <a:bodyPr>
            <a:normAutofit/>
          </a:bodyPr>
          <a:lstStyle/>
          <a:p>
            <a:r>
              <a:rPr lang="en-US" sz="1800" dirty="0"/>
              <a:t>                                 Purpose Statement</a:t>
            </a:r>
            <a:br>
              <a:rPr lang="en-US" sz="1800" dirty="0"/>
            </a:br>
            <a:br>
              <a:rPr lang="en-US" sz="1800" dirty="0"/>
            </a:br>
            <a:br>
              <a:rPr lang="en-US" sz="1800" dirty="0"/>
            </a:br>
            <a:br>
              <a:rPr lang="en-US" sz="1800" dirty="0"/>
            </a:br>
            <a:r>
              <a:rPr lang="en-US" sz="1200" dirty="0"/>
              <a:t>The purpose of this project is to analyze, design, and implement advanced features in the Testbook application to enhance the learning experience for competitive exam aspirants by providing personalized learning paths, efficient doubt resolution mechanisms, immersive content delivery, and improved accessibility, ensuring higher user engagement and success rates.</a:t>
            </a:r>
            <a:endParaRPr lang="en-IN" sz="1200" dirty="0"/>
          </a:p>
        </p:txBody>
      </p:sp>
    </p:spTree>
    <p:extLst>
      <p:ext uri="{BB962C8B-B14F-4D97-AF65-F5344CB8AC3E}">
        <p14:creationId xmlns:p14="http://schemas.microsoft.com/office/powerpoint/2010/main" val="393379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DA91-58EA-F5B5-E32D-6E0EF4752156}"/>
              </a:ext>
            </a:extLst>
          </p:cNvPr>
          <p:cNvSpPr>
            <a:spLocks noGrp="1"/>
          </p:cNvSpPr>
          <p:nvPr>
            <p:ph type="title"/>
          </p:nvPr>
        </p:nvSpPr>
        <p:spPr>
          <a:xfrm>
            <a:off x="2750239" y="997736"/>
            <a:ext cx="8911687" cy="506599"/>
          </a:xfrm>
        </p:spPr>
        <p:txBody>
          <a:bodyPr>
            <a:normAutofit/>
          </a:bodyPr>
          <a:lstStyle/>
          <a:p>
            <a:r>
              <a:rPr lang="en-US" sz="1800" dirty="0"/>
              <a:t>                                 Project Objective</a:t>
            </a:r>
            <a:endParaRPr lang="en-IN" sz="1800" dirty="0"/>
          </a:p>
        </p:txBody>
      </p:sp>
      <p:sp>
        <p:nvSpPr>
          <p:cNvPr id="3" name="Rectangle 1">
            <a:extLst>
              <a:ext uri="{FF2B5EF4-FFF2-40B4-BE49-F238E27FC236}">
                <a16:creationId xmlns:a16="http://schemas.microsoft.com/office/drawing/2014/main" id="{27E9B92B-1B3C-3B63-8484-19F0AE172BA8}"/>
              </a:ext>
            </a:extLst>
          </p:cNvPr>
          <p:cNvSpPr>
            <a:spLocks noChangeArrowheads="1"/>
          </p:cNvSpPr>
          <p:nvPr/>
        </p:nvSpPr>
        <p:spPr bwMode="auto">
          <a:xfrm>
            <a:off x="2750239" y="2441719"/>
            <a:ext cx="838971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120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Personalized Learning: Implement AI-driven adaptive learning paths and performance tracking.</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Efficient Doubt Resolution: Integrate AI chatbots and expert interaction tools.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Immersive Learning: Deploy AR/VR modules for complex topics.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Enhanced Accessibility: Expand multilingual support and offline functionality.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Increased Engagement: Boost gamification with leaderboards, challenges, and rewards.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Advanced Analytics: Provide dashboards with predictive insights for progress tracking.</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Scalability and Integration: Ensure seamless integration and scalability for future growth.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229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586FB-134E-AF87-6F78-696F118F226E}"/>
              </a:ext>
            </a:extLst>
          </p:cNvPr>
          <p:cNvSpPr>
            <a:spLocks noGrp="1"/>
          </p:cNvSpPr>
          <p:nvPr>
            <p:ph type="title"/>
          </p:nvPr>
        </p:nvSpPr>
        <p:spPr>
          <a:xfrm>
            <a:off x="4610260" y="727805"/>
            <a:ext cx="8911687" cy="1280890"/>
          </a:xfrm>
        </p:spPr>
        <p:txBody>
          <a:bodyPr>
            <a:normAutofit/>
          </a:bodyPr>
          <a:lstStyle/>
          <a:p>
            <a:r>
              <a:rPr lang="en-US" sz="1800" dirty="0">
                <a:latin typeface="+mn-lt"/>
              </a:rPr>
              <a:t>Success Criteria</a:t>
            </a:r>
            <a:br>
              <a:rPr lang="en-US" sz="1800" dirty="0">
                <a:latin typeface="+mn-lt"/>
              </a:rPr>
            </a:br>
            <a:endParaRPr lang="en-IN" sz="1800" dirty="0">
              <a:latin typeface="+mn-lt"/>
            </a:endParaRPr>
          </a:p>
        </p:txBody>
      </p:sp>
      <p:sp>
        <p:nvSpPr>
          <p:cNvPr id="3" name="Rectangle 1">
            <a:extLst>
              <a:ext uri="{FF2B5EF4-FFF2-40B4-BE49-F238E27FC236}">
                <a16:creationId xmlns:a16="http://schemas.microsoft.com/office/drawing/2014/main" id="{6695F09D-7802-DABE-FD0D-CE66291DB61C}"/>
              </a:ext>
            </a:extLst>
          </p:cNvPr>
          <p:cNvSpPr>
            <a:spLocks noChangeArrowheads="1"/>
          </p:cNvSpPr>
          <p:nvPr/>
        </p:nvSpPr>
        <p:spPr bwMode="auto">
          <a:xfrm>
            <a:off x="2535811" y="2474438"/>
            <a:ext cx="608692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User Retention: Increase active user retention by 25% within six months.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Positive Feedback: Achieve 90% satisfaction with new features in user surveys. </a:t>
            </a:r>
          </a:p>
        </p:txBody>
      </p:sp>
      <p:sp>
        <p:nvSpPr>
          <p:cNvPr id="4" name="Rectangle 2">
            <a:extLst>
              <a:ext uri="{FF2B5EF4-FFF2-40B4-BE49-F238E27FC236}">
                <a16:creationId xmlns:a16="http://schemas.microsoft.com/office/drawing/2014/main" id="{C4D883FC-47C9-EE6E-4D78-30BA70C3A17A}"/>
              </a:ext>
            </a:extLst>
          </p:cNvPr>
          <p:cNvSpPr>
            <a:spLocks noChangeArrowheads="1"/>
          </p:cNvSpPr>
          <p:nvPr/>
        </p:nvSpPr>
        <p:spPr bwMode="auto">
          <a:xfrm>
            <a:off x="2535811" y="2874052"/>
            <a:ext cx="613982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Feature Adoption: Ensure 70% of users engage with new features.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Regional Reach: Expand regional user base by 20%.</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Revenue Growth: Increase subscriptions by 15% within three months.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System Stability: Maintain 99.9% uptime with no critical issues.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i="0" u="none" strike="noStrike" cap="none" normalizeH="0" baseline="0" dirty="0">
                <a:ln>
                  <a:noFill/>
                </a:ln>
                <a:solidFill>
                  <a:schemeClr val="tx1"/>
                </a:solidFill>
                <a:effectLst/>
              </a:rPr>
              <a:t>User Engagement: Boost metrics like time spent and content completion rates</a:t>
            </a:r>
            <a:r>
              <a:rPr kumimoji="0" lang="en-US" altLang="en-US" sz="1200" b="0" i="0" u="none" strike="noStrike" cap="none" normalizeH="0" baseline="0" dirty="0">
                <a:ln>
                  <a:noFill/>
                </a:ln>
                <a:solidFill>
                  <a:schemeClr val="tx1"/>
                </a:solidFill>
                <a:effectLst/>
              </a:rPr>
              <a:t>. </a:t>
            </a:r>
          </a:p>
        </p:txBody>
      </p:sp>
      <p:sp>
        <p:nvSpPr>
          <p:cNvPr id="6" name="TextBox 5">
            <a:extLst>
              <a:ext uri="{FF2B5EF4-FFF2-40B4-BE49-F238E27FC236}">
                <a16:creationId xmlns:a16="http://schemas.microsoft.com/office/drawing/2014/main" id="{81F7C948-154A-26D5-D851-01C86D2EA9BC}"/>
              </a:ext>
            </a:extLst>
          </p:cNvPr>
          <p:cNvSpPr txBox="1"/>
          <p:nvPr/>
        </p:nvSpPr>
        <p:spPr>
          <a:xfrm>
            <a:off x="2441543" y="962750"/>
            <a:ext cx="6759018" cy="646331"/>
          </a:xfrm>
          <a:prstGeom prst="rect">
            <a:avLst/>
          </a:prstGeom>
          <a:noFill/>
        </p:spPr>
        <p:txBody>
          <a:bodyPr wrap="square">
            <a:spAutoFit/>
          </a:bodyPr>
          <a:lstStyle/>
          <a:p>
            <a:pPr fontAlgn="base">
              <a:spcBef>
                <a:spcPct val="0"/>
              </a:spcBef>
              <a:spcAft>
                <a:spcPct val="0"/>
              </a:spcAft>
            </a:pPr>
            <a:endParaRPr lang="en-US" sz="1200" dirty="0"/>
          </a:p>
          <a:p>
            <a:pPr fontAlgn="base">
              <a:spcBef>
                <a:spcPct val="0"/>
              </a:spcBef>
              <a:spcAft>
                <a:spcPct val="0"/>
              </a:spcAft>
            </a:pPr>
            <a:r>
              <a:rPr lang="en-US" sz="1200" dirty="0"/>
              <a:t>The success criteria outline the specific outcomes and metrics that will measure the effectiveness and impact of the Testbook Application Enhancement Project. </a:t>
            </a:r>
          </a:p>
        </p:txBody>
      </p:sp>
      <p:sp>
        <p:nvSpPr>
          <p:cNvPr id="8" name="TextBox 7">
            <a:extLst>
              <a:ext uri="{FF2B5EF4-FFF2-40B4-BE49-F238E27FC236}">
                <a16:creationId xmlns:a16="http://schemas.microsoft.com/office/drawing/2014/main" id="{D4F596B9-8B38-8501-CD84-B39A6B10D926}"/>
              </a:ext>
            </a:extLst>
          </p:cNvPr>
          <p:cNvSpPr txBox="1"/>
          <p:nvPr/>
        </p:nvSpPr>
        <p:spPr>
          <a:xfrm>
            <a:off x="2535811" y="1981748"/>
            <a:ext cx="6759018" cy="461665"/>
          </a:xfrm>
          <a:prstGeom prst="rect">
            <a:avLst/>
          </a:prstGeom>
          <a:noFill/>
        </p:spPr>
        <p:txBody>
          <a:bodyPr wrap="square">
            <a:spAutoFit/>
          </a:bodyPr>
          <a:lstStyle/>
          <a:p>
            <a:pPr fontAlgn="base">
              <a:spcBef>
                <a:spcPct val="0"/>
              </a:spcBef>
              <a:spcAft>
                <a:spcPct val="0"/>
              </a:spcAft>
            </a:pPr>
            <a:r>
              <a:rPr lang="en-US" sz="1200" dirty="0"/>
              <a:t>The Testbook Enhancement Project will be considered successful when it achieves the following:</a:t>
            </a:r>
          </a:p>
        </p:txBody>
      </p:sp>
    </p:spTree>
    <p:extLst>
      <p:ext uri="{BB962C8B-B14F-4D97-AF65-F5344CB8AC3E}">
        <p14:creationId xmlns:p14="http://schemas.microsoft.com/office/powerpoint/2010/main" val="284831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8B52C-CC8D-C778-6606-37D7A819F824}"/>
              </a:ext>
            </a:extLst>
          </p:cNvPr>
          <p:cNvSpPr>
            <a:spLocks noGrp="1"/>
          </p:cNvSpPr>
          <p:nvPr>
            <p:ph type="title"/>
          </p:nvPr>
        </p:nvSpPr>
        <p:spPr>
          <a:xfrm>
            <a:off x="2545512" y="303599"/>
            <a:ext cx="8911687" cy="6059494"/>
          </a:xfrm>
        </p:spPr>
        <p:txBody>
          <a:bodyPr>
            <a:normAutofit/>
          </a:bodyPr>
          <a:lstStyle/>
          <a:p>
            <a:r>
              <a:rPr lang="en-US" sz="1800" dirty="0"/>
              <a:t>                             Methods/Approach</a:t>
            </a:r>
            <a:endParaRPr lang="en-IN" sz="1800" dirty="0"/>
          </a:p>
        </p:txBody>
      </p:sp>
      <p:sp>
        <p:nvSpPr>
          <p:cNvPr id="5" name="TextBox 4">
            <a:extLst>
              <a:ext uri="{FF2B5EF4-FFF2-40B4-BE49-F238E27FC236}">
                <a16:creationId xmlns:a16="http://schemas.microsoft.com/office/drawing/2014/main" id="{1FCB00C5-DD14-84F2-674E-D76992700E12}"/>
              </a:ext>
            </a:extLst>
          </p:cNvPr>
          <p:cNvSpPr txBox="1"/>
          <p:nvPr/>
        </p:nvSpPr>
        <p:spPr>
          <a:xfrm>
            <a:off x="2384979" y="1414019"/>
            <a:ext cx="9232751" cy="1200329"/>
          </a:xfrm>
          <a:prstGeom prst="rect">
            <a:avLst/>
          </a:prstGeom>
          <a:noFill/>
        </p:spPr>
        <p:txBody>
          <a:bodyPr wrap="square">
            <a:spAutoFit/>
          </a:bodyPr>
          <a:lstStyle/>
          <a:p>
            <a:r>
              <a:rPr lang="en-US" sz="1200" dirty="0"/>
              <a:t>The Testbook LMS Enhancement Project will employ Agile methodology to ensure flexibility, collaboration, and rapid delivery, aligning with industry best practices and standards.</a:t>
            </a:r>
          </a:p>
          <a:p>
            <a:r>
              <a:rPr lang="en-US" sz="1200" dirty="0"/>
              <a:t>This project will utilize a hybrid Agile framework, combining elements of Scrum and Kanban to:</a:t>
            </a:r>
          </a:p>
          <a:p>
            <a:pPr marL="171450" indent="-171450">
              <a:buFont typeface="Arial" panose="020B0604020202020204" pitchFamily="34" charset="0"/>
              <a:buChar char="•"/>
            </a:pPr>
            <a:r>
              <a:rPr lang="en-US" sz="1200" dirty="0"/>
              <a:t>Facilitate iterative development with bi-weekly sprints.</a:t>
            </a:r>
          </a:p>
          <a:p>
            <a:pPr marL="171450" indent="-171450">
              <a:buFont typeface="Arial" panose="020B0604020202020204" pitchFamily="34" charset="0"/>
              <a:buChar char="•"/>
            </a:pPr>
            <a:r>
              <a:rPr lang="en-US" sz="1200" dirty="0"/>
              <a:t>Visualize workflow and limit work in progress.</a:t>
            </a:r>
          </a:p>
          <a:p>
            <a:pPr marL="171450" indent="-171450">
              <a:buFont typeface="Arial" panose="020B0604020202020204" pitchFamily="34" charset="0"/>
              <a:buChar char="•"/>
            </a:pPr>
            <a:r>
              <a:rPr lang="en-US" sz="1200" dirty="0"/>
              <a:t>Foster continuous improvement and adaptation based on user feedback.</a:t>
            </a:r>
          </a:p>
        </p:txBody>
      </p:sp>
      <p:sp>
        <p:nvSpPr>
          <p:cNvPr id="7" name="TextBox 6">
            <a:extLst>
              <a:ext uri="{FF2B5EF4-FFF2-40B4-BE49-F238E27FC236}">
                <a16:creationId xmlns:a16="http://schemas.microsoft.com/office/drawing/2014/main" id="{7EA9F243-B9D8-322C-FFA5-F11E3C8EE284}"/>
              </a:ext>
            </a:extLst>
          </p:cNvPr>
          <p:cNvSpPr txBox="1"/>
          <p:nvPr/>
        </p:nvSpPr>
        <p:spPr>
          <a:xfrm>
            <a:off x="2545512" y="2743200"/>
            <a:ext cx="9232750" cy="3231654"/>
          </a:xfrm>
          <a:prstGeom prst="rect">
            <a:avLst/>
          </a:prstGeom>
          <a:noFill/>
        </p:spPr>
        <p:txBody>
          <a:bodyPr wrap="square">
            <a:spAutoFit/>
          </a:bodyPr>
          <a:lstStyle/>
          <a:p>
            <a:r>
              <a:rPr lang="en-US" sz="1200" b="1" dirty="0"/>
              <a:t>Project Lifecycle</a:t>
            </a:r>
          </a:p>
          <a:p>
            <a:endParaRPr lang="en-US" sz="1200" dirty="0"/>
          </a:p>
          <a:p>
            <a:pPr>
              <a:buFont typeface="+mj-lt"/>
              <a:buAutoNum type="arabicPeriod"/>
            </a:pPr>
            <a:r>
              <a:rPr lang="en-US" sz="1200" dirty="0"/>
              <a:t>Discovery (2 weeks):</a:t>
            </a:r>
          </a:p>
          <a:p>
            <a:pPr marL="742950" lvl="1" indent="-285750">
              <a:buFont typeface="Arial" panose="020B0604020202020204" pitchFamily="34" charset="0"/>
              <a:buChar char="•"/>
            </a:pPr>
            <a:r>
              <a:rPr lang="en-US" sz="1200" dirty="0"/>
              <a:t>Gather functional and non-functional requirements (e.g., adaptive learning, gamification, multilingual support).</a:t>
            </a:r>
          </a:p>
          <a:p>
            <a:pPr marL="742950" lvl="1" indent="-285750">
              <a:buFont typeface="Arial" panose="020B0604020202020204" pitchFamily="34" charset="0"/>
              <a:buChar char="•"/>
            </a:pPr>
            <a:r>
              <a:rPr lang="en-US" sz="1200" dirty="0"/>
              <a:t>Engage stakeholders and users to understand pain points and define the product backlog.</a:t>
            </a:r>
          </a:p>
          <a:p>
            <a:pPr>
              <a:buFont typeface="+mj-lt"/>
              <a:buAutoNum type="arabicPeriod"/>
            </a:pPr>
            <a:r>
              <a:rPr lang="en-US" sz="1200" dirty="0"/>
              <a:t>Planning (2 weeks):</a:t>
            </a:r>
          </a:p>
          <a:p>
            <a:pPr marL="742950" lvl="1" indent="-285750">
              <a:buFont typeface="Arial" panose="020B0604020202020204" pitchFamily="34" charset="0"/>
              <a:buChar char="•"/>
            </a:pPr>
            <a:r>
              <a:rPr lang="en-US" sz="1200" dirty="0"/>
              <a:t>Define the roadmap, prioritize user stories, and allocate resources.</a:t>
            </a:r>
          </a:p>
          <a:p>
            <a:pPr marL="742950" lvl="1" indent="-285750">
              <a:buFont typeface="Arial" panose="020B0604020202020204" pitchFamily="34" charset="0"/>
              <a:buChar char="•"/>
            </a:pPr>
            <a:r>
              <a:rPr lang="en-US" sz="1200" dirty="0"/>
              <a:t>Schedule sprints and finalize sprint objectives with the selection committee.</a:t>
            </a:r>
          </a:p>
          <a:p>
            <a:pPr>
              <a:buFont typeface="+mj-lt"/>
              <a:buAutoNum type="arabicPeriod"/>
            </a:pPr>
            <a:r>
              <a:rPr lang="en-US" sz="1200" dirty="0"/>
              <a:t>Development (16 weeks):</a:t>
            </a:r>
          </a:p>
          <a:p>
            <a:pPr marL="742950" lvl="1" indent="-285750">
              <a:buFont typeface="Arial" panose="020B0604020202020204" pitchFamily="34" charset="0"/>
              <a:buChar char="•"/>
            </a:pPr>
            <a:r>
              <a:rPr lang="en-US" sz="1200" dirty="0"/>
              <a:t>Conduct iterative development with bi-weekly sprints focusing on features like doubt resolution, AR/VR modules, and gamification.</a:t>
            </a:r>
          </a:p>
          <a:p>
            <a:pPr>
              <a:buFont typeface="+mj-lt"/>
              <a:buAutoNum type="arabicPeriod"/>
            </a:pPr>
            <a:r>
              <a:rPr lang="en-US" sz="1200" dirty="0"/>
              <a:t>Testing (4 weeks):</a:t>
            </a:r>
          </a:p>
          <a:p>
            <a:pPr marL="742950" lvl="1" indent="-285750">
              <a:buFont typeface="Arial" panose="020B0604020202020204" pitchFamily="34" charset="0"/>
              <a:buChar char="•"/>
            </a:pPr>
            <a:r>
              <a:rPr lang="en-US" sz="1200" dirty="0"/>
              <a:t>Perform unit testing, integration testing, and user acceptance testing (UAT).</a:t>
            </a:r>
          </a:p>
          <a:p>
            <a:pPr marL="742950" lvl="1" indent="-285750">
              <a:buFont typeface="Arial" panose="020B0604020202020204" pitchFamily="34" charset="0"/>
              <a:buChar char="•"/>
            </a:pPr>
            <a:r>
              <a:rPr lang="en-US" sz="1200" dirty="0"/>
              <a:t>Incorporate user feedback to refine features.</a:t>
            </a:r>
          </a:p>
          <a:p>
            <a:pPr>
              <a:buFont typeface="+mj-lt"/>
              <a:buAutoNum type="arabicPeriod"/>
            </a:pPr>
            <a:r>
              <a:rPr lang="en-US" sz="1200" dirty="0"/>
              <a:t>Deployment (2 weeks):</a:t>
            </a:r>
          </a:p>
          <a:p>
            <a:pPr marL="742950" lvl="1" indent="-285750">
              <a:buFont typeface="Arial" panose="020B0604020202020204" pitchFamily="34" charset="0"/>
              <a:buChar char="•"/>
            </a:pPr>
            <a:r>
              <a:rPr lang="en-US" sz="1200" dirty="0"/>
              <a:t>Execute a phased rollout to minimize risk, starting with a pilot launch.</a:t>
            </a:r>
          </a:p>
          <a:p>
            <a:pPr marL="742950" lvl="1" indent="-285750">
              <a:buFont typeface="Arial" panose="020B0604020202020204" pitchFamily="34" charset="0"/>
              <a:buChar char="•"/>
            </a:pPr>
            <a:r>
              <a:rPr lang="en-US" sz="1200" dirty="0"/>
              <a:t>Monitor system performance and ensure stable operation post-deployment.</a:t>
            </a:r>
          </a:p>
        </p:txBody>
      </p:sp>
    </p:spTree>
    <p:extLst>
      <p:ext uri="{BB962C8B-B14F-4D97-AF65-F5344CB8AC3E}">
        <p14:creationId xmlns:p14="http://schemas.microsoft.com/office/powerpoint/2010/main" val="1738118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8AFC5-BE69-5114-1F58-120B3EF52F3D}"/>
              </a:ext>
            </a:extLst>
          </p:cNvPr>
          <p:cNvSpPr>
            <a:spLocks noGrp="1"/>
          </p:cNvSpPr>
          <p:nvPr>
            <p:ph type="title"/>
          </p:nvPr>
        </p:nvSpPr>
        <p:spPr>
          <a:xfrm>
            <a:off x="2102730" y="0"/>
            <a:ext cx="8911687" cy="678730"/>
          </a:xfrm>
        </p:spPr>
        <p:txBody>
          <a:bodyPr/>
          <a:lstStyle/>
          <a:p>
            <a:r>
              <a:rPr lang="en-US" dirty="0"/>
              <a:t>                </a:t>
            </a:r>
            <a:r>
              <a:rPr lang="en-US" sz="1800" dirty="0"/>
              <a:t>Resources</a:t>
            </a:r>
            <a:endParaRPr lang="en-IN" sz="1800" dirty="0"/>
          </a:p>
        </p:txBody>
      </p:sp>
      <p:sp>
        <p:nvSpPr>
          <p:cNvPr id="13" name="TextBox 12">
            <a:extLst>
              <a:ext uri="{FF2B5EF4-FFF2-40B4-BE49-F238E27FC236}">
                <a16:creationId xmlns:a16="http://schemas.microsoft.com/office/drawing/2014/main" id="{3678FF13-FB41-51C4-4EEF-BA1544AACA3C}"/>
              </a:ext>
            </a:extLst>
          </p:cNvPr>
          <p:cNvSpPr txBox="1"/>
          <p:nvPr/>
        </p:nvSpPr>
        <p:spPr>
          <a:xfrm>
            <a:off x="2340204" y="678730"/>
            <a:ext cx="6094428" cy="1569660"/>
          </a:xfrm>
          <a:prstGeom prst="rect">
            <a:avLst/>
          </a:prstGeom>
          <a:noFill/>
        </p:spPr>
        <p:txBody>
          <a:bodyPr wrap="square">
            <a:spAutoFit/>
          </a:bodyPr>
          <a:lstStyle/>
          <a:p>
            <a:r>
              <a:rPr lang="en-US" sz="1200" b="1" dirty="0"/>
              <a:t>Human Resources:</a:t>
            </a:r>
          </a:p>
          <a:p>
            <a:pPr>
              <a:buFont typeface="Arial" panose="020B0604020202020204" pitchFamily="34" charset="0"/>
              <a:buChar char="•"/>
            </a:pPr>
            <a:r>
              <a:rPr lang="en-US" sz="1200" dirty="0"/>
              <a:t>Project Manager</a:t>
            </a:r>
          </a:p>
          <a:p>
            <a:pPr>
              <a:buFont typeface="Arial" panose="020B0604020202020204" pitchFamily="34" charset="0"/>
              <a:buChar char="•"/>
            </a:pPr>
            <a:r>
              <a:rPr lang="en-US" sz="1200" dirty="0"/>
              <a:t>Business Analyst</a:t>
            </a:r>
          </a:p>
          <a:p>
            <a:pPr>
              <a:buFont typeface="Arial" panose="020B0604020202020204" pitchFamily="34" charset="0"/>
              <a:buChar char="•"/>
            </a:pPr>
            <a:r>
              <a:rPr lang="en-US" sz="1200" dirty="0"/>
              <a:t>Developers</a:t>
            </a:r>
          </a:p>
          <a:p>
            <a:pPr>
              <a:buFont typeface="Arial" panose="020B0604020202020204" pitchFamily="34" charset="0"/>
              <a:buChar char="•"/>
            </a:pPr>
            <a:r>
              <a:rPr lang="en-US" sz="1200" dirty="0"/>
              <a:t>UI/UX Designers</a:t>
            </a:r>
          </a:p>
          <a:p>
            <a:pPr>
              <a:buFont typeface="Arial" panose="020B0604020202020204" pitchFamily="34" charset="0"/>
              <a:buChar char="•"/>
            </a:pPr>
            <a:r>
              <a:rPr lang="en-US" sz="1200" dirty="0"/>
              <a:t>QA Team</a:t>
            </a:r>
          </a:p>
          <a:p>
            <a:pPr>
              <a:buFont typeface="Arial" panose="020B0604020202020204" pitchFamily="34" charset="0"/>
              <a:buChar char="•"/>
            </a:pPr>
            <a:r>
              <a:rPr lang="en-US" sz="1200" dirty="0"/>
              <a:t>Technical Support</a:t>
            </a:r>
          </a:p>
          <a:p>
            <a:pPr>
              <a:buFont typeface="Arial" panose="020B0604020202020204" pitchFamily="34" charset="0"/>
              <a:buChar char="•"/>
            </a:pPr>
            <a:r>
              <a:rPr lang="en-US" sz="1200" dirty="0"/>
              <a:t>Trainers</a:t>
            </a:r>
          </a:p>
        </p:txBody>
      </p:sp>
      <p:sp>
        <p:nvSpPr>
          <p:cNvPr id="15" name="TextBox 14">
            <a:extLst>
              <a:ext uri="{FF2B5EF4-FFF2-40B4-BE49-F238E27FC236}">
                <a16:creationId xmlns:a16="http://schemas.microsoft.com/office/drawing/2014/main" id="{79E509EC-4E19-418C-E9BF-010F07D9BC61}"/>
              </a:ext>
            </a:extLst>
          </p:cNvPr>
          <p:cNvSpPr txBox="1"/>
          <p:nvPr/>
        </p:nvSpPr>
        <p:spPr>
          <a:xfrm>
            <a:off x="2340204" y="2315619"/>
            <a:ext cx="6094428" cy="1015663"/>
          </a:xfrm>
          <a:prstGeom prst="rect">
            <a:avLst/>
          </a:prstGeom>
          <a:noFill/>
        </p:spPr>
        <p:txBody>
          <a:bodyPr wrap="square">
            <a:spAutoFit/>
          </a:bodyPr>
          <a:lstStyle/>
          <a:p>
            <a:r>
              <a:rPr lang="en-US" sz="1200" b="1" dirty="0"/>
              <a:t>Technical Resources:</a:t>
            </a:r>
          </a:p>
          <a:p>
            <a:pPr>
              <a:buFont typeface="Arial" panose="020B0604020202020204" pitchFamily="34" charset="0"/>
              <a:buChar char="•"/>
            </a:pPr>
            <a:r>
              <a:rPr lang="en-US" sz="1200" dirty="0"/>
              <a:t>Cloud Infrastructure: Rs. 5,00,000/year</a:t>
            </a:r>
          </a:p>
          <a:p>
            <a:pPr>
              <a:buFont typeface="Arial" panose="020B0604020202020204" pitchFamily="34" charset="0"/>
              <a:buChar char="•"/>
            </a:pPr>
            <a:r>
              <a:rPr lang="en-US" sz="1200" dirty="0"/>
              <a:t>Development Tools: Rs. 2,50,000</a:t>
            </a:r>
          </a:p>
          <a:p>
            <a:pPr>
              <a:buFont typeface="Arial" panose="020B0604020202020204" pitchFamily="34" charset="0"/>
              <a:buChar char="•"/>
            </a:pPr>
            <a:r>
              <a:rPr lang="en-US" sz="1200" dirty="0"/>
              <a:t>Testing Tools: Rs. 2,00,000</a:t>
            </a:r>
          </a:p>
          <a:p>
            <a:pPr>
              <a:buFont typeface="Arial" panose="020B0604020202020204" pitchFamily="34" charset="0"/>
              <a:buChar char="•"/>
            </a:pPr>
            <a:r>
              <a:rPr lang="en-US" sz="1200" dirty="0"/>
              <a:t>Monitoring Tools: Rs. 1,50,000/year</a:t>
            </a:r>
          </a:p>
        </p:txBody>
      </p:sp>
      <p:sp>
        <p:nvSpPr>
          <p:cNvPr id="17" name="TextBox 16">
            <a:extLst>
              <a:ext uri="{FF2B5EF4-FFF2-40B4-BE49-F238E27FC236}">
                <a16:creationId xmlns:a16="http://schemas.microsoft.com/office/drawing/2014/main" id="{BF8F7C0E-4329-BE76-57E4-5C37331DA95E}"/>
              </a:ext>
            </a:extLst>
          </p:cNvPr>
          <p:cNvSpPr txBox="1"/>
          <p:nvPr/>
        </p:nvSpPr>
        <p:spPr>
          <a:xfrm>
            <a:off x="2340204" y="3398511"/>
            <a:ext cx="6094428" cy="1015663"/>
          </a:xfrm>
          <a:prstGeom prst="rect">
            <a:avLst/>
          </a:prstGeom>
          <a:noFill/>
        </p:spPr>
        <p:txBody>
          <a:bodyPr wrap="square">
            <a:spAutoFit/>
          </a:bodyPr>
          <a:lstStyle/>
          <a:p>
            <a:r>
              <a:rPr lang="en-US" sz="1200" b="1"/>
              <a:t>Budget:</a:t>
            </a:r>
          </a:p>
          <a:p>
            <a:pPr>
              <a:buFont typeface="Arial" panose="020B0604020202020204" pitchFamily="34" charset="0"/>
              <a:buChar char="•"/>
            </a:pPr>
            <a:r>
              <a:rPr lang="en-US" sz="1200"/>
              <a:t>Human Resource Cost: Rs. 12,00,000/year</a:t>
            </a:r>
          </a:p>
          <a:p>
            <a:pPr>
              <a:buFont typeface="Arial" panose="020B0604020202020204" pitchFamily="34" charset="0"/>
              <a:buChar char="•"/>
            </a:pPr>
            <a:r>
              <a:rPr lang="en-US" sz="1200"/>
              <a:t>Technical Resources: Rs. 11,00,000</a:t>
            </a:r>
          </a:p>
          <a:p>
            <a:pPr>
              <a:buFont typeface="Arial" panose="020B0604020202020204" pitchFamily="34" charset="0"/>
              <a:buChar char="•"/>
            </a:pPr>
            <a:r>
              <a:rPr lang="en-US" sz="1200"/>
              <a:t>Contingency: Rs. 1,50,000</a:t>
            </a:r>
          </a:p>
          <a:p>
            <a:pPr>
              <a:buFont typeface="Arial" panose="020B0604020202020204" pitchFamily="34" charset="0"/>
              <a:buChar char="•"/>
            </a:pPr>
            <a:r>
              <a:rPr lang="en-US" sz="1200"/>
              <a:t>Total: Rs. 25,00,000 (approx.)</a:t>
            </a:r>
            <a:endParaRPr lang="en-US" sz="1200" dirty="0"/>
          </a:p>
        </p:txBody>
      </p:sp>
      <p:sp>
        <p:nvSpPr>
          <p:cNvPr id="19" name="TextBox 18">
            <a:extLst>
              <a:ext uri="{FF2B5EF4-FFF2-40B4-BE49-F238E27FC236}">
                <a16:creationId xmlns:a16="http://schemas.microsoft.com/office/drawing/2014/main" id="{66D8ABA7-A1E6-28B5-AA36-C9DF7DE6D6E8}"/>
              </a:ext>
            </a:extLst>
          </p:cNvPr>
          <p:cNvSpPr txBox="1"/>
          <p:nvPr/>
        </p:nvSpPr>
        <p:spPr>
          <a:xfrm>
            <a:off x="2340204" y="4414174"/>
            <a:ext cx="6094428" cy="646331"/>
          </a:xfrm>
          <a:prstGeom prst="rect">
            <a:avLst/>
          </a:prstGeom>
          <a:noFill/>
        </p:spPr>
        <p:txBody>
          <a:bodyPr wrap="square">
            <a:spAutoFit/>
          </a:bodyPr>
          <a:lstStyle/>
          <a:p>
            <a:r>
              <a:rPr lang="en-US" sz="1200" b="1" dirty="0"/>
              <a:t>Stakeholders:</a:t>
            </a:r>
          </a:p>
          <a:p>
            <a:pPr>
              <a:buFont typeface="Arial" panose="020B0604020202020204" pitchFamily="34" charset="0"/>
              <a:buChar char="•"/>
            </a:pPr>
            <a:r>
              <a:rPr lang="en-US" sz="1200" dirty="0"/>
              <a:t>Internal: Leadership team, end-users (students and educators).</a:t>
            </a:r>
          </a:p>
          <a:p>
            <a:pPr>
              <a:buFont typeface="Arial" panose="020B0604020202020204" pitchFamily="34" charset="0"/>
              <a:buChar char="•"/>
            </a:pPr>
            <a:r>
              <a:rPr lang="en-US" sz="1200" dirty="0"/>
              <a:t>External: Vendor teams for third-party tools.</a:t>
            </a:r>
            <a:endParaRPr lang="en-US" dirty="0"/>
          </a:p>
        </p:txBody>
      </p:sp>
      <p:sp>
        <p:nvSpPr>
          <p:cNvPr id="21" name="TextBox 20">
            <a:extLst>
              <a:ext uri="{FF2B5EF4-FFF2-40B4-BE49-F238E27FC236}">
                <a16:creationId xmlns:a16="http://schemas.microsoft.com/office/drawing/2014/main" id="{1AF561E7-54C2-FAE5-A5F0-750563F16229}"/>
              </a:ext>
            </a:extLst>
          </p:cNvPr>
          <p:cNvSpPr txBox="1"/>
          <p:nvPr/>
        </p:nvSpPr>
        <p:spPr>
          <a:xfrm>
            <a:off x="2443900" y="5060505"/>
            <a:ext cx="6094428" cy="1015663"/>
          </a:xfrm>
          <a:prstGeom prst="rect">
            <a:avLst/>
          </a:prstGeom>
          <a:noFill/>
        </p:spPr>
        <p:txBody>
          <a:bodyPr wrap="square">
            <a:spAutoFit/>
          </a:bodyPr>
          <a:lstStyle/>
          <a:p>
            <a:r>
              <a:rPr lang="en-US" sz="1200" b="1" dirty="0"/>
              <a:t>Overall Time Duration for the Project:</a:t>
            </a:r>
          </a:p>
          <a:p>
            <a:pPr>
              <a:buFont typeface="Arial" panose="020B0604020202020204" pitchFamily="34" charset="0"/>
              <a:buChar char="•"/>
            </a:pPr>
            <a:r>
              <a:rPr lang="en-US" sz="1200" dirty="0"/>
              <a:t>Requirement Analysis &amp; Design: 2 months</a:t>
            </a:r>
          </a:p>
          <a:p>
            <a:pPr>
              <a:buFont typeface="Arial" panose="020B0604020202020204" pitchFamily="34" charset="0"/>
              <a:buChar char="•"/>
            </a:pPr>
            <a:r>
              <a:rPr lang="en-US" sz="1200" dirty="0"/>
              <a:t>Development (Frontend &amp; Backend): 3 months</a:t>
            </a:r>
          </a:p>
          <a:p>
            <a:pPr>
              <a:buFont typeface="Arial" panose="020B0604020202020204" pitchFamily="34" charset="0"/>
              <a:buChar char="•"/>
            </a:pPr>
            <a:r>
              <a:rPr lang="en-US" sz="1200" dirty="0"/>
              <a:t>Testing (QA Team): 1 month</a:t>
            </a:r>
          </a:p>
          <a:p>
            <a:pPr>
              <a:buFont typeface="Arial" panose="020B0604020202020204" pitchFamily="34" charset="0"/>
              <a:buChar char="•"/>
            </a:pPr>
            <a:r>
              <a:rPr lang="en-US" sz="1200" dirty="0"/>
              <a:t>Deployment &amp; Maintenance: Ongoing after 6 months</a:t>
            </a:r>
          </a:p>
        </p:txBody>
      </p:sp>
    </p:spTree>
    <p:extLst>
      <p:ext uri="{BB962C8B-B14F-4D97-AF65-F5344CB8AC3E}">
        <p14:creationId xmlns:p14="http://schemas.microsoft.com/office/powerpoint/2010/main" val="751365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8F885-BF50-D92F-213A-B214AEB60A8D}"/>
              </a:ext>
            </a:extLst>
          </p:cNvPr>
          <p:cNvSpPr>
            <a:spLocks noGrp="1"/>
          </p:cNvSpPr>
          <p:nvPr>
            <p:ph type="title"/>
          </p:nvPr>
        </p:nvSpPr>
        <p:spPr/>
        <p:txBody>
          <a:bodyPr>
            <a:normAutofit/>
          </a:bodyPr>
          <a:lstStyle/>
          <a:p>
            <a:r>
              <a:rPr lang="en-US" sz="1800" dirty="0"/>
              <a:t>                               Risk And Dependencies</a:t>
            </a:r>
            <a:endParaRPr lang="en-IN" sz="1800" dirty="0"/>
          </a:p>
        </p:txBody>
      </p:sp>
      <p:sp>
        <p:nvSpPr>
          <p:cNvPr id="4" name="TextBox 3">
            <a:extLst>
              <a:ext uri="{FF2B5EF4-FFF2-40B4-BE49-F238E27FC236}">
                <a16:creationId xmlns:a16="http://schemas.microsoft.com/office/drawing/2014/main" id="{F0BDC8A4-A529-3381-AA78-736D7D8C59A9}"/>
              </a:ext>
            </a:extLst>
          </p:cNvPr>
          <p:cNvSpPr txBox="1"/>
          <p:nvPr/>
        </p:nvSpPr>
        <p:spPr>
          <a:xfrm>
            <a:off x="2717276" y="1264555"/>
            <a:ext cx="9235911" cy="1569660"/>
          </a:xfrm>
          <a:prstGeom prst="rect">
            <a:avLst/>
          </a:prstGeom>
          <a:noFill/>
        </p:spPr>
        <p:txBody>
          <a:bodyPr wrap="square">
            <a:spAutoFit/>
          </a:bodyPr>
          <a:lstStyle/>
          <a:p>
            <a:r>
              <a:rPr lang="en-US" sz="1200" b="1" dirty="0"/>
              <a:t>Risks:</a:t>
            </a:r>
          </a:p>
          <a:p>
            <a:pPr marL="171450" indent="-171450">
              <a:buFont typeface="Arial" panose="020B0604020202020204" pitchFamily="34" charset="0"/>
              <a:buChar char="•"/>
            </a:pPr>
            <a:r>
              <a:rPr lang="en-US" sz="1200" dirty="0"/>
              <a:t>User Resistance: Current system familiarity may lead to resistance to change.</a:t>
            </a:r>
          </a:p>
          <a:p>
            <a:pPr marL="171450" indent="-171450">
              <a:buFont typeface="Arial" panose="020B0604020202020204" pitchFamily="34" charset="0"/>
              <a:buChar char="•"/>
            </a:pPr>
            <a:r>
              <a:rPr lang="en-US" sz="1200" dirty="0"/>
              <a:t>Cost Justification: Difficulty in quantifying tangible benefits for management.</a:t>
            </a:r>
          </a:p>
          <a:p>
            <a:pPr marL="171450" indent="-171450">
              <a:buFont typeface="Arial" panose="020B0604020202020204" pitchFamily="34" charset="0"/>
              <a:buChar char="•"/>
            </a:pPr>
            <a:r>
              <a:rPr lang="en-US" sz="1200" dirty="0"/>
              <a:t>Timeline Delays: Risk of delays in requirements, development, or testing.</a:t>
            </a:r>
          </a:p>
          <a:p>
            <a:pPr marL="171450" indent="-171450">
              <a:buFont typeface="Arial" panose="020B0604020202020204" pitchFamily="34" charset="0"/>
              <a:buChar char="•"/>
            </a:pPr>
            <a:r>
              <a:rPr lang="en-US" sz="1200" dirty="0"/>
              <a:t>Integration Issues: Compatibility challenges with existing systems.</a:t>
            </a:r>
          </a:p>
          <a:p>
            <a:pPr marL="171450" indent="-171450">
              <a:buFont typeface="Arial" panose="020B0604020202020204" pitchFamily="34" charset="0"/>
              <a:buChar char="•"/>
            </a:pPr>
            <a:r>
              <a:rPr lang="en-US" sz="1200" dirty="0"/>
              <a:t>Budget Overrun: Unforeseen expenses exceeding allocated budget.</a:t>
            </a:r>
          </a:p>
          <a:p>
            <a:pPr marL="171450" indent="-171450">
              <a:buFont typeface="Arial" panose="020B0604020202020204" pitchFamily="34" charset="0"/>
              <a:buChar char="•"/>
            </a:pPr>
            <a:r>
              <a:rPr lang="en-US" sz="1200" dirty="0"/>
              <a:t>Data Migration Risks: Potential for data loss or inaccuracies during migration.</a:t>
            </a:r>
          </a:p>
          <a:p>
            <a:pPr marL="171450" indent="-171450">
              <a:buFont typeface="Arial" panose="020B0604020202020204" pitchFamily="34" charset="0"/>
              <a:buChar char="•"/>
            </a:pPr>
            <a:r>
              <a:rPr lang="en-US" sz="1200" dirty="0"/>
              <a:t>Vendor Dependency: Delays or failures from third-party vendors.</a:t>
            </a:r>
          </a:p>
        </p:txBody>
      </p:sp>
      <p:sp>
        <p:nvSpPr>
          <p:cNvPr id="5" name="Rectangle 1">
            <a:extLst>
              <a:ext uri="{FF2B5EF4-FFF2-40B4-BE49-F238E27FC236}">
                <a16:creationId xmlns:a16="http://schemas.microsoft.com/office/drawing/2014/main" id="{8DF328D5-A459-8AC6-9959-1DCF0E7E1D25}"/>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6" name="Rectangle 2">
            <a:extLst>
              <a:ext uri="{FF2B5EF4-FFF2-40B4-BE49-F238E27FC236}">
                <a16:creationId xmlns:a16="http://schemas.microsoft.com/office/drawing/2014/main" id="{3743EBAF-A8AD-668E-1CD7-834478838CFC}"/>
              </a:ext>
            </a:extLst>
          </p:cNvPr>
          <p:cNvSpPr>
            <a:spLocks noChangeArrowheads="1"/>
          </p:cNvSpPr>
          <p:nvPr/>
        </p:nvSpPr>
        <p:spPr bwMode="auto">
          <a:xfrm>
            <a:off x="2717276" y="3251898"/>
            <a:ext cx="5955476"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rPr>
              <a:t>Dependencies: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Current System: Leveraging existing system insights to guide enhancements.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Stakeholder Support: Active participation from leadership and users.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Third-Party Tools: Timely delivery and integration of external tools.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Infrastructure: Availability of necessary cloud and IT resources.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Training: Comprehensive user and staff training for adoption.</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200" i="0" u="none" strike="noStrike" cap="none" normalizeH="0" baseline="0" dirty="0">
                <a:ln>
                  <a:noFill/>
                </a:ln>
                <a:solidFill>
                  <a:schemeClr val="tx1"/>
                </a:solidFill>
                <a:effectLst/>
              </a:rPr>
              <a:t>Feedback: User feedback during testing for final adjustments.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783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16DE2-F3EF-D0D8-8356-F07C0EC22D17}"/>
              </a:ext>
            </a:extLst>
          </p:cNvPr>
          <p:cNvSpPr>
            <a:spLocks noGrp="1"/>
          </p:cNvSpPr>
          <p:nvPr>
            <p:ph type="title"/>
          </p:nvPr>
        </p:nvSpPr>
        <p:spPr>
          <a:xfrm>
            <a:off x="2074450" y="2949202"/>
            <a:ext cx="8911687" cy="1826859"/>
          </a:xfrm>
        </p:spPr>
        <p:txBody>
          <a:bodyPr/>
          <a:lstStyle/>
          <a:p>
            <a:r>
              <a:rPr lang="en-US" dirty="0"/>
              <a:t>                 </a:t>
            </a:r>
            <a:r>
              <a:rPr lang="en-US" sz="4800" dirty="0"/>
              <a:t>Thank You</a:t>
            </a:r>
            <a:endParaRPr lang="en-IN" sz="4800" dirty="0"/>
          </a:p>
        </p:txBody>
      </p:sp>
    </p:spTree>
    <p:extLst>
      <p:ext uri="{BB962C8B-B14F-4D97-AF65-F5344CB8AC3E}">
        <p14:creationId xmlns:p14="http://schemas.microsoft.com/office/powerpoint/2010/main" val="263235310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273</TotalTime>
  <Words>1093</Words>
  <Application>Microsoft Office PowerPoint</Application>
  <PresentationFormat>Widescreen</PresentationFormat>
  <Paragraphs>105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LMS Application Enhancement</vt:lpstr>
      <vt:lpstr>Situation/Problem/Opportunity  Situation:    Problems:       Opportunity:</vt:lpstr>
      <vt:lpstr>                                 Purpose Statement    The purpose of this project is to analyze, design, and implement advanced features in the Testbook application to enhance the learning experience for competitive exam aspirants by providing personalized learning paths, efficient doubt resolution mechanisms, immersive content delivery, and improved accessibility, ensuring higher user engagement and success rates.</vt:lpstr>
      <vt:lpstr>                                 Project Objective</vt:lpstr>
      <vt:lpstr>Success Criteria </vt:lpstr>
      <vt:lpstr>                             Methods/Approach</vt:lpstr>
      <vt:lpstr>                Resources</vt:lpstr>
      <vt:lpstr>                               Risk And Dependencies</vt:lpstr>
      <vt:lpstr>                 Thank You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apurva bankar</dc:creator>
  <cp:lastModifiedBy>apurva bankar</cp:lastModifiedBy>
  <cp:revision>6</cp:revision>
  <dcterms:created xsi:type="dcterms:W3CDTF">2025-01-08T11:39:14Z</dcterms:created>
  <dcterms:modified xsi:type="dcterms:W3CDTF">2025-01-08T16:21:26Z</dcterms:modified>
</cp:coreProperties>
</file>