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9"/>
  </p:notesMasterIdLst>
  <p:handoutMasterIdLst>
    <p:handoutMasterId r:id="rId20"/>
  </p:handoutMasterIdLst>
  <p:sldIdLst>
    <p:sldId id="350" r:id="rId5"/>
    <p:sldId id="361" r:id="rId6"/>
    <p:sldId id="364" r:id="rId7"/>
    <p:sldId id="365" r:id="rId8"/>
    <p:sldId id="366" r:id="rId9"/>
    <p:sldId id="367" r:id="rId10"/>
    <p:sldId id="369" r:id="rId11"/>
    <p:sldId id="368" r:id="rId12"/>
    <p:sldId id="370" r:id="rId13"/>
    <p:sldId id="371" r:id="rId14"/>
    <p:sldId id="372" r:id="rId15"/>
    <p:sldId id="373" r:id="rId16"/>
    <p:sldId id="375" r:id="rId17"/>
    <p:sldId id="374" r:id="rId18"/>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DC0531-693D-4A71-ABBD-3ED0C618C3A5}" v="13" dt="2025-03-23T16:44:43.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snapToGrid="0">
      <p:cViewPr varScale="1">
        <p:scale>
          <a:sx n="71" d="100"/>
          <a:sy n="71" d="100"/>
        </p:scale>
        <p:origin x="696" y="7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n-GB" smtClean="0"/>
              <a:t>‹#›</a:t>
            </a:fld>
            <a:endParaRPr lang="en-GB"/>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A15AE-E040-4F31-96C6-FD066D034FFB}" type="datetime1">
              <a:rPr lang="en-GB" smtClean="0"/>
              <a:pPr/>
              <a:t>18/04/2025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n-GB" noProof="0" smtClean="0"/>
              <a:t>‹#›</a:t>
            </a:fld>
            <a:endParaRPr lang="en-GB"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a:t>
            </a:fld>
            <a:endParaRPr lang="en-GB"/>
          </a:p>
        </p:txBody>
      </p:sp>
    </p:spTree>
    <p:extLst>
      <p:ext uri="{BB962C8B-B14F-4D97-AF65-F5344CB8AC3E}">
        <p14:creationId xmlns:p14="http://schemas.microsoft.com/office/powerpoint/2010/main" val="334658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10</a:t>
            </a:fld>
            <a:endParaRPr lang="en-GB"/>
          </a:p>
        </p:txBody>
      </p:sp>
    </p:spTree>
    <p:extLst>
      <p:ext uri="{BB962C8B-B14F-4D97-AF65-F5344CB8AC3E}">
        <p14:creationId xmlns:p14="http://schemas.microsoft.com/office/powerpoint/2010/main" val="951250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11</a:t>
            </a:fld>
            <a:endParaRPr lang="en-GB"/>
          </a:p>
        </p:txBody>
      </p:sp>
    </p:spTree>
    <p:extLst>
      <p:ext uri="{BB962C8B-B14F-4D97-AF65-F5344CB8AC3E}">
        <p14:creationId xmlns:p14="http://schemas.microsoft.com/office/powerpoint/2010/main" val="2140101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12</a:t>
            </a:fld>
            <a:endParaRPr lang="en-GB"/>
          </a:p>
        </p:txBody>
      </p:sp>
    </p:spTree>
    <p:extLst>
      <p:ext uri="{BB962C8B-B14F-4D97-AF65-F5344CB8AC3E}">
        <p14:creationId xmlns:p14="http://schemas.microsoft.com/office/powerpoint/2010/main" val="194298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2</a:t>
            </a:fld>
            <a:endParaRPr lang="en-GB"/>
          </a:p>
        </p:txBody>
      </p:sp>
    </p:spTree>
    <p:extLst>
      <p:ext uri="{BB962C8B-B14F-4D97-AF65-F5344CB8AC3E}">
        <p14:creationId xmlns:p14="http://schemas.microsoft.com/office/powerpoint/2010/main" val="44815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3</a:t>
            </a:fld>
            <a:endParaRPr lang="en-GB"/>
          </a:p>
        </p:txBody>
      </p:sp>
    </p:spTree>
    <p:extLst>
      <p:ext uri="{BB962C8B-B14F-4D97-AF65-F5344CB8AC3E}">
        <p14:creationId xmlns:p14="http://schemas.microsoft.com/office/powerpoint/2010/main" val="180586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4</a:t>
            </a:fld>
            <a:endParaRPr lang="en-GB"/>
          </a:p>
        </p:txBody>
      </p:sp>
    </p:spTree>
    <p:extLst>
      <p:ext uri="{BB962C8B-B14F-4D97-AF65-F5344CB8AC3E}">
        <p14:creationId xmlns:p14="http://schemas.microsoft.com/office/powerpoint/2010/main" val="592664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5</a:t>
            </a:fld>
            <a:endParaRPr lang="en-GB"/>
          </a:p>
        </p:txBody>
      </p:sp>
    </p:spTree>
    <p:extLst>
      <p:ext uri="{BB962C8B-B14F-4D97-AF65-F5344CB8AC3E}">
        <p14:creationId xmlns:p14="http://schemas.microsoft.com/office/powerpoint/2010/main" val="270895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6</a:t>
            </a:fld>
            <a:endParaRPr lang="en-GB"/>
          </a:p>
        </p:txBody>
      </p:sp>
    </p:spTree>
    <p:extLst>
      <p:ext uri="{BB962C8B-B14F-4D97-AF65-F5344CB8AC3E}">
        <p14:creationId xmlns:p14="http://schemas.microsoft.com/office/powerpoint/2010/main" val="431036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7</a:t>
            </a:fld>
            <a:endParaRPr lang="en-GB"/>
          </a:p>
        </p:txBody>
      </p:sp>
    </p:spTree>
    <p:extLst>
      <p:ext uri="{BB962C8B-B14F-4D97-AF65-F5344CB8AC3E}">
        <p14:creationId xmlns:p14="http://schemas.microsoft.com/office/powerpoint/2010/main" val="936032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8</a:t>
            </a:fld>
            <a:endParaRPr lang="en-GB"/>
          </a:p>
        </p:txBody>
      </p:sp>
    </p:spTree>
    <p:extLst>
      <p:ext uri="{BB962C8B-B14F-4D97-AF65-F5344CB8AC3E}">
        <p14:creationId xmlns:p14="http://schemas.microsoft.com/office/powerpoint/2010/main" val="1871013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9</a:t>
            </a:fld>
            <a:endParaRPr lang="en-GB"/>
          </a:p>
        </p:txBody>
      </p:sp>
    </p:spTree>
    <p:extLst>
      <p:ext uri="{BB962C8B-B14F-4D97-AF65-F5344CB8AC3E}">
        <p14:creationId xmlns:p14="http://schemas.microsoft.com/office/powerpoint/2010/main" val="404585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n-US" noProof="0"/>
              <a:t>Click to edit Master title style</a:t>
            </a:r>
            <a:endParaRPr lang="en-GB" noProof="0"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F88F5F63-8808-4375-85CE-D0FAFA3BBE65}" type="datetime3">
              <a:rPr lang="en-GB" noProof="0" smtClean="0">
                <a:latin typeface="+mn-lt"/>
              </a:rPr>
              <a:t>18 April, 2025</a:t>
            </a:fld>
            <a:endParaRPr lang="en-GB" noProof="0"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6D17C7AE-DC41-4D6E-8CE7-A0296D62536F}" type="datetime3">
              <a:rPr lang="en-GB" noProof="0" smtClean="0">
                <a:latin typeface="+mn-lt"/>
              </a:rPr>
              <a:t>18 April, 2025</a:t>
            </a:fld>
            <a:endParaRPr lang="en-GB" noProof="0"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0971D3F5-C297-4F98-9679-48877DEF0EC7}" type="datetime3">
              <a:rPr lang="en-GB" noProof="0" smtClean="0">
                <a:latin typeface="+mn-lt"/>
              </a:rPr>
              <a:t>18 April, 2025</a:t>
            </a:fld>
            <a:endParaRPr lang="en-GB" noProof="0"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n-GB" noProof="0" dirty="0"/>
              <a:t>Annual Review</a:t>
            </a:r>
            <a:endParaRPr lang="en-GB" b="0" noProof="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n-US" noProof="0"/>
              <a:t>Click icon to add picture</a:t>
            </a:r>
            <a:endParaRPr lang="en-GB" noProof="0"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n-US" noProof="0"/>
              <a:t>Click to edit Master title style</a:t>
            </a:r>
            <a:endParaRPr lang="en-GB" noProof="0"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C02CDA83-4160-4EEB-AD7D-1C57C21837F3}" type="datetime3">
              <a:rPr lang="en-GB" noProof="0" smtClean="0">
                <a:latin typeface="+mn-lt"/>
              </a:rPr>
              <a:t>18 April, 2025</a:t>
            </a:fld>
            <a:endParaRPr lang="en-GB" noProof="0"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n-US" noProof="0"/>
              <a:t>Click icon to add picture</a:t>
            </a:r>
            <a:endParaRPr lang="en-GB" noProof="0"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94200668-9301-4F8B-89F3-A4E2AEA80049}" type="datetime3">
              <a:rPr lang="en-GB" noProof="0" smtClean="0">
                <a:latin typeface="+mn-lt"/>
              </a:rPr>
              <a:t>18 April, 2025</a:t>
            </a:fld>
            <a:endParaRPr lang="en-GB" noProof="0"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n-US" noProof="0"/>
              <a:t>Click icon to add picture</a:t>
            </a:r>
            <a:endParaRPr lang="en-GB" noProof="0"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n-US" noProof="0"/>
              <a:t>Click to edit Master title style</a:t>
            </a:r>
            <a:endParaRPr lang="en-GB" noProof="0"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n-US" noProof="0"/>
              <a:t>Click icon to add chart</a:t>
            </a:r>
            <a:endParaRPr lang="en-GB" noProof="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029ECAD1-3047-43DC-81B7-231597E81F19}" type="datetime3">
              <a:rPr lang="en-GB" noProof="0" smtClean="0">
                <a:latin typeface="+mn-lt"/>
              </a:rPr>
              <a:t>18 April, 2025</a:t>
            </a:fld>
            <a:endParaRPr lang="en-GB" noProof="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n-US" noProof="0"/>
              <a:t>Click icon to add table</a:t>
            </a:r>
            <a:endParaRPr lang="en-GB" noProof="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1E6A16EE-7FBD-4E62-A186-69A1E1C8758D}" type="datetime3">
              <a:rPr lang="en-GB" noProof="0" smtClean="0">
                <a:latin typeface="+mn-lt"/>
              </a:rPr>
              <a:t>18 April, 2025</a:t>
            </a:fld>
            <a:endParaRPr lang="en-GB" noProof="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n-US" noProof="0"/>
              <a:t>Click to edit Master title style</a:t>
            </a:r>
            <a:endParaRPr lang="en-GB" noProof="0"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n-GB" sz="20000" b="1" noProof="0"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n-US" noProof="0"/>
              <a:t>Click icon to add picture</a:t>
            </a:r>
            <a:endParaRPr lang="en-GB" noProof="0"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n-US" noProof="0"/>
              <a:t>Click icon to add picture</a:t>
            </a:r>
            <a:endParaRPr lang="en-GB" noProof="0"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n-US" noProof="0"/>
              <a:t>Click icon to add picture</a:t>
            </a:r>
            <a:endParaRPr lang="en-GB" noProof="0"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n-US" noProof="0"/>
              <a:t>Click icon to add picture</a:t>
            </a:r>
            <a:endParaRPr lang="en-GB" noProof="0"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D21FA074-9295-430E-9633-F682F8C96958}" type="datetime3">
              <a:rPr lang="en-GB" noProof="0" smtClean="0">
                <a:latin typeface="+mn-lt"/>
              </a:rPr>
              <a:t>18 April, 2025</a:t>
            </a:fld>
            <a:endParaRPr lang="en-GB" noProof="0"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D33AD83D-9671-4762-AF03-9C719A9CD695}" type="datetime3">
              <a:rPr lang="en-GB" noProof="0" smtClean="0">
                <a:latin typeface="+mn-lt"/>
              </a:rPr>
              <a:t>18 April, 2025</a:t>
            </a:fld>
            <a:endParaRPr lang="en-GB" noProof="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8AC5E797-DDC7-4716-ABC9-2C172A510C23}" type="datetime3">
              <a:rPr lang="en-GB" noProof="0" smtClean="0">
                <a:latin typeface="+mn-lt"/>
              </a:rPr>
              <a:t>18 April, 2025</a:t>
            </a:fld>
            <a:endParaRPr lang="en-GB" noProof="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n-GB" noProof="0"/>
              <a:t>Annual Review</a:t>
            </a:r>
            <a:endParaRPr lang="en-GB" b="0" noProof="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007694" y="2308447"/>
            <a:ext cx="6184306" cy="1321754"/>
          </a:xfrm>
        </p:spPr>
        <p:txBody>
          <a:bodyPr rtlCol="0"/>
          <a:lstStyle/>
          <a:p>
            <a:pPr rtl="0"/>
            <a:r>
              <a:rPr lang="en-GB" sz="3200"/>
              <a:t>Centrical – Reporting Tool</a:t>
            </a:r>
            <a:br>
              <a:rPr lang="en-GB" sz="3200"/>
            </a:br>
            <a:r>
              <a:rPr lang="en-GB" sz="2800"/>
              <a:t>Project Proposal</a:t>
            </a:r>
            <a:endParaRPr lang="en-GB" sz="2800" dirty="0"/>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a:xfrm>
            <a:off x="6367055" y="4549553"/>
            <a:ext cx="5491570" cy="953337"/>
          </a:xfrm>
        </p:spPr>
        <p:txBody>
          <a:bodyPr rtlCol="0"/>
          <a:lstStyle/>
          <a:p>
            <a:pPr rtl="0"/>
            <a:r>
              <a:rPr lang="en-GB" dirty="0">
                <a:latin typeface="+mj-lt"/>
              </a:rPr>
              <a:t>Prepared by :- Rushabh Thakkar</a:t>
            </a:r>
            <a:endParaRPr lang="en-GB" dirty="0"/>
          </a:p>
          <a:p>
            <a:pPr rtl="0"/>
            <a:r>
              <a:rPr lang="en-GB" dirty="0"/>
              <a:t>Date :- 17/04/2025</a:t>
            </a:r>
          </a:p>
          <a:p>
            <a:pPr rtl="0"/>
            <a:endParaRPr lang="en-GB" dirty="0"/>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10</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11" name="TextBox 10">
            <a:extLst>
              <a:ext uri="{FF2B5EF4-FFF2-40B4-BE49-F238E27FC236}">
                <a16:creationId xmlns:a16="http://schemas.microsoft.com/office/drawing/2014/main" id="{202BB577-AFE1-951C-2E60-6F4084EC6F97}"/>
              </a:ext>
            </a:extLst>
          </p:cNvPr>
          <p:cNvSpPr txBox="1"/>
          <p:nvPr/>
        </p:nvSpPr>
        <p:spPr>
          <a:xfrm>
            <a:off x="869893" y="1779687"/>
            <a:ext cx="9449074" cy="5078313"/>
          </a:xfrm>
          <a:prstGeom prst="rect">
            <a:avLst/>
          </a:prstGeom>
          <a:noFill/>
        </p:spPr>
        <p:txBody>
          <a:bodyPr wrap="square">
            <a:spAutoFit/>
          </a:bodyPr>
          <a:lstStyle/>
          <a:p>
            <a:endParaRPr lang="en-US" dirty="0">
              <a:solidFill>
                <a:schemeClr val="bg1"/>
              </a:solidFill>
            </a:endParaRPr>
          </a:p>
          <a:p>
            <a:r>
              <a:rPr lang="en-US" b="1" dirty="0">
                <a:solidFill>
                  <a:schemeClr val="bg1"/>
                </a:solidFill>
              </a:rPr>
              <a:t>Iterative Development</a:t>
            </a:r>
            <a:r>
              <a:rPr lang="en-US" dirty="0">
                <a:solidFill>
                  <a:schemeClr val="bg1"/>
                </a:solidFill>
              </a:rPr>
              <a:t>: Agile projects are divided into small iterations or sprints. Changes can be planned and implemented incrementally, reducing the risk of large-scale disruptions.</a:t>
            </a:r>
          </a:p>
          <a:p>
            <a:endParaRPr lang="en-US" dirty="0">
              <a:solidFill>
                <a:schemeClr val="bg1"/>
              </a:solidFill>
            </a:endParaRPr>
          </a:p>
          <a:p>
            <a:r>
              <a:rPr lang="en-US" b="1" dirty="0">
                <a:solidFill>
                  <a:schemeClr val="bg1"/>
                </a:solidFill>
              </a:rPr>
              <a:t>Frequent Reviews</a:t>
            </a:r>
            <a:r>
              <a:rPr lang="en-US" dirty="0">
                <a:solidFill>
                  <a:schemeClr val="bg1"/>
                </a:solidFill>
              </a:rPr>
              <a:t>: Sprint reviews and retrospectives provide opportunities to evaluate progress and discuss changes. This ensures continuous improvement and alignment with project goals.</a:t>
            </a:r>
          </a:p>
          <a:p>
            <a:endParaRPr lang="en-US" dirty="0">
              <a:solidFill>
                <a:schemeClr val="bg1"/>
              </a:solidFill>
            </a:endParaRPr>
          </a:p>
          <a:p>
            <a:r>
              <a:rPr lang="en-US" b="1" dirty="0">
                <a:solidFill>
                  <a:schemeClr val="bg1"/>
                </a:solidFill>
              </a:rPr>
              <a:t>Flexible Planning</a:t>
            </a:r>
            <a:r>
              <a:rPr lang="en-US" dirty="0">
                <a:solidFill>
                  <a:schemeClr val="bg1"/>
                </a:solidFill>
              </a:rPr>
              <a:t>: Agile methodologies, such as Scrum, allow for adaptive planning. Teams can revise sprint goals or plans to accommodate changes while still delivering value.</a:t>
            </a:r>
          </a:p>
          <a:p>
            <a:endParaRPr lang="en-US" dirty="0">
              <a:solidFill>
                <a:schemeClr val="bg1"/>
              </a:solidFill>
            </a:endParaRPr>
          </a:p>
          <a:p>
            <a:r>
              <a:rPr lang="en-US" b="1" dirty="0">
                <a:solidFill>
                  <a:schemeClr val="bg1"/>
                </a:solidFill>
              </a:rPr>
              <a:t>Stakeholder Engagement</a:t>
            </a:r>
            <a:r>
              <a:rPr lang="en-US" dirty="0">
                <a:solidFill>
                  <a:schemeClr val="bg1"/>
                </a:solidFill>
              </a:rPr>
              <a:t>: Agile encourages constant engagement with stakeholders to validate and approve changes. This ensures alignment with the customer's evolving needs and expectations.</a:t>
            </a:r>
          </a:p>
          <a:p>
            <a:r>
              <a:rPr lang="en-US" dirty="0">
                <a:solidFill>
                  <a:schemeClr val="bg1"/>
                </a:solidFill>
              </a:rPr>
              <a:t>By integrating change management practices into Agile workflows, teams can respond effectively to evolving requirements, market conditions, or unforeseen challenges while maintaining project momentum.</a:t>
            </a:r>
          </a:p>
          <a:p>
            <a:pPr marL="285750" indent="-285750">
              <a:buFont typeface="Arial" panose="020B0604020202020204" pitchFamily="34" charset="0"/>
              <a:buChar char="•"/>
            </a:pPr>
            <a:endParaRPr lang="en-US" dirty="0">
              <a:solidFill>
                <a:schemeClr val="bg1"/>
              </a:solidFill>
            </a:endParaRPr>
          </a:p>
          <a:p>
            <a:pPr rtl="0"/>
            <a:endParaRPr lang="en-GB" dirty="0">
              <a:solidFill>
                <a:schemeClr val="bg1"/>
              </a:solidFill>
            </a:endParaRPr>
          </a:p>
        </p:txBody>
      </p:sp>
    </p:spTree>
    <p:extLst>
      <p:ext uri="{BB962C8B-B14F-4D97-AF65-F5344CB8AC3E}">
        <p14:creationId xmlns:p14="http://schemas.microsoft.com/office/powerpoint/2010/main" val="3585101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a:bodyPr>
          <a:lstStyle/>
          <a:p>
            <a:pPr rtl="0"/>
            <a:r>
              <a:rPr lang="en-GB" dirty="0"/>
              <a:t>Resources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11</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8" name="TextBox 7">
            <a:extLst>
              <a:ext uri="{FF2B5EF4-FFF2-40B4-BE49-F238E27FC236}">
                <a16:creationId xmlns:a16="http://schemas.microsoft.com/office/drawing/2014/main" id="{DA40C05E-BE17-BF35-E71A-4CC83884BB4B}"/>
              </a:ext>
            </a:extLst>
          </p:cNvPr>
          <p:cNvSpPr txBox="1"/>
          <p:nvPr/>
        </p:nvSpPr>
        <p:spPr>
          <a:xfrm>
            <a:off x="964023" y="2156747"/>
            <a:ext cx="9806655" cy="4247317"/>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Development team</a:t>
            </a:r>
          </a:p>
          <a:p>
            <a:pPr marL="400050" indent="-400050" rtl="0">
              <a:buFont typeface="+mj-lt"/>
              <a:buAutoNum type="romanLcPeriod"/>
            </a:pPr>
            <a:r>
              <a:rPr lang="en-US" dirty="0">
                <a:solidFill>
                  <a:schemeClr val="bg1"/>
                </a:solidFill>
              </a:rPr>
              <a:t>Business Analyst,</a:t>
            </a:r>
          </a:p>
          <a:p>
            <a:pPr marL="400050" indent="-400050" rtl="0">
              <a:buFont typeface="+mj-lt"/>
              <a:buAutoNum type="romanLcPeriod"/>
            </a:pPr>
            <a:r>
              <a:rPr lang="en-US" dirty="0">
                <a:solidFill>
                  <a:schemeClr val="bg1"/>
                </a:solidFill>
              </a:rPr>
              <a:t>Project Manager</a:t>
            </a:r>
          </a:p>
          <a:p>
            <a:pPr marL="400050" indent="-400050" rtl="0">
              <a:buFont typeface="+mj-lt"/>
              <a:buAutoNum type="romanLcPeriod"/>
            </a:pPr>
            <a:r>
              <a:rPr lang="en-US" dirty="0">
                <a:solidFill>
                  <a:schemeClr val="bg1"/>
                </a:solidFill>
              </a:rPr>
              <a:t>Developers</a:t>
            </a:r>
          </a:p>
          <a:p>
            <a:pPr marL="400050" indent="-400050" rtl="0">
              <a:buFont typeface="+mj-lt"/>
              <a:buAutoNum type="romanLcPeriod"/>
            </a:pPr>
            <a:r>
              <a:rPr lang="en-US" dirty="0">
                <a:solidFill>
                  <a:schemeClr val="bg1"/>
                </a:solidFill>
              </a:rPr>
              <a:t>Testers</a:t>
            </a:r>
          </a:p>
          <a:p>
            <a:pPr marL="400050" indent="-400050" rtl="0">
              <a:buFont typeface="+mj-lt"/>
              <a:buAutoNum type="romanLcPeriod"/>
            </a:pPr>
            <a:r>
              <a:rPr lang="en-US" dirty="0">
                <a:solidFill>
                  <a:schemeClr val="bg1"/>
                </a:solidFill>
              </a:rPr>
              <a:t>DB architect,</a:t>
            </a:r>
          </a:p>
          <a:p>
            <a:pPr marL="400050" indent="-400050" rtl="0">
              <a:buFont typeface="+mj-lt"/>
              <a:buAutoNum type="romanLcPeriod"/>
            </a:pPr>
            <a:r>
              <a:rPr lang="en-US" dirty="0">
                <a:solidFill>
                  <a:schemeClr val="bg1"/>
                </a:solidFill>
              </a:rPr>
              <a:t>NW architect</a:t>
            </a:r>
          </a:p>
          <a:p>
            <a:pPr marL="400050" indent="-400050" rtl="0">
              <a:buFont typeface="+mj-lt"/>
              <a:buAutoNum type="romanLcPeriod"/>
            </a:pPr>
            <a:r>
              <a:rPr lang="en-US" dirty="0">
                <a:solidFill>
                  <a:schemeClr val="bg1"/>
                </a:solidFill>
              </a:rPr>
              <a:t>Solution architect</a:t>
            </a:r>
          </a:p>
          <a:p>
            <a:pPr marL="400050" indent="-400050" rtl="0">
              <a:buFont typeface="+mj-lt"/>
              <a:buAutoNum type="romanLcPeriod"/>
            </a:pPr>
            <a:r>
              <a:rPr lang="en-US" dirty="0">
                <a:solidFill>
                  <a:schemeClr val="bg1"/>
                </a:solidFill>
              </a:rPr>
              <a:t>GUI designer</a:t>
            </a:r>
          </a:p>
          <a:p>
            <a:pPr marL="400050" indent="-400050" rtl="0">
              <a:buFont typeface="+mj-lt"/>
              <a:buAutoNum type="romanLcPeriod"/>
            </a:pPr>
            <a:r>
              <a:rPr lang="en-US" dirty="0">
                <a:solidFill>
                  <a:schemeClr val="bg1"/>
                </a:solidFill>
              </a:rPr>
              <a:t>COTS supplier</a:t>
            </a:r>
          </a:p>
          <a:p>
            <a:pPr marL="400050" indent="-400050" rtl="0">
              <a:buFont typeface="Arial" panose="020B0604020202020204" pitchFamily="34" charset="0"/>
              <a:buChar char="•"/>
            </a:pPr>
            <a:r>
              <a:rPr lang="en-US" dirty="0">
                <a:solidFill>
                  <a:schemeClr val="bg1"/>
                </a:solidFill>
              </a:rPr>
              <a:t>Computers and laptops,</a:t>
            </a:r>
          </a:p>
          <a:p>
            <a:pPr marL="400050" indent="-400050" rtl="0">
              <a:buFont typeface="Arial" panose="020B0604020202020204" pitchFamily="34" charset="0"/>
              <a:buChar char="•"/>
            </a:pPr>
            <a:r>
              <a:rPr lang="en-US" dirty="0">
                <a:solidFill>
                  <a:schemeClr val="bg1"/>
                </a:solidFill>
              </a:rPr>
              <a:t>Microsoft office tools,</a:t>
            </a:r>
          </a:p>
          <a:p>
            <a:pPr marL="400050" indent="-400050" rtl="0">
              <a:buFont typeface="Arial" panose="020B0604020202020204" pitchFamily="34" charset="0"/>
              <a:buChar char="•"/>
            </a:pPr>
            <a:r>
              <a:rPr lang="en-US" dirty="0">
                <a:solidFill>
                  <a:schemeClr val="bg1"/>
                </a:solidFill>
              </a:rPr>
              <a:t>API applications &amp;</a:t>
            </a:r>
          </a:p>
          <a:p>
            <a:pPr marL="400050" indent="-400050" rtl="0">
              <a:buFont typeface="Arial" panose="020B0604020202020204" pitchFamily="34" charset="0"/>
              <a:buChar char="•"/>
            </a:pPr>
            <a:r>
              <a:rPr lang="en-US" dirty="0">
                <a:solidFill>
                  <a:schemeClr val="bg1"/>
                </a:solidFill>
              </a:rPr>
              <a:t>Money for investment</a:t>
            </a:r>
          </a:p>
          <a:p>
            <a:pPr marL="400050" indent="-400050" rtl="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45282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a:xfrm>
            <a:off x="964023" y="879063"/>
            <a:ext cx="6846833" cy="610863"/>
          </a:xfrm>
        </p:spPr>
        <p:txBody>
          <a:bodyPr rtlCol="0">
            <a:normAutofit/>
          </a:bodyPr>
          <a:lstStyle/>
          <a:p>
            <a:pPr rtl="0"/>
            <a:r>
              <a:rPr lang="en-GB" dirty="0"/>
              <a:t>Risks</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12</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8" name="TextBox 7">
            <a:extLst>
              <a:ext uri="{FF2B5EF4-FFF2-40B4-BE49-F238E27FC236}">
                <a16:creationId xmlns:a16="http://schemas.microsoft.com/office/drawing/2014/main" id="{DA40C05E-BE17-BF35-E71A-4CC83884BB4B}"/>
              </a:ext>
            </a:extLst>
          </p:cNvPr>
          <p:cNvSpPr txBox="1"/>
          <p:nvPr/>
        </p:nvSpPr>
        <p:spPr>
          <a:xfrm>
            <a:off x="964023" y="2156747"/>
            <a:ext cx="9806655" cy="3970318"/>
          </a:xfrm>
          <a:prstGeom prst="rect">
            <a:avLst/>
          </a:prstGeom>
          <a:noFill/>
        </p:spPr>
        <p:txBody>
          <a:bodyPr wrap="square">
            <a:spAutoFit/>
          </a:bodyPr>
          <a:lstStyle/>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Inefficient processes: </a:t>
            </a:r>
            <a:r>
              <a:rPr lang="en-GB" sz="1400" b="0" i="0" dirty="0">
                <a:solidFill>
                  <a:srgbClr val="000000"/>
                </a:solidFill>
                <a:effectLst/>
                <a:latin typeface="Times New Roman" panose="02020603050405020304" pitchFamily="18" charset="0"/>
              </a:rPr>
              <a:t>Poorly designed or outdated workflows can lead to delays, rework, and resource waste.</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Lack of clarity: </a:t>
            </a:r>
            <a:r>
              <a:rPr lang="en-GB" sz="1400" b="0" i="0" dirty="0">
                <a:solidFill>
                  <a:srgbClr val="000000"/>
                </a:solidFill>
                <a:effectLst/>
                <a:latin typeface="Times New Roman" panose="02020603050405020304" pitchFamily="18" charset="0"/>
              </a:rPr>
              <a:t>Ambiguous project documentation or unclear roles and responsibilities can result in misinterpretations and deviations from the plan.</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Communication breakdowns: </a:t>
            </a:r>
            <a:r>
              <a:rPr lang="en-GB" sz="1400" b="0" i="0" dirty="0">
                <a:solidFill>
                  <a:srgbClr val="000000"/>
                </a:solidFill>
                <a:effectLst/>
                <a:latin typeface="Times New Roman" panose="02020603050405020304" pitchFamily="18" charset="0"/>
              </a:rPr>
              <a:t>Poor communication between team members, stakeholders, or departments can lead to misunderstandings and critical information being missed.</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Change management issues</a:t>
            </a:r>
            <a:r>
              <a:rPr lang="en-GB" sz="1400" b="0" i="0" dirty="0">
                <a:solidFill>
                  <a:srgbClr val="000000"/>
                </a:solidFill>
                <a:effectLst/>
                <a:latin typeface="Times New Roman" panose="02020603050405020304" pitchFamily="18" charset="0"/>
              </a:rPr>
              <a:t>: Improper handling of project changes can create disruption and impact the overall process.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Technical limitations: Reliance on outdated technology or inadequate tools can hinder project progress.</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Quality control gaps: </a:t>
            </a:r>
            <a:r>
              <a:rPr lang="en-GB" sz="1400" b="0" i="0" dirty="0">
                <a:solidFill>
                  <a:srgbClr val="000000"/>
                </a:solidFill>
                <a:effectLst/>
                <a:latin typeface="Times New Roman" panose="02020603050405020304" pitchFamily="18" charset="0"/>
              </a:rPr>
              <a:t>Insufficient quality checks during the project execution can lead to defects and rework later on.</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Inefficiencies with the features for proposed project</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Unfriendly/complicated application</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Budget issues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Timeline issues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Resources leaving the job midway.</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Logistics: Online platform will require a delivery channel to deliver products to remote locations.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Involvement of a delivery partner to deliver at remote locations.</a:t>
            </a:r>
          </a:p>
          <a:p>
            <a:pPr marL="285750" indent="-285750" algn="l">
              <a:buFont typeface="Courier New" panose="02070309020205020404" pitchFamily="49" charset="0"/>
              <a:buChar char="o"/>
            </a:pPr>
            <a:r>
              <a:rPr lang="en-GB" sz="1400" dirty="0">
                <a:solidFill>
                  <a:srgbClr val="000000"/>
                </a:solidFill>
                <a:latin typeface="Times New Roman" panose="02020603050405020304" pitchFamily="18" charset="0"/>
              </a:rPr>
              <a:t>Training the users who are used to the old ways of call backs.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Training the managers and conducting regular sessions for doubt clarifications.</a:t>
            </a:r>
          </a:p>
          <a:p>
            <a:pPr marL="400050" indent="-400050" rtl="0">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556190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F499C-6AD5-467B-A39A-3372B4C334E0}"/>
              </a:ext>
            </a:extLst>
          </p:cNvPr>
          <p:cNvSpPr>
            <a:spLocks noGrp="1"/>
          </p:cNvSpPr>
          <p:nvPr>
            <p:ph type="ctrTitle"/>
          </p:nvPr>
        </p:nvSpPr>
        <p:spPr>
          <a:xfrm>
            <a:off x="6501525" y="0"/>
            <a:ext cx="5491571" cy="1514019"/>
          </a:xfrm>
        </p:spPr>
        <p:txBody>
          <a:bodyPr/>
          <a:lstStyle/>
          <a:p>
            <a:r>
              <a:rPr lang="en-US" dirty="0"/>
              <a:t>Dependencies</a:t>
            </a:r>
          </a:p>
        </p:txBody>
      </p:sp>
      <p:sp>
        <p:nvSpPr>
          <p:cNvPr id="3" name="Text Placeholder 2">
            <a:extLst>
              <a:ext uri="{FF2B5EF4-FFF2-40B4-BE49-F238E27FC236}">
                <a16:creationId xmlns:a16="http://schemas.microsoft.com/office/drawing/2014/main" id="{55B5A05F-A56F-47E3-BE27-CB556E67E0A9}"/>
              </a:ext>
            </a:extLst>
          </p:cNvPr>
          <p:cNvSpPr>
            <a:spLocks noGrp="1"/>
          </p:cNvSpPr>
          <p:nvPr>
            <p:ph type="body" sz="quarter" idx="11"/>
          </p:nvPr>
        </p:nvSpPr>
        <p:spPr>
          <a:xfrm>
            <a:off x="5398865" y="1669659"/>
            <a:ext cx="6474887" cy="4459976"/>
          </a:xfrm>
        </p:spPr>
        <p:txBody>
          <a:bodyPr/>
          <a:lstStyle/>
          <a:p>
            <a:r>
              <a:rPr lang="en-US" dirty="0"/>
              <a:t>As Centrical tool relies on external data integration, any delay in the upstream data feed could impact the real-time data displayed to the team managers and the employees.</a:t>
            </a:r>
          </a:p>
          <a:p>
            <a:endParaRPr lang="en-US" dirty="0"/>
          </a:p>
          <a:p>
            <a:r>
              <a:rPr lang="en-US" dirty="0"/>
              <a:t>UI development and backend reporting logic often have interdependencies. Coordinating both aspects to avoid delays is essential.</a:t>
            </a:r>
          </a:p>
          <a:p>
            <a:endParaRPr lang="en-US" dirty="0"/>
          </a:p>
          <a:p>
            <a:endParaRPr lang="en-US" dirty="0"/>
          </a:p>
          <a:p>
            <a:r>
              <a:rPr lang="en-US" dirty="0"/>
              <a:t>Collaboration amongst various team is a key dependency for the success of the project as there are multiple teams involved.</a:t>
            </a:r>
          </a:p>
          <a:p>
            <a:endParaRPr lang="en-US" dirty="0"/>
          </a:p>
          <a:p>
            <a:r>
              <a:rPr lang="en-US" dirty="0"/>
              <a:t>Managing dependencies effectively in Agile is about proactive communication, meticulous planning, and adaptive strategies. Let me know if you'd like further insights or examples!</a:t>
            </a:r>
          </a:p>
          <a:p>
            <a:endParaRPr lang="en-US" dirty="0"/>
          </a:p>
        </p:txBody>
      </p:sp>
    </p:spTree>
    <p:extLst>
      <p:ext uri="{BB962C8B-B14F-4D97-AF65-F5344CB8AC3E}">
        <p14:creationId xmlns:p14="http://schemas.microsoft.com/office/powerpoint/2010/main" val="2284929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07D85DA-D524-E979-AFB5-32880570778D}"/>
              </a:ext>
            </a:extLst>
          </p:cNvPr>
          <p:cNvSpPr/>
          <p:nvPr/>
        </p:nvSpPr>
        <p:spPr>
          <a:xfrm>
            <a:off x="4115563" y="3061339"/>
            <a:ext cx="3567773"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Thank You !</a:t>
            </a:r>
          </a:p>
        </p:txBody>
      </p:sp>
    </p:spTree>
    <p:extLst>
      <p:ext uri="{BB962C8B-B14F-4D97-AF65-F5344CB8AC3E}">
        <p14:creationId xmlns:p14="http://schemas.microsoft.com/office/powerpoint/2010/main" val="22030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2"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6"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3F689-2E51-BF4F-AE47-7CEB7CC4C52A}"/>
              </a:ext>
            </a:extLst>
          </p:cNvPr>
          <p:cNvSpPr>
            <a:spLocks noGrp="1"/>
          </p:cNvSpPr>
          <p:nvPr>
            <p:ph type="title"/>
          </p:nvPr>
        </p:nvSpPr>
        <p:spPr>
          <a:xfrm>
            <a:off x="964023" y="879063"/>
            <a:ext cx="8385076" cy="610863"/>
          </a:xfrm>
        </p:spPr>
        <p:txBody>
          <a:bodyPr rtlCol="0">
            <a:normAutofit fontScale="90000"/>
          </a:bodyPr>
          <a:lstStyle/>
          <a:p>
            <a:pPr rtl="0"/>
            <a:r>
              <a:rPr lang="en-GB" sz="4400"/>
              <a:t>Situation/Problem/Opportunity:-</a:t>
            </a:r>
            <a:endParaRPr lang="en-GB" dirty="0"/>
          </a:p>
        </p:txBody>
      </p:sp>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952499" y="2289363"/>
            <a:ext cx="10464682" cy="2795232"/>
          </a:xfrm>
        </p:spPr>
        <p:txBody>
          <a:bodyPr rtlCol="0"/>
          <a:lstStyle/>
          <a:p>
            <a:pPr rtl="0"/>
            <a:r>
              <a:rPr lang="en-GB" sz="1800" dirty="0"/>
              <a:t> </a:t>
            </a:r>
            <a:r>
              <a:rPr lang="en-GB" sz="1800" b="1" dirty="0"/>
              <a:t>Currently we don't have a real time matrix checker which makes it difficult :-</a:t>
            </a:r>
          </a:p>
          <a:p>
            <a:pPr marL="342900" indent="-342900" rtl="0">
              <a:buAutoNum type="alphaLcParenR"/>
            </a:pPr>
            <a:r>
              <a:rPr lang="en-GB" dirty="0"/>
              <a:t>To keep a real-time update of the KRA scores.</a:t>
            </a:r>
          </a:p>
          <a:p>
            <a:pPr marL="342900" indent="-342900" rtl="0">
              <a:buAutoNum type="alphaLcParenR"/>
            </a:pPr>
            <a:r>
              <a:rPr lang="en-GB" dirty="0"/>
              <a:t>Makes it difficult to get a team view,</a:t>
            </a:r>
          </a:p>
          <a:p>
            <a:pPr marL="342900" indent="-342900" rtl="0">
              <a:buAutoNum type="alphaLcParenR"/>
            </a:pPr>
            <a:r>
              <a:rPr lang="en-GB" dirty="0"/>
              <a:t>We have to manually track the advisor trends for the past weeks and months,</a:t>
            </a:r>
          </a:p>
          <a:p>
            <a:pPr marL="342900" indent="-342900" rtl="0">
              <a:buAutoNum type="alphaLcParenR"/>
            </a:pPr>
            <a:r>
              <a:rPr lang="en-GB" dirty="0"/>
              <a:t>Coaching the advisors is by using legacy outlook system,</a:t>
            </a:r>
          </a:p>
          <a:p>
            <a:pPr marL="342900" indent="-342900" rtl="0">
              <a:buAutoNum type="alphaLcParenR"/>
            </a:pPr>
            <a:r>
              <a:rPr lang="en-GB" dirty="0"/>
              <a:t>The feedbacks, scores and stats are not visually appealing.</a:t>
            </a:r>
          </a:p>
          <a:p>
            <a:pPr marL="342900" indent="-342900" rtl="0">
              <a:buAutoNum type="alphaLcParenR"/>
            </a:pPr>
            <a:r>
              <a:rPr lang="en-GB" dirty="0"/>
              <a:t>We do not have a unified platform  for sharing feedback</a:t>
            </a:r>
          </a:p>
          <a:p>
            <a:pPr marL="342900" indent="-342900" rtl="0">
              <a:buAutoNum type="alphaLcParenR"/>
            </a:pPr>
            <a:r>
              <a:rPr lang="en-GB" dirty="0"/>
              <a:t>Knowledge tests via google forms is not as visually appealing as it should be .</a:t>
            </a:r>
          </a:p>
          <a:p>
            <a:pPr marL="342900" indent="-342900" rtl="0">
              <a:buAutoNum type="alphaLcParenR"/>
            </a:pPr>
            <a:endParaRPr lang="en-GB" dirty="0"/>
          </a:p>
          <a:p>
            <a:pPr marL="342900" indent="-342900" rtl="0">
              <a:buAutoNum type="alphaLcParenR"/>
            </a:pPr>
            <a:endParaRPr lang="en-GB" dirty="0"/>
          </a:p>
          <a:p>
            <a:pPr rtl="0"/>
            <a:endParaRPr lang="en-GB"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2</a:t>
            </a:fld>
            <a:endParaRPr lang="en-GB"/>
          </a:p>
        </p:txBody>
      </p:sp>
      <p:sp>
        <p:nvSpPr>
          <p:cNvPr id="6" name="Footer Placeholder 5">
            <a:extLst>
              <a:ext uri="{FF2B5EF4-FFF2-40B4-BE49-F238E27FC236}">
                <a16:creationId xmlns:a16="http://schemas.microsoft.com/office/drawing/2014/main" id="{66F3960A-D260-8445-A153-0B674474CEBD}"/>
              </a:ext>
            </a:extLst>
          </p:cNvPr>
          <p:cNvSpPr>
            <a:spLocks noGrp="1"/>
          </p:cNvSpPr>
          <p:nvPr>
            <p:ph type="ftr" sz="quarter" idx="15"/>
          </p:nvPr>
        </p:nvSpPr>
        <p:spPr>
          <a:xfrm>
            <a:off x="1494790" y="6332220"/>
            <a:ext cx="1497330" cy="247651"/>
          </a:xfrm>
        </p:spPr>
        <p:txBody>
          <a:bodyPr rtlCol="0"/>
          <a:lstStyle/>
          <a:p>
            <a:pPr rtl="0"/>
            <a:r>
              <a:rPr lang="en-GB"/>
              <a:t>Project Proposal</a:t>
            </a:r>
            <a:endParaRPr lang="en-GB" dirty="0"/>
          </a:p>
        </p:txBody>
      </p:sp>
      <p:sp>
        <p:nvSpPr>
          <p:cNvPr id="5" name="Date Placeholder 4">
            <a:extLst>
              <a:ext uri="{FF2B5EF4-FFF2-40B4-BE49-F238E27FC236}">
                <a16:creationId xmlns:a16="http://schemas.microsoft.com/office/drawing/2014/main" id="{2E803E71-3088-0347-9BCC-16ADB551CCC8}"/>
              </a:ext>
            </a:extLst>
          </p:cNvPr>
          <p:cNvSpPr>
            <a:spLocks noGrp="1"/>
          </p:cNvSpPr>
          <p:nvPr>
            <p:ph type="dt" sz="half" idx="14"/>
          </p:nvPr>
        </p:nvSpPr>
        <p:spPr>
          <a:xfrm>
            <a:off x="2992120" y="6332220"/>
            <a:ext cx="1313180" cy="247651"/>
          </a:xfrm>
        </p:spPr>
        <p:txBody>
          <a:bodyPr rtlCol="0"/>
          <a:lstStyle/>
          <a:p>
            <a:pPr rtl="0"/>
            <a:fld id="{7E95D1A8-F167-412C-8772-4FDCBEEA9C1E}" type="datetime3">
              <a:rPr lang="en-GB" smtClean="0"/>
              <a:t>18 April, 2025</a:t>
            </a:fld>
            <a:endParaRPr lang="en-GB"/>
          </a:p>
        </p:txBody>
      </p:sp>
    </p:spTree>
    <p:extLst>
      <p:ext uri="{BB962C8B-B14F-4D97-AF65-F5344CB8AC3E}">
        <p14:creationId xmlns:p14="http://schemas.microsoft.com/office/powerpoint/2010/main" val="39124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Purpose Statement</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p:txBody>
          <a:bodyPr rtlCol="0"/>
          <a:lstStyle/>
          <a:p>
            <a:pPr rtl="0"/>
            <a:r>
              <a:rPr lang="en-GB" dirty="0"/>
              <a:t>The purpose of the project is to :-</a:t>
            </a:r>
          </a:p>
        </p:txBody>
      </p:sp>
      <p:sp>
        <p:nvSpPr>
          <p:cNvPr id="44" name="Text Placeholder 43">
            <a:extLst>
              <a:ext uri="{FF2B5EF4-FFF2-40B4-BE49-F238E27FC236}">
                <a16:creationId xmlns:a16="http://schemas.microsoft.com/office/drawing/2014/main" id="{906E4DF9-127F-4650-8BAA-2521A37885B0}"/>
              </a:ext>
            </a:extLst>
          </p:cNvPr>
          <p:cNvSpPr>
            <a:spLocks noGrp="1"/>
          </p:cNvSpPr>
          <p:nvPr>
            <p:ph type="body" sz="quarter" idx="10"/>
          </p:nvPr>
        </p:nvSpPr>
        <p:spPr>
          <a:xfrm>
            <a:off x="952499" y="2656904"/>
            <a:ext cx="8579127" cy="2838042"/>
          </a:xfrm>
        </p:spPr>
        <p:txBody>
          <a:bodyPr rtlCol="0"/>
          <a:lstStyle/>
          <a:p>
            <a:pPr rtl="0"/>
            <a:r>
              <a:rPr lang="en-GB" dirty="0"/>
              <a:t>Have a unified software for reporting and coaching that will help  :-</a:t>
            </a:r>
          </a:p>
          <a:p>
            <a:pPr marL="342900" indent="-342900" rtl="0">
              <a:buAutoNum type="arabicParenR"/>
            </a:pPr>
            <a:r>
              <a:rPr lang="en-GB" dirty="0"/>
              <a:t>The advisors to have a real time view for their performance,</a:t>
            </a:r>
          </a:p>
          <a:p>
            <a:pPr marL="342900" indent="-342900" rtl="0">
              <a:buAutoNum type="arabicParenR"/>
            </a:pPr>
            <a:r>
              <a:rPr lang="en-GB" dirty="0"/>
              <a:t>To build a healthy competition to check the performance across the floor,</a:t>
            </a:r>
          </a:p>
          <a:p>
            <a:pPr marL="342900" indent="-342900" rtl="0">
              <a:buAutoNum type="arabicParenR"/>
            </a:pPr>
            <a:r>
              <a:rPr lang="en-GB" dirty="0"/>
              <a:t>Will help the managers to keep a real time update for their team members,</a:t>
            </a:r>
          </a:p>
          <a:p>
            <a:pPr marL="342900" indent="-342900" rtl="0">
              <a:buAutoNum type="arabicParenR"/>
            </a:pPr>
            <a:r>
              <a:rPr lang="en-GB" dirty="0"/>
              <a:t>Will help the team managers to send coaching and feedback to the advisors via the same platform,</a:t>
            </a:r>
          </a:p>
          <a:p>
            <a:pPr marL="342900" indent="-342900" rtl="0">
              <a:buAutoNum type="arabicParenR"/>
            </a:pPr>
            <a:r>
              <a:rPr lang="en-GB" dirty="0"/>
              <a:t>We can roll out knowledge tests in a gamification method that makes learning fun,</a:t>
            </a:r>
          </a:p>
          <a:p>
            <a:pPr marL="342900" indent="-342900" rtl="0">
              <a:buAutoNum type="arabicParenR"/>
            </a:pPr>
            <a:endParaRPr lang="en-GB" dirty="0"/>
          </a:p>
          <a:p>
            <a:pPr marL="342900" indent="-342900" rtl="0">
              <a:buAutoNum type="alphaLcParenR"/>
            </a:pPr>
            <a:endParaRPr lang="en-GB" dirty="0"/>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3</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Tree>
    <p:extLst>
      <p:ext uri="{BB962C8B-B14F-4D97-AF65-F5344CB8AC3E}">
        <p14:creationId xmlns:p14="http://schemas.microsoft.com/office/powerpoint/2010/main" val="643842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Project objectives</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p:txBody>
          <a:bodyPr rtlCol="0"/>
          <a:lstStyle/>
          <a:p>
            <a:pPr rtl="0"/>
            <a:r>
              <a:rPr lang="en-GB" dirty="0"/>
              <a:t>The objective of the project is to:-</a:t>
            </a:r>
          </a:p>
        </p:txBody>
      </p:sp>
      <p:sp>
        <p:nvSpPr>
          <p:cNvPr id="44" name="Text Placeholder 43">
            <a:extLst>
              <a:ext uri="{FF2B5EF4-FFF2-40B4-BE49-F238E27FC236}">
                <a16:creationId xmlns:a16="http://schemas.microsoft.com/office/drawing/2014/main" id="{906E4DF9-127F-4650-8BAA-2521A37885B0}"/>
              </a:ext>
            </a:extLst>
          </p:cNvPr>
          <p:cNvSpPr>
            <a:spLocks noGrp="1"/>
          </p:cNvSpPr>
          <p:nvPr>
            <p:ph type="body" sz="quarter" idx="10"/>
          </p:nvPr>
        </p:nvSpPr>
        <p:spPr>
          <a:xfrm>
            <a:off x="952499" y="2656904"/>
            <a:ext cx="7798393" cy="2838042"/>
          </a:xfrm>
        </p:spPr>
        <p:txBody>
          <a:bodyPr rtlCol="0"/>
          <a:lstStyle/>
          <a:p>
            <a:pPr marL="285750" indent="-285750" rtl="0">
              <a:buFont typeface="Wingdings" panose="05000000000000000000" pitchFamily="2" charset="2"/>
              <a:buChar char="§"/>
            </a:pPr>
            <a:r>
              <a:rPr lang="en-GB" dirty="0"/>
              <a:t>Have a unified software for reporting and coaching that will help the employees to track their performance real time and also give the manager a view of their team as to what the team is doing and coach the team accordingly depending on their trends across performance.</a:t>
            </a:r>
          </a:p>
          <a:p>
            <a:pPr marL="285750" indent="-285750" rtl="0">
              <a:buFont typeface="Wingdings" panose="05000000000000000000" pitchFamily="2" charset="2"/>
              <a:buChar char="§"/>
            </a:pPr>
            <a:r>
              <a:rPr lang="en-GB" dirty="0"/>
              <a:t>Initially gather requirements using elicitation techniques to understand the GAP and to formulate the effort estimation along with feasibility studies.</a:t>
            </a:r>
          </a:p>
          <a:p>
            <a:pPr marL="285750" indent="-285750" rtl="0">
              <a:buFont typeface="Wingdings" panose="05000000000000000000" pitchFamily="2" charset="2"/>
              <a:buChar char="§"/>
            </a:pPr>
            <a:r>
              <a:rPr lang="en-GB" dirty="0"/>
              <a:t>Prepare dashboards as per the company KPIs and design challenges that will be rolled out to the teams.</a:t>
            </a:r>
          </a:p>
          <a:p>
            <a:pPr marL="285750" indent="-285750" rtl="0">
              <a:buFont typeface="Wingdings" panose="05000000000000000000" pitchFamily="2" charset="2"/>
              <a:buChar char="§"/>
            </a:pPr>
            <a:r>
              <a:rPr lang="en-GB" dirty="0"/>
              <a:t>Conduct UAT to check if the application serves the purpose of creation.</a:t>
            </a:r>
          </a:p>
          <a:p>
            <a:pPr marL="285750" indent="-285750" rtl="0">
              <a:buFont typeface="Wingdings" panose="05000000000000000000" pitchFamily="2" charset="2"/>
              <a:buChar char="§"/>
            </a:pPr>
            <a:r>
              <a:rPr lang="en-GB" dirty="0"/>
              <a:t>Train the end users and do a bug tracking once the project goes live to make any changes when required.</a:t>
            </a:r>
          </a:p>
          <a:p>
            <a:pPr marL="285750" indent="-285750" rtl="0">
              <a:buFont typeface="Wingdings" panose="05000000000000000000" pitchFamily="2" charset="2"/>
              <a:buChar char="§"/>
            </a:pPr>
            <a:endParaRPr lang="en-GB" dirty="0"/>
          </a:p>
          <a:p>
            <a:pPr marL="285750" indent="-285750" rtl="0">
              <a:buFont typeface="Wingdings" panose="05000000000000000000" pitchFamily="2" charset="2"/>
              <a:buChar char="§"/>
            </a:pPr>
            <a:endParaRPr lang="en-GB" dirty="0"/>
          </a:p>
          <a:p>
            <a:pPr marL="285750" indent="-285750" rtl="0">
              <a:buFont typeface="Wingdings" panose="05000000000000000000" pitchFamily="2" charset="2"/>
              <a:buChar char="§"/>
            </a:pPr>
            <a:endParaRPr lang="en-GB" dirty="0"/>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4</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Tree>
    <p:extLst>
      <p:ext uri="{BB962C8B-B14F-4D97-AF65-F5344CB8AC3E}">
        <p14:creationId xmlns:p14="http://schemas.microsoft.com/office/powerpoint/2010/main" val="176831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Success Criteria</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178905" y="2166730"/>
            <a:ext cx="11878846" cy="3975652"/>
          </a:xfrm>
        </p:spPr>
        <p:txBody>
          <a:bodyPr rtlCol="0"/>
          <a:lstStyle/>
          <a:p>
            <a:pPr marL="285750" indent="-285750" rtl="0">
              <a:buFont typeface="Arial" panose="020B0604020202020204" pitchFamily="34" charset="0"/>
              <a:buChar char="•"/>
            </a:pPr>
            <a:r>
              <a:rPr lang="en-GB" dirty="0">
                <a:solidFill>
                  <a:schemeClr val="bg1"/>
                </a:solidFill>
                <a:latin typeface="Franklin Gothic Book (Body)"/>
              </a:rPr>
              <a:t>The application should allow users to login using their email id &amp; password.</a:t>
            </a:r>
          </a:p>
          <a:p>
            <a:pPr marL="285750" indent="-285750" rtl="0">
              <a:buFont typeface="Arial" panose="020B0604020202020204" pitchFamily="34" charset="0"/>
              <a:buChar char="•"/>
            </a:pPr>
            <a:r>
              <a:rPr lang="en-GB" dirty="0">
                <a:solidFill>
                  <a:schemeClr val="bg1"/>
                </a:solidFill>
                <a:latin typeface="Franklin Gothic Book (Body)"/>
              </a:rPr>
              <a:t>The users should be able to reset their password by a forget password link on their email,</a:t>
            </a:r>
          </a:p>
          <a:p>
            <a:pPr marL="285750" indent="-285750" rtl="0">
              <a:buFont typeface="Arial" panose="020B0604020202020204" pitchFamily="34" charset="0"/>
              <a:buChar char="•"/>
            </a:pPr>
            <a:r>
              <a:rPr lang="en-GB" dirty="0">
                <a:solidFill>
                  <a:schemeClr val="bg1"/>
                </a:solidFill>
                <a:latin typeface="Franklin Gothic Book (Body)"/>
              </a:rPr>
              <a:t>The users should be able to view their performance along with performance for team members on the floor .</a:t>
            </a:r>
          </a:p>
          <a:p>
            <a:pPr marL="285750" indent="-285750" rtl="0">
              <a:buFont typeface="Arial" panose="020B0604020202020204" pitchFamily="34" charset="0"/>
              <a:buChar char="•"/>
            </a:pPr>
            <a:r>
              <a:rPr lang="en-GB" dirty="0">
                <a:solidFill>
                  <a:schemeClr val="bg1"/>
                </a:solidFill>
                <a:latin typeface="Franklin Gothic Book (Body)"/>
              </a:rPr>
              <a:t>Uses should be able to give the knowledge tests.</a:t>
            </a:r>
          </a:p>
          <a:p>
            <a:pPr marL="285750" indent="-285750" rtl="0">
              <a:buFont typeface="Arial" panose="020B0604020202020204" pitchFamily="34" charset="0"/>
              <a:buChar char="•"/>
            </a:pPr>
            <a:r>
              <a:rPr lang="en-GB" dirty="0">
                <a:solidFill>
                  <a:schemeClr val="bg1"/>
                </a:solidFill>
                <a:latin typeface="Franklin Gothic Book (Body)"/>
              </a:rPr>
              <a:t>Managers should get a complete view about their team’s performance and trends along with an option to send coaching actions and appreciation via Kudos to the respective advisors.</a:t>
            </a:r>
          </a:p>
          <a:p>
            <a:pPr marL="285750" indent="-285750" rtl="0">
              <a:buFont typeface="Arial" panose="020B0604020202020204" pitchFamily="34" charset="0"/>
              <a:buChar char="•"/>
            </a:pPr>
            <a:r>
              <a:rPr lang="en-GB" dirty="0">
                <a:solidFill>
                  <a:schemeClr val="bg1"/>
                </a:solidFill>
                <a:latin typeface="Franklin Gothic Book (Body)"/>
              </a:rPr>
              <a:t>Managers and employees to get a notification regarding the coaching's and kudos shared with them and the remedial action suggested.</a:t>
            </a:r>
          </a:p>
          <a:p>
            <a:pPr marL="285750" indent="-285750" rtl="0">
              <a:buFont typeface="Arial" panose="020B0604020202020204" pitchFamily="34" charset="0"/>
              <a:buChar char="•"/>
            </a:pPr>
            <a:r>
              <a:rPr lang="en-GB" dirty="0">
                <a:solidFill>
                  <a:schemeClr val="bg1"/>
                </a:solidFill>
                <a:latin typeface="Franklin Gothic Book (Body)"/>
              </a:rPr>
              <a:t>Users and managers must be able to view the live challenges and contests and also see their rankings for the contests.</a:t>
            </a:r>
          </a:p>
          <a:p>
            <a:pPr marL="285750" indent="-285750" rtl="0">
              <a:buFont typeface="Arial" panose="020B0604020202020204" pitchFamily="34" charset="0"/>
              <a:buChar char="•"/>
            </a:pPr>
            <a:endParaRPr lang="en-GB" dirty="0">
              <a:latin typeface="Franklin Gothic Book (Body)"/>
            </a:endParaRPr>
          </a:p>
          <a:p>
            <a:pPr marL="285750" indent="-285750" rtl="0">
              <a:buFont typeface="Arial" panose="020B0604020202020204" pitchFamily="34" charset="0"/>
              <a:buChar char="•"/>
            </a:pPr>
            <a:endParaRPr lang="en-GB" dirty="0">
              <a:latin typeface="Franklin Gothic Book (Body)"/>
            </a:endParaRP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5</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Tree>
    <p:extLst>
      <p:ext uri="{BB962C8B-B14F-4D97-AF65-F5344CB8AC3E}">
        <p14:creationId xmlns:p14="http://schemas.microsoft.com/office/powerpoint/2010/main" val="413080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952499" y="2286000"/>
            <a:ext cx="9806655" cy="315915"/>
          </a:xfrm>
        </p:spPr>
        <p:txBody>
          <a:bodyPr rtlCol="0"/>
          <a:lstStyle/>
          <a:p>
            <a:pPr rtl="0"/>
            <a:r>
              <a:rPr lang="en-GB" dirty="0"/>
              <a:t>1) Agile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6</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233169" y="2801080"/>
            <a:ext cx="9449074" cy="3139321"/>
          </a:xfrm>
          <a:prstGeom prst="rect">
            <a:avLst/>
          </a:prstGeom>
          <a:noFill/>
        </p:spPr>
        <p:txBody>
          <a:bodyPr wrap="square">
            <a:spAutoFit/>
          </a:bodyPr>
          <a:lstStyle/>
          <a:p>
            <a:r>
              <a:rPr lang="en-US" dirty="0">
                <a:solidFill>
                  <a:schemeClr val="bg1"/>
                </a:solidFill>
              </a:rPr>
              <a:t>To develop this project, we utilized </a:t>
            </a:r>
            <a:r>
              <a:rPr lang="en-US" b="1" dirty="0">
                <a:solidFill>
                  <a:schemeClr val="bg1"/>
                </a:solidFill>
              </a:rPr>
              <a:t>Agile methodology </a:t>
            </a:r>
            <a:r>
              <a:rPr lang="en-US" dirty="0">
                <a:solidFill>
                  <a:schemeClr val="bg1"/>
                </a:solidFill>
              </a:rPr>
              <a:t>and employed the </a:t>
            </a:r>
            <a:r>
              <a:rPr lang="en-US" b="1" dirty="0">
                <a:solidFill>
                  <a:schemeClr val="bg1"/>
                </a:solidFill>
              </a:rPr>
              <a:t>Jira tool</a:t>
            </a:r>
            <a:r>
              <a:rPr lang="en-US" dirty="0">
                <a:solidFill>
                  <a:schemeClr val="bg1"/>
                </a:solidFill>
              </a:rPr>
              <a:t>. </a:t>
            </a:r>
          </a:p>
          <a:p>
            <a:endParaRPr lang="en-US" dirty="0">
              <a:solidFill>
                <a:schemeClr val="bg1"/>
              </a:solidFill>
            </a:endParaRPr>
          </a:p>
          <a:p>
            <a:r>
              <a:rPr lang="en-US" dirty="0">
                <a:solidFill>
                  <a:schemeClr val="bg1"/>
                </a:solidFill>
              </a:rPr>
              <a:t>We created a </a:t>
            </a:r>
            <a:r>
              <a:rPr lang="en-US" b="1" dirty="0">
                <a:solidFill>
                  <a:schemeClr val="bg1"/>
                </a:solidFill>
              </a:rPr>
              <a:t>product backlog </a:t>
            </a:r>
            <a:r>
              <a:rPr lang="en-US" dirty="0">
                <a:solidFill>
                  <a:schemeClr val="bg1"/>
                </a:solidFill>
              </a:rPr>
              <a:t>and worked through multiple sprints to successfully complete the project.</a:t>
            </a:r>
          </a:p>
          <a:p>
            <a:endParaRPr lang="en-US" dirty="0">
              <a:solidFill>
                <a:schemeClr val="bg1"/>
              </a:solidFill>
            </a:endParaRPr>
          </a:p>
          <a:p>
            <a:r>
              <a:rPr lang="en-US" dirty="0">
                <a:solidFill>
                  <a:schemeClr val="bg1"/>
                </a:solidFill>
              </a:rPr>
              <a:t>I conducted </a:t>
            </a:r>
            <a:r>
              <a:rPr lang="en-US" b="1" dirty="0">
                <a:solidFill>
                  <a:schemeClr val="bg1"/>
                </a:solidFill>
              </a:rPr>
              <a:t>various sprint meetings </a:t>
            </a:r>
            <a:r>
              <a:rPr lang="en-US" dirty="0">
                <a:solidFill>
                  <a:schemeClr val="bg1"/>
                </a:solidFill>
              </a:rPr>
              <a:t>to approve features and ensure their progression into subsequent sprints.</a:t>
            </a:r>
          </a:p>
          <a:p>
            <a:endParaRPr lang="en-US" dirty="0">
              <a:solidFill>
                <a:schemeClr val="bg1"/>
              </a:solidFill>
            </a:endParaRPr>
          </a:p>
          <a:p>
            <a:r>
              <a:rPr lang="en-US" dirty="0">
                <a:solidFill>
                  <a:schemeClr val="bg1"/>
                </a:solidFill>
              </a:rPr>
              <a:t>Our Scrum team, which included developers, testers, and business analysts, collaborated to accomplish this project.</a:t>
            </a:r>
          </a:p>
          <a:p>
            <a:pPr marL="285750" indent="-285750" rtl="0">
              <a:buFont typeface="Arial" panose="020B0604020202020204" pitchFamily="34" charset="0"/>
              <a:buChar char="•"/>
            </a:pPr>
            <a:endParaRPr lang="en-GB" b="1" dirty="0">
              <a:solidFill>
                <a:schemeClr val="bg1"/>
              </a:solidFill>
            </a:endParaRPr>
          </a:p>
        </p:txBody>
      </p:sp>
    </p:spTree>
    <p:extLst>
      <p:ext uri="{BB962C8B-B14F-4D97-AF65-F5344CB8AC3E}">
        <p14:creationId xmlns:p14="http://schemas.microsoft.com/office/powerpoint/2010/main" val="2009064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952499" y="2286000"/>
            <a:ext cx="9806655" cy="315915"/>
          </a:xfrm>
        </p:spPr>
        <p:txBody>
          <a:bodyPr rtlCol="0"/>
          <a:lstStyle/>
          <a:p>
            <a:pPr rtl="0"/>
            <a:r>
              <a:rPr lang="en-GB" dirty="0"/>
              <a:t>2) Gather Requirements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7</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233170" y="2758907"/>
            <a:ext cx="9449074" cy="3139321"/>
          </a:xfrm>
          <a:prstGeom prst="rect">
            <a:avLst/>
          </a:prstGeom>
          <a:noFill/>
        </p:spPr>
        <p:txBody>
          <a:bodyPr wrap="square">
            <a:spAutoFit/>
          </a:bodyPr>
          <a:lstStyle/>
          <a:p>
            <a:pPr rtl="0"/>
            <a:r>
              <a:rPr lang="en-GB" dirty="0">
                <a:solidFill>
                  <a:schemeClr val="bg1"/>
                </a:solidFill>
              </a:rPr>
              <a:t>Gather requirements using elicitation techniques to understand what needs to be built.</a:t>
            </a:r>
          </a:p>
          <a:p>
            <a:pPr rtl="0"/>
            <a:endParaRPr lang="en-GB" dirty="0">
              <a:solidFill>
                <a:schemeClr val="bg1"/>
              </a:solidFill>
            </a:endParaRPr>
          </a:p>
          <a:p>
            <a:pPr rtl="0"/>
            <a:r>
              <a:rPr lang="en-GB" b="1" dirty="0">
                <a:solidFill>
                  <a:schemeClr val="bg1"/>
                </a:solidFill>
              </a:rPr>
              <a:t>Brainstorming</a:t>
            </a:r>
            <a:r>
              <a:rPr lang="en-GB" dirty="0">
                <a:solidFill>
                  <a:schemeClr val="bg1"/>
                </a:solidFill>
              </a:rPr>
              <a:t> :- Conduct a brainstorming session to understand what are the current problems faced by the employees and to find out what solution can be implemented to make the reporting and coaching tool </a:t>
            </a:r>
            <a:r>
              <a:rPr lang="en-GB" dirty="0" err="1">
                <a:solidFill>
                  <a:schemeClr val="bg1"/>
                </a:solidFill>
              </a:rPr>
              <a:t>hasslefree</a:t>
            </a:r>
            <a:r>
              <a:rPr lang="en-GB" dirty="0">
                <a:solidFill>
                  <a:schemeClr val="bg1"/>
                </a:solidFill>
              </a:rPr>
              <a:t>.</a:t>
            </a:r>
            <a:endParaRPr lang="en-GB" dirty="0"/>
          </a:p>
          <a:p>
            <a:pPr rtl="0"/>
            <a:endParaRPr lang="en-GB" dirty="0"/>
          </a:p>
          <a:p>
            <a:pPr rtl="0"/>
            <a:r>
              <a:rPr lang="en-GB" b="1" dirty="0">
                <a:solidFill>
                  <a:schemeClr val="bg1"/>
                </a:solidFill>
              </a:rPr>
              <a:t>Observing:- </a:t>
            </a:r>
            <a:r>
              <a:rPr lang="en-GB" dirty="0">
                <a:solidFill>
                  <a:schemeClr val="bg1"/>
                </a:solidFill>
              </a:rPr>
              <a:t>Observe the user's current method of sharing feedbacks and real time statistics to identify gaps and what improvements can be done with the current process </a:t>
            </a:r>
          </a:p>
          <a:p>
            <a:pPr rtl="0"/>
            <a:endParaRPr lang="en-GB" dirty="0">
              <a:solidFill>
                <a:schemeClr val="bg1"/>
              </a:solidFill>
            </a:endParaRPr>
          </a:p>
          <a:p>
            <a:pPr rtl="0"/>
            <a:r>
              <a:rPr lang="en-GB" b="1" dirty="0">
                <a:solidFill>
                  <a:schemeClr val="bg1"/>
                </a:solidFill>
              </a:rPr>
              <a:t>Interviews :-</a:t>
            </a:r>
            <a:r>
              <a:rPr lang="en-GB" dirty="0"/>
              <a:t>f </a:t>
            </a:r>
            <a:r>
              <a:rPr lang="en-GB" dirty="0">
                <a:solidFill>
                  <a:schemeClr val="bg1"/>
                </a:solidFill>
              </a:rPr>
              <a:t>conduct interviews of employees and managers to understand what is the issue they face in regard to sending manual data for coaching and feedbacks. </a:t>
            </a:r>
            <a:r>
              <a:rPr lang="en-GB" dirty="0"/>
              <a:t>is to:-</a:t>
            </a:r>
          </a:p>
        </p:txBody>
      </p:sp>
    </p:spTree>
    <p:extLst>
      <p:ext uri="{BB962C8B-B14F-4D97-AF65-F5344CB8AC3E}">
        <p14:creationId xmlns:p14="http://schemas.microsoft.com/office/powerpoint/2010/main" val="585049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8</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154860" y="2190217"/>
            <a:ext cx="9501280" cy="2862322"/>
          </a:xfrm>
          <a:prstGeom prst="rect">
            <a:avLst/>
          </a:prstGeom>
          <a:noFill/>
        </p:spPr>
        <p:txBody>
          <a:bodyPr wrap="square">
            <a:spAutoFit/>
          </a:bodyPr>
          <a:lstStyle/>
          <a:p>
            <a:pPr rtl="0"/>
            <a:r>
              <a:rPr lang="en-GB" b="1" dirty="0">
                <a:solidFill>
                  <a:schemeClr val="bg1"/>
                </a:solidFill>
              </a:rPr>
              <a:t>Sprint meetings :-</a:t>
            </a:r>
          </a:p>
          <a:p>
            <a:pPr rtl="0"/>
            <a:endParaRPr lang="en-GB" b="1" dirty="0">
              <a:solidFill>
                <a:schemeClr val="bg1"/>
              </a:solidFill>
            </a:endParaRPr>
          </a:p>
          <a:p>
            <a:r>
              <a:rPr lang="en-US" dirty="0">
                <a:solidFill>
                  <a:schemeClr val="bg1"/>
                </a:solidFill>
              </a:rPr>
              <a:t>We held various sprint meetings to ensure the successful delivery of the project. These included </a:t>
            </a:r>
          </a:p>
          <a:p>
            <a:r>
              <a:rPr lang="en-US" dirty="0">
                <a:solidFill>
                  <a:schemeClr val="bg1"/>
                </a:solidFill>
              </a:rPr>
              <a:t>1)Sprint planning meetings, </a:t>
            </a:r>
          </a:p>
          <a:p>
            <a:endParaRPr lang="en-US" dirty="0">
              <a:solidFill>
                <a:schemeClr val="bg1"/>
              </a:solidFill>
            </a:endParaRPr>
          </a:p>
          <a:p>
            <a:r>
              <a:rPr lang="en-US" dirty="0">
                <a:solidFill>
                  <a:schemeClr val="bg1"/>
                </a:solidFill>
              </a:rPr>
              <a:t>2) Daily scrum meetings, </a:t>
            </a:r>
          </a:p>
          <a:p>
            <a:endParaRPr lang="en-US" dirty="0">
              <a:solidFill>
                <a:schemeClr val="bg1"/>
              </a:solidFill>
            </a:endParaRPr>
          </a:p>
          <a:p>
            <a:r>
              <a:rPr lang="en-US" dirty="0">
                <a:solidFill>
                  <a:schemeClr val="bg1"/>
                </a:solidFill>
              </a:rPr>
              <a:t>3) Sprint review meetings, and </a:t>
            </a:r>
            <a:br>
              <a:rPr lang="en-US" dirty="0">
                <a:solidFill>
                  <a:schemeClr val="bg1"/>
                </a:solidFill>
              </a:rPr>
            </a:br>
            <a:endParaRPr lang="en-US" dirty="0">
              <a:solidFill>
                <a:schemeClr val="bg1"/>
              </a:solidFill>
            </a:endParaRPr>
          </a:p>
          <a:p>
            <a:r>
              <a:rPr lang="en-US" dirty="0">
                <a:solidFill>
                  <a:schemeClr val="bg1"/>
                </a:solidFill>
              </a:rPr>
              <a:t>4) Sprint retrospective meetings.</a:t>
            </a:r>
            <a:endParaRPr lang="en-GB" dirty="0">
              <a:solidFill>
                <a:schemeClr val="bg1"/>
              </a:solidFill>
            </a:endParaRPr>
          </a:p>
        </p:txBody>
      </p:sp>
    </p:spTree>
    <p:extLst>
      <p:ext uri="{BB962C8B-B14F-4D97-AF65-F5344CB8AC3E}">
        <p14:creationId xmlns:p14="http://schemas.microsoft.com/office/powerpoint/2010/main" val="352636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9</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18 April, 2025</a:t>
            </a:fld>
            <a:endParaRPr lang="en-GB"/>
          </a:p>
        </p:txBody>
      </p:sp>
      <p:sp>
        <p:nvSpPr>
          <p:cNvPr id="8" name="TextBox 7">
            <a:extLst>
              <a:ext uri="{FF2B5EF4-FFF2-40B4-BE49-F238E27FC236}">
                <a16:creationId xmlns:a16="http://schemas.microsoft.com/office/drawing/2014/main" id="{DA40C05E-BE17-BF35-E71A-4CC83884BB4B}"/>
              </a:ext>
            </a:extLst>
          </p:cNvPr>
          <p:cNvSpPr txBox="1"/>
          <p:nvPr/>
        </p:nvSpPr>
        <p:spPr>
          <a:xfrm>
            <a:off x="912746" y="2722716"/>
            <a:ext cx="9806655" cy="3139321"/>
          </a:xfrm>
          <a:prstGeom prst="rect">
            <a:avLst/>
          </a:prstGeom>
          <a:noFill/>
        </p:spPr>
        <p:txBody>
          <a:bodyPr wrap="square">
            <a:spAutoFit/>
          </a:bodyPr>
          <a:lstStyle/>
          <a:p>
            <a:r>
              <a:rPr lang="en-US" dirty="0">
                <a:solidFill>
                  <a:schemeClr val="bg1"/>
                </a:solidFill>
              </a:rPr>
              <a:t>Change management in Agile is a systematic approach to handling changes in projects while embracing Agile principles of flexibility and adaptability. Here's how change management typically works within an Agile framework:</a:t>
            </a:r>
          </a:p>
          <a:p>
            <a:endParaRPr lang="en-US" dirty="0">
              <a:solidFill>
                <a:schemeClr val="bg1"/>
              </a:solidFill>
            </a:endParaRPr>
          </a:p>
          <a:p>
            <a:r>
              <a:rPr lang="en-US" b="1" dirty="0">
                <a:solidFill>
                  <a:schemeClr val="bg1"/>
                </a:solidFill>
              </a:rPr>
              <a:t>Continuous Collaboration</a:t>
            </a:r>
            <a:r>
              <a:rPr lang="en-US" dirty="0">
                <a:solidFill>
                  <a:schemeClr val="bg1"/>
                </a:solidFill>
              </a:rPr>
              <a:t>: We emphasized on close collaboration between stakeholders, including product owners, developers, and customers. This ensures that any proposed changes are communicated and understood by all parties.</a:t>
            </a:r>
          </a:p>
          <a:p>
            <a:endParaRPr lang="en-US" dirty="0">
              <a:solidFill>
                <a:schemeClr val="bg1"/>
              </a:solidFill>
            </a:endParaRPr>
          </a:p>
          <a:p>
            <a:r>
              <a:rPr lang="en-US" b="1" dirty="0">
                <a:solidFill>
                  <a:schemeClr val="bg1"/>
                </a:solidFill>
              </a:rPr>
              <a:t>Prioritizing Backlog Adjustments</a:t>
            </a:r>
            <a:r>
              <a:rPr lang="en-US" dirty="0">
                <a:solidFill>
                  <a:schemeClr val="bg1"/>
                </a:solidFill>
              </a:rPr>
              <a:t>: Changes are incorporated into the product backlog. The product owner evaluates and prioritizes these changes based on business value, urgency, and feasibility. This allows the team to focus on the most valuable adjustments first.</a:t>
            </a:r>
          </a:p>
        </p:txBody>
      </p:sp>
      <p:sp>
        <p:nvSpPr>
          <p:cNvPr id="11" name="TextBox 10">
            <a:extLst>
              <a:ext uri="{FF2B5EF4-FFF2-40B4-BE49-F238E27FC236}">
                <a16:creationId xmlns:a16="http://schemas.microsoft.com/office/drawing/2014/main" id="{202BB577-AFE1-951C-2E60-6F4084EC6F97}"/>
              </a:ext>
            </a:extLst>
          </p:cNvPr>
          <p:cNvSpPr txBox="1"/>
          <p:nvPr/>
        </p:nvSpPr>
        <p:spPr>
          <a:xfrm>
            <a:off x="912747" y="2573978"/>
            <a:ext cx="9449074" cy="369332"/>
          </a:xfrm>
          <a:prstGeom prst="rect">
            <a:avLst/>
          </a:prstGeom>
          <a:noFill/>
        </p:spPr>
        <p:txBody>
          <a:bodyPr wrap="square">
            <a:spAutoFit/>
          </a:bodyPr>
          <a:lstStyle/>
          <a:p>
            <a:pPr marL="285750" indent="-285750" rtl="0">
              <a:buFont typeface="Arial" panose="020B0604020202020204" pitchFamily="34" charset="0"/>
              <a:buChar char="•"/>
            </a:pPr>
            <a:endParaRPr lang="en-GB" dirty="0">
              <a:solidFill>
                <a:schemeClr val="bg1"/>
              </a:solidFill>
            </a:endParaRPr>
          </a:p>
        </p:txBody>
      </p:sp>
      <p:sp>
        <p:nvSpPr>
          <p:cNvPr id="12" name="Text Placeholder 44">
            <a:extLst>
              <a:ext uri="{FF2B5EF4-FFF2-40B4-BE49-F238E27FC236}">
                <a16:creationId xmlns:a16="http://schemas.microsoft.com/office/drawing/2014/main" id="{4A487FCB-438B-156E-68C9-9B9D23F4A3AC}"/>
              </a:ext>
            </a:extLst>
          </p:cNvPr>
          <p:cNvSpPr txBox="1">
            <a:spLocks/>
          </p:cNvSpPr>
          <p:nvPr/>
        </p:nvSpPr>
        <p:spPr>
          <a:xfrm>
            <a:off x="912747" y="2258063"/>
            <a:ext cx="9806655"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Change management :-</a:t>
            </a:r>
          </a:p>
        </p:txBody>
      </p:sp>
    </p:spTree>
    <p:extLst>
      <p:ext uri="{BB962C8B-B14F-4D97-AF65-F5344CB8AC3E}">
        <p14:creationId xmlns:p14="http://schemas.microsoft.com/office/powerpoint/2010/main" val="82887909"/>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1_TF78853419_Win32.potx" id="{4B078287-5F8B-4412-8B56-22BABE512007}" vid="{40D3F4AB-D386-4158-AD50-2BEE84BA2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0F4F8AD1D1E9459536ED347E3DB15B" ma:contentTypeVersion="14" ma:contentTypeDescription="Create a new document." ma:contentTypeScope="" ma:versionID="404b6125adb57799bfc6da12d2b23e19">
  <xsd:schema xmlns:xsd="http://www.w3.org/2001/XMLSchema" xmlns:xs="http://www.w3.org/2001/XMLSchema" xmlns:p="http://schemas.microsoft.com/office/2006/metadata/properties" xmlns:ns3="4d3253af-7125-4217-acf5-3193e3e4f2c2" xmlns:ns4="033a17a5-3595-4435-a18e-6d2824ea8744" targetNamespace="http://schemas.microsoft.com/office/2006/metadata/properties" ma:root="true" ma:fieldsID="9c6051620ceaadcfccfb66b256c8d8c2" ns3:_="" ns4:_="">
    <xsd:import namespace="4d3253af-7125-4217-acf5-3193e3e4f2c2"/>
    <xsd:import namespace="033a17a5-3595-4435-a18e-6d2824ea8744"/>
    <xsd:element name="properties">
      <xsd:complexType>
        <xsd:sequence>
          <xsd:element name="documentManagement">
            <xsd:complexType>
              <xsd:all>
                <xsd:element ref="ns3:MediaServiceMetadata" minOccurs="0"/>
                <xsd:element ref="ns3:MediaServiceFastMetadata" minOccurs="0"/>
                <xsd:element ref="ns3:_activity"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DateTaken"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3253af-7125-4217-acf5-3193e3e4f2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3a17a5-3595-4435-a18e-6d2824ea874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d3253af-7125-4217-acf5-3193e3e4f2c2" xsi:nil="true"/>
  </documentManagement>
</p:properties>
</file>

<file path=customXml/itemProps1.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2.xml><?xml version="1.0" encoding="utf-8"?>
<ds:datastoreItem xmlns:ds="http://schemas.openxmlformats.org/officeDocument/2006/customXml" ds:itemID="{000CF204-3D87-449F-BEE7-E595867D5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3253af-7125-4217-acf5-3193e3e4f2c2"/>
    <ds:schemaRef ds:uri="033a17a5-3595-4435-a18e-6d2824ea8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EC1AB0-9704-404D-B6D3-819D938AC55B}">
  <ds:schemaRefs>
    <ds:schemaRef ds:uri="http://schemas.microsoft.com/office/2006/documentManagement/types"/>
    <ds:schemaRef ds:uri="http://schemas.microsoft.com/office/infopath/2007/PartnerControls"/>
    <ds:schemaRef ds:uri="http://purl.org/dc/terms/"/>
    <ds:schemaRef ds:uri="http://www.w3.org/XML/1998/namespace"/>
    <ds:schemaRef ds:uri="http://schemas.openxmlformats.org/package/2006/metadata/core-properties"/>
    <ds:schemaRef ds:uri="http://purl.org/dc/dcmitype/"/>
    <ds:schemaRef ds:uri="033a17a5-3595-4435-a18e-6d2824ea8744"/>
    <ds:schemaRef ds:uri="4d3253af-7125-4217-acf5-3193e3e4f2c2"/>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{7FD71466-B1B5-4BF1-96D7-76B04E8A173B}tf78853419_win32</Template>
  <TotalTime>545</TotalTime>
  <Words>1355</Words>
  <Application>Microsoft Office PowerPoint</Application>
  <PresentationFormat>Widescreen</PresentationFormat>
  <Paragraphs>168</Paragraphs>
  <Slides>14</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Courier New</vt:lpstr>
      <vt:lpstr>Franklin Gothic Book</vt:lpstr>
      <vt:lpstr>Franklin Gothic Book (Body)</vt:lpstr>
      <vt:lpstr>Franklin Gothic Demi</vt:lpstr>
      <vt:lpstr>Times New Roman</vt:lpstr>
      <vt:lpstr>Wingdings</vt:lpstr>
      <vt:lpstr>Theme1</vt:lpstr>
      <vt:lpstr>Centrical – Reporting Tool Project Proposal</vt:lpstr>
      <vt:lpstr>Situation/Problem/Opportunity:-</vt:lpstr>
      <vt:lpstr>Purpose Statement</vt:lpstr>
      <vt:lpstr>Project objectives</vt:lpstr>
      <vt:lpstr>Success Criteria</vt:lpstr>
      <vt:lpstr>Methods/Approach</vt:lpstr>
      <vt:lpstr>Methods/Approach</vt:lpstr>
      <vt:lpstr>Methods/Approach</vt:lpstr>
      <vt:lpstr>Methods/Approach</vt:lpstr>
      <vt:lpstr>Methods/Approach</vt:lpstr>
      <vt:lpstr>Resources </vt:lpstr>
      <vt:lpstr>Risks</vt:lpstr>
      <vt:lpstr>Dependencies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Centrical – Reporting Tool Project Proposal</dc:title>
  <dc:creator>Thakkar, Rushabh (GDC)</dc:creator>
  <cp:lastModifiedBy>user</cp:lastModifiedBy>
  <cp:revision>6</cp:revision>
  <dcterms:created xsi:type="dcterms:W3CDTF">2025-03-21T18:17:09Z</dcterms:created>
  <dcterms:modified xsi:type="dcterms:W3CDTF">2025-04-18T05:10:16Z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0x010100170F4F8AD1D1E9459536ED347E3DB15B</vt:lpwstr>
  </property>
</Properties>
</file>