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739999-B010-41A9-AA70-6A0CD6DE9ED3}" v="3" dt="2025-03-11T06:30:50.0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kshay guptha" userId="c6b5ec6a4fce9e99" providerId="LiveId" clId="{FE739999-B010-41A9-AA70-6A0CD6DE9ED3}"/>
    <pc:docChg chg="undo custSel addSld modSld">
      <pc:chgData name="akshay guptha" userId="c6b5ec6a4fce9e99" providerId="LiveId" clId="{FE739999-B010-41A9-AA70-6A0CD6DE9ED3}" dt="2025-03-11T06:30:50.045" v="11450"/>
      <pc:docMkLst>
        <pc:docMk/>
      </pc:docMkLst>
      <pc:sldChg chg="modSp new mod">
        <pc:chgData name="akshay guptha" userId="c6b5ec6a4fce9e99" providerId="LiveId" clId="{FE739999-B010-41A9-AA70-6A0CD6DE9ED3}" dt="2025-03-11T06:30:35.741" v="11449" actId="113"/>
        <pc:sldMkLst>
          <pc:docMk/>
          <pc:sldMk cId="3251229581" sldId="256"/>
        </pc:sldMkLst>
        <pc:spChg chg="mod">
          <ac:chgData name="akshay guptha" userId="c6b5ec6a4fce9e99" providerId="LiveId" clId="{FE739999-B010-41A9-AA70-6A0CD6DE9ED3}" dt="2025-03-11T06:30:31.368" v="11448" actId="20577"/>
          <ac:spMkLst>
            <pc:docMk/>
            <pc:sldMk cId="3251229581" sldId="256"/>
            <ac:spMk id="2" creationId="{8B9A5DDD-1DB6-DBF9-599C-02A07FBD9475}"/>
          </ac:spMkLst>
        </pc:spChg>
        <pc:spChg chg="mod">
          <ac:chgData name="akshay guptha" userId="c6b5ec6a4fce9e99" providerId="LiveId" clId="{FE739999-B010-41A9-AA70-6A0CD6DE9ED3}" dt="2025-03-11T06:30:35.741" v="11449" actId="113"/>
          <ac:spMkLst>
            <pc:docMk/>
            <pc:sldMk cId="3251229581" sldId="256"/>
            <ac:spMk id="3" creationId="{204F5875-64AD-1C04-967F-3AD5240DA3A3}"/>
          </ac:spMkLst>
        </pc:spChg>
      </pc:sldChg>
      <pc:sldChg chg="modSp new mod">
        <pc:chgData name="akshay guptha" userId="c6b5ec6a4fce9e99" providerId="LiveId" clId="{FE739999-B010-41A9-AA70-6A0CD6DE9ED3}" dt="2025-03-11T06:30:50.045" v="11450"/>
        <pc:sldMkLst>
          <pc:docMk/>
          <pc:sldMk cId="2759295517" sldId="257"/>
        </pc:sldMkLst>
        <pc:spChg chg="mod">
          <ac:chgData name="akshay guptha" userId="c6b5ec6a4fce9e99" providerId="LiveId" clId="{FE739999-B010-41A9-AA70-6A0CD6DE9ED3}" dt="2025-03-11T06:30:50.045" v="11450"/>
          <ac:spMkLst>
            <pc:docMk/>
            <pc:sldMk cId="2759295517" sldId="257"/>
            <ac:spMk id="2" creationId="{C16591A2-E600-2B22-1ED0-EF28B0A87B0C}"/>
          </ac:spMkLst>
        </pc:spChg>
        <pc:spChg chg="mod">
          <ac:chgData name="akshay guptha" userId="c6b5ec6a4fce9e99" providerId="LiveId" clId="{FE739999-B010-41A9-AA70-6A0CD6DE9ED3}" dt="2025-03-11T06:30:50.045" v="11450"/>
          <ac:spMkLst>
            <pc:docMk/>
            <pc:sldMk cId="2759295517" sldId="257"/>
            <ac:spMk id="3" creationId="{077C1B24-0B3E-377B-61B7-7F9BD74F5974}"/>
          </ac:spMkLst>
        </pc:spChg>
      </pc:sldChg>
      <pc:sldChg chg="modSp new mod">
        <pc:chgData name="akshay guptha" userId="c6b5ec6a4fce9e99" providerId="LiveId" clId="{FE739999-B010-41A9-AA70-6A0CD6DE9ED3}" dt="2025-03-11T06:30:50.045" v="11450"/>
        <pc:sldMkLst>
          <pc:docMk/>
          <pc:sldMk cId="501737020" sldId="258"/>
        </pc:sldMkLst>
        <pc:spChg chg="mod">
          <ac:chgData name="akshay guptha" userId="c6b5ec6a4fce9e99" providerId="LiveId" clId="{FE739999-B010-41A9-AA70-6A0CD6DE9ED3}" dt="2025-03-11T06:30:50.045" v="11450"/>
          <ac:spMkLst>
            <pc:docMk/>
            <pc:sldMk cId="501737020" sldId="258"/>
            <ac:spMk id="2" creationId="{0A25EA05-DD00-4F5C-F531-6E96347BBB81}"/>
          </ac:spMkLst>
        </pc:spChg>
        <pc:spChg chg="mod">
          <ac:chgData name="akshay guptha" userId="c6b5ec6a4fce9e99" providerId="LiveId" clId="{FE739999-B010-41A9-AA70-6A0CD6DE9ED3}" dt="2025-03-11T06:30:50.045" v="11450"/>
          <ac:spMkLst>
            <pc:docMk/>
            <pc:sldMk cId="501737020" sldId="258"/>
            <ac:spMk id="3" creationId="{7F382C62-2EA2-1308-0D46-8DC74989FD4D}"/>
          </ac:spMkLst>
        </pc:spChg>
      </pc:sldChg>
      <pc:sldChg chg="modSp new mod">
        <pc:chgData name="akshay guptha" userId="c6b5ec6a4fce9e99" providerId="LiveId" clId="{FE739999-B010-41A9-AA70-6A0CD6DE9ED3}" dt="2025-03-11T06:30:50.045" v="11450"/>
        <pc:sldMkLst>
          <pc:docMk/>
          <pc:sldMk cId="4215146577" sldId="259"/>
        </pc:sldMkLst>
        <pc:spChg chg="mod">
          <ac:chgData name="akshay guptha" userId="c6b5ec6a4fce9e99" providerId="LiveId" clId="{FE739999-B010-41A9-AA70-6A0CD6DE9ED3}" dt="2025-03-11T06:30:50.045" v="11450"/>
          <ac:spMkLst>
            <pc:docMk/>
            <pc:sldMk cId="4215146577" sldId="259"/>
            <ac:spMk id="2" creationId="{32BC9723-D543-33C0-42F4-2D9E99AA15AA}"/>
          </ac:spMkLst>
        </pc:spChg>
        <pc:spChg chg="mod">
          <ac:chgData name="akshay guptha" userId="c6b5ec6a4fce9e99" providerId="LiveId" clId="{FE739999-B010-41A9-AA70-6A0CD6DE9ED3}" dt="2025-03-11T06:30:50.045" v="11450"/>
          <ac:spMkLst>
            <pc:docMk/>
            <pc:sldMk cId="4215146577" sldId="259"/>
            <ac:spMk id="3" creationId="{36313A22-3CC3-AE6B-C0E9-A703F0A7F149}"/>
          </ac:spMkLst>
        </pc:spChg>
      </pc:sldChg>
      <pc:sldChg chg="modSp new mod">
        <pc:chgData name="akshay guptha" userId="c6b5ec6a4fce9e99" providerId="LiveId" clId="{FE739999-B010-41A9-AA70-6A0CD6DE9ED3}" dt="2025-03-11T06:30:50.045" v="11450"/>
        <pc:sldMkLst>
          <pc:docMk/>
          <pc:sldMk cId="2830333458" sldId="260"/>
        </pc:sldMkLst>
        <pc:spChg chg="mod">
          <ac:chgData name="akshay guptha" userId="c6b5ec6a4fce9e99" providerId="LiveId" clId="{FE739999-B010-41A9-AA70-6A0CD6DE9ED3}" dt="2025-03-11T06:30:50.045" v="11450"/>
          <ac:spMkLst>
            <pc:docMk/>
            <pc:sldMk cId="2830333458" sldId="260"/>
            <ac:spMk id="2" creationId="{0607D114-57D4-0D4A-97CA-79598B47FFA9}"/>
          </ac:spMkLst>
        </pc:spChg>
        <pc:spChg chg="mod">
          <ac:chgData name="akshay guptha" userId="c6b5ec6a4fce9e99" providerId="LiveId" clId="{FE739999-B010-41A9-AA70-6A0CD6DE9ED3}" dt="2025-03-11T06:30:50.045" v="11450"/>
          <ac:spMkLst>
            <pc:docMk/>
            <pc:sldMk cId="2830333458" sldId="260"/>
            <ac:spMk id="3" creationId="{7538495A-769C-3C8E-0A45-0B8166E11CA0}"/>
          </ac:spMkLst>
        </pc:spChg>
      </pc:sldChg>
      <pc:sldChg chg="modSp new mod">
        <pc:chgData name="akshay guptha" userId="c6b5ec6a4fce9e99" providerId="LiveId" clId="{FE739999-B010-41A9-AA70-6A0CD6DE9ED3}" dt="2025-03-11T06:30:50.045" v="11450"/>
        <pc:sldMkLst>
          <pc:docMk/>
          <pc:sldMk cId="1947668821" sldId="261"/>
        </pc:sldMkLst>
        <pc:spChg chg="mod">
          <ac:chgData name="akshay guptha" userId="c6b5ec6a4fce9e99" providerId="LiveId" clId="{FE739999-B010-41A9-AA70-6A0CD6DE9ED3}" dt="2025-03-11T06:30:50.045" v="11450"/>
          <ac:spMkLst>
            <pc:docMk/>
            <pc:sldMk cId="1947668821" sldId="261"/>
            <ac:spMk id="2" creationId="{543C3EE2-A2C7-4355-9B16-821150F0210E}"/>
          </ac:spMkLst>
        </pc:spChg>
        <pc:spChg chg="mod">
          <ac:chgData name="akshay guptha" userId="c6b5ec6a4fce9e99" providerId="LiveId" clId="{FE739999-B010-41A9-AA70-6A0CD6DE9ED3}" dt="2025-03-11T06:30:50.045" v="11450"/>
          <ac:spMkLst>
            <pc:docMk/>
            <pc:sldMk cId="1947668821" sldId="261"/>
            <ac:spMk id="3" creationId="{0A70034B-460A-5F07-ABD6-2CD02BC36BF5}"/>
          </ac:spMkLst>
        </pc:spChg>
      </pc:sldChg>
      <pc:sldChg chg="delSp modSp new mod">
        <pc:chgData name="akshay guptha" userId="c6b5ec6a4fce9e99" providerId="LiveId" clId="{FE739999-B010-41A9-AA70-6A0CD6DE9ED3}" dt="2025-03-11T06:30:50.045" v="11450"/>
        <pc:sldMkLst>
          <pc:docMk/>
          <pc:sldMk cId="2966160366" sldId="262"/>
        </pc:sldMkLst>
        <pc:spChg chg="del">
          <ac:chgData name="akshay guptha" userId="c6b5ec6a4fce9e99" providerId="LiveId" clId="{FE739999-B010-41A9-AA70-6A0CD6DE9ED3}" dt="2025-03-11T05:21:51.954" v="3747" actId="21"/>
          <ac:spMkLst>
            <pc:docMk/>
            <pc:sldMk cId="2966160366" sldId="262"/>
            <ac:spMk id="2" creationId="{EAB91C9C-35D3-A39E-9133-FD576F8C9615}"/>
          </ac:spMkLst>
        </pc:spChg>
        <pc:spChg chg="mod">
          <ac:chgData name="akshay guptha" userId="c6b5ec6a4fce9e99" providerId="LiveId" clId="{FE739999-B010-41A9-AA70-6A0CD6DE9ED3}" dt="2025-03-11T06:30:50.045" v="11450"/>
          <ac:spMkLst>
            <pc:docMk/>
            <pc:sldMk cId="2966160366" sldId="262"/>
            <ac:spMk id="3" creationId="{7104AAB0-B762-9F05-D1E0-E893EC7F34E9}"/>
          </ac:spMkLst>
        </pc:spChg>
      </pc:sldChg>
      <pc:sldChg chg="modSp new mod">
        <pc:chgData name="akshay guptha" userId="c6b5ec6a4fce9e99" providerId="LiveId" clId="{FE739999-B010-41A9-AA70-6A0CD6DE9ED3}" dt="2025-03-11T06:30:50.045" v="11450"/>
        <pc:sldMkLst>
          <pc:docMk/>
          <pc:sldMk cId="1276877164" sldId="263"/>
        </pc:sldMkLst>
        <pc:spChg chg="mod">
          <ac:chgData name="akshay guptha" userId="c6b5ec6a4fce9e99" providerId="LiveId" clId="{FE739999-B010-41A9-AA70-6A0CD6DE9ED3}" dt="2025-03-11T06:30:50.045" v="11450"/>
          <ac:spMkLst>
            <pc:docMk/>
            <pc:sldMk cId="1276877164" sldId="263"/>
            <ac:spMk id="2" creationId="{EB52942A-B454-D3BD-7E29-546888328D50}"/>
          </ac:spMkLst>
        </pc:spChg>
        <pc:spChg chg="mod">
          <ac:chgData name="akshay guptha" userId="c6b5ec6a4fce9e99" providerId="LiveId" clId="{FE739999-B010-41A9-AA70-6A0CD6DE9ED3}" dt="2025-03-11T06:30:50.045" v="11450"/>
          <ac:spMkLst>
            <pc:docMk/>
            <pc:sldMk cId="1276877164" sldId="263"/>
            <ac:spMk id="3" creationId="{35106AA8-0772-D7C7-AE23-3B319AEE37B3}"/>
          </ac:spMkLst>
        </pc:spChg>
      </pc:sldChg>
      <pc:sldChg chg="delSp modSp new mod">
        <pc:chgData name="akshay guptha" userId="c6b5ec6a4fce9e99" providerId="LiveId" clId="{FE739999-B010-41A9-AA70-6A0CD6DE9ED3}" dt="2025-03-11T05:31:39.367" v="5154" actId="20577"/>
        <pc:sldMkLst>
          <pc:docMk/>
          <pc:sldMk cId="2163051340" sldId="264"/>
        </pc:sldMkLst>
        <pc:spChg chg="del">
          <ac:chgData name="akshay guptha" userId="c6b5ec6a4fce9e99" providerId="LiveId" clId="{FE739999-B010-41A9-AA70-6A0CD6DE9ED3}" dt="2025-03-11T05:28:45.338" v="4671" actId="21"/>
          <ac:spMkLst>
            <pc:docMk/>
            <pc:sldMk cId="2163051340" sldId="264"/>
            <ac:spMk id="2" creationId="{BBDC2C75-1FF6-D299-8D36-74EF1E209CFE}"/>
          </ac:spMkLst>
        </pc:spChg>
        <pc:spChg chg="mod">
          <ac:chgData name="akshay guptha" userId="c6b5ec6a4fce9e99" providerId="LiveId" clId="{FE739999-B010-41A9-AA70-6A0CD6DE9ED3}" dt="2025-03-11T05:31:39.367" v="5154" actId="20577"/>
          <ac:spMkLst>
            <pc:docMk/>
            <pc:sldMk cId="2163051340" sldId="264"/>
            <ac:spMk id="3" creationId="{D555EF19-38D7-661F-BC2A-A0C0D0D2EBAC}"/>
          </ac:spMkLst>
        </pc:spChg>
      </pc:sldChg>
      <pc:sldChg chg="modSp new mod">
        <pc:chgData name="akshay guptha" userId="c6b5ec6a4fce9e99" providerId="LiveId" clId="{FE739999-B010-41A9-AA70-6A0CD6DE9ED3}" dt="2025-03-11T06:30:50.045" v="11450"/>
        <pc:sldMkLst>
          <pc:docMk/>
          <pc:sldMk cId="3459923814" sldId="265"/>
        </pc:sldMkLst>
        <pc:spChg chg="mod">
          <ac:chgData name="akshay guptha" userId="c6b5ec6a4fce9e99" providerId="LiveId" clId="{FE739999-B010-41A9-AA70-6A0CD6DE9ED3}" dt="2025-03-11T06:30:50.045" v="11450"/>
          <ac:spMkLst>
            <pc:docMk/>
            <pc:sldMk cId="3459923814" sldId="265"/>
            <ac:spMk id="2" creationId="{8D73B98A-76AA-EB73-6580-F8E3FCE086F9}"/>
          </ac:spMkLst>
        </pc:spChg>
        <pc:spChg chg="mod">
          <ac:chgData name="akshay guptha" userId="c6b5ec6a4fce9e99" providerId="LiveId" clId="{FE739999-B010-41A9-AA70-6A0CD6DE9ED3}" dt="2025-03-11T06:30:50.045" v="11450"/>
          <ac:spMkLst>
            <pc:docMk/>
            <pc:sldMk cId="3459923814" sldId="265"/>
            <ac:spMk id="3" creationId="{F9F80755-DF18-0087-94A7-C70F5EDC328E}"/>
          </ac:spMkLst>
        </pc:spChg>
      </pc:sldChg>
      <pc:sldChg chg="modSp new mod">
        <pc:chgData name="akshay guptha" userId="c6b5ec6a4fce9e99" providerId="LiveId" clId="{FE739999-B010-41A9-AA70-6A0CD6DE9ED3}" dt="2025-03-11T06:30:50.045" v="11450"/>
        <pc:sldMkLst>
          <pc:docMk/>
          <pc:sldMk cId="1236932855" sldId="266"/>
        </pc:sldMkLst>
        <pc:spChg chg="mod">
          <ac:chgData name="akshay guptha" userId="c6b5ec6a4fce9e99" providerId="LiveId" clId="{FE739999-B010-41A9-AA70-6A0CD6DE9ED3}" dt="2025-03-11T06:30:50.045" v="11450"/>
          <ac:spMkLst>
            <pc:docMk/>
            <pc:sldMk cId="1236932855" sldId="266"/>
            <ac:spMk id="2" creationId="{61BE8CC5-6439-2E11-7F16-DBFA83EE0EE4}"/>
          </ac:spMkLst>
        </pc:spChg>
        <pc:spChg chg="mod">
          <ac:chgData name="akshay guptha" userId="c6b5ec6a4fce9e99" providerId="LiveId" clId="{FE739999-B010-41A9-AA70-6A0CD6DE9ED3}" dt="2025-03-11T06:30:50.045" v="11450"/>
          <ac:spMkLst>
            <pc:docMk/>
            <pc:sldMk cId="1236932855" sldId="266"/>
            <ac:spMk id="3" creationId="{7CCAFA77-FFBC-9990-EA57-A31007308075}"/>
          </ac:spMkLst>
        </pc:spChg>
      </pc:sldChg>
      <pc:sldChg chg="delSp modSp new mod">
        <pc:chgData name="akshay guptha" userId="c6b5ec6a4fce9e99" providerId="LiveId" clId="{FE739999-B010-41A9-AA70-6A0CD6DE9ED3}" dt="2025-03-11T06:30:50.045" v="11450"/>
        <pc:sldMkLst>
          <pc:docMk/>
          <pc:sldMk cId="2409661111" sldId="267"/>
        </pc:sldMkLst>
        <pc:spChg chg="del">
          <ac:chgData name="akshay guptha" userId="c6b5ec6a4fce9e99" providerId="LiveId" clId="{FE739999-B010-41A9-AA70-6A0CD6DE9ED3}" dt="2025-03-11T05:42:55.269" v="6459" actId="21"/>
          <ac:spMkLst>
            <pc:docMk/>
            <pc:sldMk cId="2409661111" sldId="267"/>
            <ac:spMk id="2" creationId="{E834F308-D994-5C1F-F0B6-236F87904E3D}"/>
          </ac:spMkLst>
        </pc:spChg>
        <pc:spChg chg="mod">
          <ac:chgData name="akshay guptha" userId="c6b5ec6a4fce9e99" providerId="LiveId" clId="{FE739999-B010-41A9-AA70-6A0CD6DE9ED3}" dt="2025-03-11T06:30:50.045" v="11450"/>
          <ac:spMkLst>
            <pc:docMk/>
            <pc:sldMk cId="2409661111" sldId="267"/>
            <ac:spMk id="3" creationId="{B6E1214D-26B2-FE5A-5DF5-06E6CD59C1D8}"/>
          </ac:spMkLst>
        </pc:spChg>
      </pc:sldChg>
      <pc:sldChg chg="delSp modSp new mod">
        <pc:chgData name="akshay guptha" userId="c6b5ec6a4fce9e99" providerId="LiveId" clId="{FE739999-B010-41A9-AA70-6A0CD6DE9ED3}" dt="2025-03-11T06:30:50.045" v="11450"/>
        <pc:sldMkLst>
          <pc:docMk/>
          <pc:sldMk cId="2693395262" sldId="268"/>
        </pc:sldMkLst>
        <pc:spChg chg="del">
          <ac:chgData name="akshay guptha" userId="c6b5ec6a4fce9e99" providerId="LiveId" clId="{FE739999-B010-41A9-AA70-6A0CD6DE9ED3}" dt="2025-03-11T05:48:05.094" v="6970" actId="21"/>
          <ac:spMkLst>
            <pc:docMk/>
            <pc:sldMk cId="2693395262" sldId="268"/>
            <ac:spMk id="2" creationId="{608E86E2-41F8-1FF2-3268-00D3CD82BBD4}"/>
          </ac:spMkLst>
        </pc:spChg>
        <pc:spChg chg="mod">
          <ac:chgData name="akshay guptha" userId="c6b5ec6a4fce9e99" providerId="LiveId" clId="{FE739999-B010-41A9-AA70-6A0CD6DE9ED3}" dt="2025-03-11T06:30:50.045" v="11450"/>
          <ac:spMkLst>
            <pc:docMk/>
            <pc:sldMk cId="2693395262" sldId="268"/>
            <ac:spMk id="3" creationId="{3A9F24E4-3FE1-8290-AEF4-2D644584F870}"/>
          </ac:spMkLst>
        </pc:spChg>
      </pc:sldChg>
      <pc:sldChg chg="delSp modSp new mod">
        <pc:chgData name="akshay guptha" userId="c6b5ec6a4fce9e99" providerId="LiveId" clId="{FE739999-B010-41A9-AA70-6A0CD6DE9ED3}" dt="2025-03-11T06:30:50.045" v="11450"/>
        <pc:sldMkLst>
          <pc:docMk/>
          <pc:sldMk cId="2817186592" sldId="269"/>
        </pc:sldMkLst>
        <pc:spChg chg="del">
          <ac:chgData name="akshay guptha" userId="c6b5ec6a4fce9e99" providerId="LiveId" clId="{FE739999-B010-41A9-AA70-6A0CD6DE9ED3}" dt="2025-03-11T05:49:43.434" v="7331" actId="21"/>
          <ac:spMkLst>
            <pc:docMk/>
            <pc:sldMk cId="2817186592" sldId="269"/>
            <ac:spMk id="2" creationId="{7B0E4E4B-F56B-0332-12AE-2D78F163C1C0}"/>
          </ac:spMkLst>
        </pc:spChg>
        <pc:spChg chg="mod">
          <ac:chgData name="akshay guptha" userId="c6b5ec6a4fce9e99" providerId="LiveId" clId="{FE739999-B010-41A9-AA70-6A0CD6DE9ED3}" dt="2025-03-11T06:30:50.045" v="11450"/>
          <ac:spMkLst>
            <pc:docMk/>
            <pc:sldMk cId="2817186592" sldId="269"/>
            <ac:spMk id="3" creationId="{4ACFFB78-9158-0166-1232-65FBCB4B99CF}"/>
          </ac:spMkLst>
        </pc:spChg>
      </pc:sldChg>
      <pc:sldChg chg="delSp modSp new mod">
        <pc:chgData name="akshay guptha" userId="c6b5ec6a4fce9e99" providerId="LiveId" clId="{FE739999-B010-41A9-AA70-6A0CD6DE9ED3}" dt="2025-03-11T06:30:50.045" v="11450"/>
        <pc:sldMkLst>
          <pc:docMk/>
          <pc:sldMk cId="3484754844" sldId="270"/>
        </pc:sldMkLst>
        <pc:spChg chg="del">
          <ac:chgData name="akshay guptha" userId="c6b5ec6a4fce9e99" providerId="LiveId" clId="{FE739999-B010-41A9-AA70-6A0CD6DE9ED3}" dt="2025-03-11T05:51:40.519" v="7646" actId="21"/>
          <ac:spMkLst>
            <pc:docMk/>
            <pc:sldMk cId="3484754844" sldId="270"/>
            <ac:spMk id="2" creationId="{794E3B10-3E82-9DCF-C3E9-7CF7107BA578}"/>
          </ac:spMkLst>
        </pc:spChg>
        <pc:spChg chg="mod">
          <ac:chgData name="akshay guptha" userId="c6b5ec6a4fce9e99" providerId="LiveId" clId="{FE739999-B010-41A9-AA70-6A0CD6DE9ED3}" dt="2025-03-11T06:30:50.045" v="11450"/>
          <ac:spMkLst>
            <pc:docMk/>
            <pc:sldMk cId="3484754844" sldId="270"/>
            <ac:spMk id="3" creationId="{D93CC53A-3CD8-0332-C62E-F7480CF12308}"/>
          </ac:spMkLst>
        </pc:spChg>
      </pc:sldChg>
      <pc:sldChg chg="modSp new mod">
        <pc:chgData name="akshay guptha" userId="c6b5ec6a4fce9e99" providerId="LiveId" clId="{FE739999-B010-41A9-AA70-6A0CD6DE9ED3}" dt="2025-03-11T06:30:50.045" v="11450"/>
        <pc:sldMkLst>
          <pc:docMk/>
          <pc:sldMk cId="2880684324" sldId="271"/>
        </pc:sldMkLst>
        <pc:spChg chg="mod">
          <ac:chgData name="akshay guptha" userId="c6b5ec6a4fce9e99" providerId="LiveId" clId="{FE739999-B010-41A9-AA70-6A0CD6DE9ED3}" dt="2025-03-11T06:30:50.045" v="11450"/>
          <ac:spMkLst>
            <pc:docMk/>
            <pc:sldMk cId="2880684324" sldId="271"/>
            <ac:spMk id="2" creationId="{45C34312-9D15-B8FF-4944-550AC94C6C87}"/>
          </ac:spMkLst>
        </pc:spChg>
        <pc:spChg chg="mod">
          <ac:chgData name="akshay guptha" userId="c6b5ec6a4fce9e99" providerId="LiveId" clId="{FE739999-B010-41A9-AA70-6A0CD6DE9ED3}" dt="2025-03-11T06:30:50.045" v="11450"/>
          <ac:spMkLst>
            <pc:docMk/>
            <pc:sldMk cId="2880684324" sldId="271"/>
            <ac:spMk id="3" creationId="{01F74CE3-10A5-0284-30C7-FB30368C1041}"/>
          </ac:spMkLst>
        </pc:spChg>
      </pc:sldChg>
      <pc:sldChg chg="delSp modSp new mod">
        <pc:chgData name="akshay guptha" userId="c6b5ec6a4fce9e99" providerId="LiveId" clId="{FE739999-B010-41A9-AA70-6A0CD6DE9ED3}" dt="2025-03-11T06:30:50.045" v="11450"/>
        <pc:sldMkLst>
          <pc:docMk/>
          <pc:sldMk cId="231935247" sldId="272"/>
        </pc:sldMkLst>
        <pc:spChg chg="del">
          <ac:chgData name="akshay guptha" userId="c6b5ec6a4fce9e99" providerId="LiveId" clId="{FE739999-B010-41A9-AA70-6A0CD6DE9ED3}" dt="2025-03-11T06:02:15.199" v="9062" actId="21"/>
          <ac:spMkLst>
            <pc:docMk/>
            <pc:sldMk cId="231935247" sldId="272"/>
            <ac:spMk id="2" creationId="{ADA6033E-C019-3A3B-A3DF-6D83CF58080E}"/>
          </ac:spMkLst>
        </pc:spChg>
        <pc:spChg chg="mod">
          <ac:chgData name="akshay guptha" userId="c6b5ec6a4fce9e99" providerId="LiveId" clId="{FE739999-B010-41A9-AA70-6A0CD6DE9ED3}" dt="2025-03-11T06:30:50.045" v="11450"/>
          <ac:spMkLst>
            <pc:docMk/>
            <pc:sldMk cId="231935247" sldId="272"/>
            <ac:spMk id="3" creationId="{10C5815F-A394-AD0D-9A9A-57F1CF68ADC9}"/>
          </ac:spMkLst>
        </pc:spChg>
      </pc:sldChg>
      <pc:sldChg chg="delSp modSp new mod">
        <pc:chgData name="akshay guptha" userId="c6b5ec6a4fce9e99" providerId="LiveId" clId="{FE739999-B010-41A9-AA70-6A0CD6DE9ED3}" dt="2025-03-11T06:30:50.045" v="11450"/>
        <pc:sldMkLst>
          <pc:docMk/>
          <pc:sldMk cId="3416806608" sldId="273"/>
        </pc:sldMkLst>
        <pc:spChg chg="del">
          <ac:chgData name="akshay guptha" userId="c6b5ec6a4fce9e99" providerId="LiveId" clId="{FE739999-B010-41A9-AA70-6A0CD6DE9ED3}" dt="2025-03-11T06:05:01.358" v="9565" actId="21"/>
          <ac:spMkLst>
            <pc:docMk/>
            <pc:sldMk cId="3416806608" sldId="273"/>
            <ac:spMk id="2" creationId="{349CE313-B9F4-0D96-AE51-B6C4805E75B0}"/>
          </ac:spMkLst>
        </pc:spChg>
        <pc:spChg chg="mod">
          <ac:chgData name="akshay guptha" userId="c6b5ec6a4fce9e99" providerId="LiveId" clId="{FE739999-B010-41A9-AA70-6A0CD6DE9ED3}" dt="2025-03-11T06:30:50.045" v="11450"/>
          <ac:spMkLst>
            <pc:docMk/>
            <pc:sldMk cId="3416806608" sldId="273"/>
            <ac:spMk id="3" creationId="{7F4BAEB4-6DBC-3A5E-6DA2-BABAB11CBFF4}"/>
          </ac:spMkLst>
        </pc:spChg>
      </pc:sldChg>
      <pc:sldChg chg="delSp modSp new mod">
        <pc:chgData name="akshay guptha" userId="c6b5ec6a4fce9e99" providerId="LiveId" clId="{FE739999-B010-41A9-AA70-6A0CD6DE9ED3}" dt="2025-03-11T06:30:50.045" v="11450"/>
        <pc:sldMkLst>
          <pc:docMk/>
          <pc:sldMk cId="2141376484" sldId="274"/>
        </pc:sldMkLst>
        <pc:spChg chg="del">
          <ac:chgData name="akshay guptha" userId="c6b5ec6a4fce9e99" providerId="LiveId" clId="{FE739999-B010-41A9-AA70-6A0CD6DE9ED3}" dt="2025-03-11T06:11:42.067" v="10047" actId="21"/>
          <ac:spMkLst>
            <pc:docMk/>
            <pc:sldMk cId="2141376484" sldId="274"/>
            <ac:spMk id="2" creationId="{F893E47F-792C-10D2-A3F9-50DE337B6AD5}"/>
          </ac:spMkLst>
        </pc:spChg>
        <pc:spChg chg="mod">
          <ac:chgData name="akshay guptha" userId="c6b5ec6a4fce9e99" providerId="LiveId" clId="{FE739999-B010-41A9-AA70-6A0CD6DE9ED3}" dt="2025-03-11T06:30:50.045" v="11450"/>
          <ac:spMkLst>
            <pc:docMk/>
            <pc:sldMk cId="2141376484" sldId="274"/>
            <ac:spMk id="3" creationId="{E24C0A77-F371-D859-4736-3BB1808B216D}"/>
          </ac:spMkLst>
        </pc:spChg>
      </pc:sldChg>
      <pc:sldChg chg="modSp new mod">
        <pc:chgData name="akshay guptha" userId="c6b5ec6a4fce9e99" providerId="LiveId" clId="{FE739999-B010-41A9-AA70-6A0CD6DE9ED3}" dt="2025-03-11T06:30:50.045" v="11450"/>
        <pc:sldMkLst>
          <pc:docMk/>
          <pc:sldMk cId="231365805" sldId="275"/>
        </pc:sldMkLst>
        <pc:spChg chg="mod">
          <ac:chgData name="akshay guptha" userId="c6b5ec6a4fce9e99" providerId="LiveId" clId="{FE739999-B010-41A9-AA70-6A0CD6DE9ED3}" dt="2025-03-11T06:30:50.045" v="11450"/>
          <ac:spMkLst>
            <pc:docMk/>
            <pc:sldMk cId="231365805" sldId="275"/>
            <ac:spMk id="2" creationId="{C3ACBE35-F701-D850-D908-1F1F37CB69A3}"/>
          </ac:spMkLst>
        </pc:spChg>
        <pc:spChg chg="mod">
          <ac:chgData name="akshay guptha" userId="c6b5ec6a4fce9e99" providerId="LiveId" clId="{FE739999-B010-41A9-AA70-6A0CD6DE9ED3}" dt="2025-03-11T06:30:50.045" v="11450"/>
          <ac:spMkLst>
            <pc:docMk/>
            <pc:sldMk cId="231365805" sldId="275"/>
            <ac:spMk id="3" creationId="{5DA66C3F-FDCF-6518-AB2B-0CB944BA9E3D}"/>
          </ac:spMkLst>
        </pc:spChg>
      </pc:sldChg>
      <pc:sldChg chg="delSp modSp new mod">
        <pc:chgData name="akshay guptha" userId="c6b5ec6a4fce9e99" providerId="LiveId" clId="{FE739999-B010-41A9-AA70-6A0CD6DE9ED3}" dt="2025-03-11T06:30:50.045" v="11450"/>
        <pc:sldMkLst>
          <pc:docMk/>
          <pc:sldMk cId="2149162379" sldId="276"/>
        </pc:sldMkLst>
        <pc:spChg chg="del">
          <ac:chgData name="akshay guptha" userId="c6b5ec6a4fce9e99" providerId="LiveId" clId="{FE739999-B010-41A9-AA70-6A0CD6DE9ED3}" dt="2025-03-11T06:18:27.865" v="10717" actId="21"/>
          <ac:spMkLst>
            <pc:docMk/>
            <pc:sldMk cId="2149162379" sldId="276"/>
            <ac:spMk id="2" creationId="{D880F1B7-9699-A700-D4C8-47461AC3C623}"/>
          </ac:spMkLst>
        </pc:spChg>
        <pc:spChg chg="mod">
          <ac:chgData name="akshay guptha" userId="c6b5ec6a4fce9e99" providerId="LiveId" clId="{FE739999-B010-41A9-AA70-6A0CD6DE9ED3}" dt="2025-03-11T06:30:50.045" v="11450"/>
          <ac:spMkLst>
            <pc:docMk/>
            <pc:sldMk cId="2149162379" sldId="276"/>
            <ac:spMk id="3" creationId="{4AA6FB13-B4F1-C302-3493-E4D4DE4F20F2}"/>
          </ac:spMkLst>
        </pc:spChg>
      </pc:sldChg>
      <pc:sldChg chg="delSp modSp new mod">
        <pc:chgData name="akshay guptha" userId="c6b5ec6a4fce9e99" providerId="LiveId" clId="{FE739999-B010-41A9-AA70-6A0CD6DE9ED3}" dt="2025-03-11T06:23:12.722" v="11360" actId="14100"/>
        <pc:sldMkLst>
          <pc:docMk/>
          <pc:sldMk cId="2429113768" sldId="277"/>
        </pc:sldMkLst>
        <pc:spChg chg="del">
          <ac:chgData name="akshay guptha" userId="c6b5ec6a4fce9e99" providerId="LiveId" clId="{FE739999-B010-41A9-AA70-6A0CD6DE9ED3}" dt="2025-03-11T06:22:20.184" v="11322" actId="21"/>
          <ac:spMkLst>
            <pc:docMk/>
            <pc:sldMk cId="2429113768" sldId="277"/>
            <ac:spMk id="2" creationId="{0F73A9CA-53F7-4902-1C87-87C9B50EABF4}"/>
          </ac:spMkLst>
        </pc:spChg>
        <pc:spChg chg="mod">
          <ac:chgData name="akshay guptha" userId="c6b5ec6a4fce9e99" providerId="LiveId" clId="{FE739999-B010-41A9-AA70-6A0CD6DE9ED3}" dt="2025-03-11T06:23:12.722" v="11360" actId="14100"/>
          <ac:spMkLst>
            <pc:docMk/>
            <pc:sldMk cId="2429113768" sldId="277"/>
            <ac:spMk id="3" creationId="{94748002-C69D-CE19-02CE-7B69C10BFBB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681B0F-9FCF-4440-9A95-F033702F5760}" type="datetimeFigureOut">
              <a:rPr lang="en-IN" smtClean="0"/>
              <a:t>11-03-2025</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D10A94EA-B5FA-4245-83AC-FC87C76E497D}"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21057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681B0F-9FCF-4440-9A95-F033702F5760}" type="datetimeFigureOut">
              <a:rPr lang="en-IN" smtClean="0"/>
              <a:t>11-03-2025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0A94EA-B5FA-4245-83AC-FC87C76E497D}"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12613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681B0F-9FCF-4440-9A95-F033702F5760}" type="datetimeFigureOut">
              <a:rPr lang="en-IN" smtClean="0"/>
              <a:t>11-03-2025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0A94EA-B5FA-4245-83AC-FC87C76E497D}"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322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681B0F-9FCF-4440-9A95-F033702F5760}" type="datetimeFigureOut">
              <a:rPr lang="en-IN" smtClean="0"/>
              <a:t>11-03-2025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0A94EA-B5FA-4245-83AC-FC87C76E497D}"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25910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681B0F-9FCF-4440-9A95-F033702F5760}" type="datetimeFigureOut">
              <a:rPr lang="en-IN" smtClean="0"/>
              <a:t>11-03-2025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0A94EA-B5FA-4245-83AC-FC87C76E497D}"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90326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681B0F-9FCF-4440-9A95-F033702F5760}" type="datetimeFigureOut">
              <a:rPr lang="en-IN" smtClean="0"/>
              <a:t>11-03-2025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0A94EA-B5FA-4245-83AC-FC87C76E497D}"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09827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681B0F-9FCF-4440-9A95-F033702F5760}" type="datetimeFigureOut">
              <a:rPr lang="en-IN" smtClean="0"/>
              <a:t>11-03-2025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10A94EA-B5FA-4245-83AC-FC87C76E497D}"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65000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681B0F-9FCF-4440-9A95-F033702F5760}" type="datetimeFigureOut">
              <a:rPr lang="en-IN" smtClean="0"/>
              <a:t>11-03-2025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10A94EA-B5FA-4245-83AC-FC87C76E497D}"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57287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681B0F-9FCF-4440-9A95-F033702F5760}" type="datetimeFigureOut">
              <a:rPr lang="en-IN" smtClean="0"/>
              <a:t>11-03-2025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10A94EA-B5FA-4245-83AC-FC87C76E497D}" type="slidenum">
              <a:rPr lang="en-IN" smtClean="0"/>
              <a:t>‹#›</a:t>
            </a:fld>
            <a:endParaRPr lang="en-IN"/>
          </a:p>
        </p:txBody>
      </p:sp>
    </p:spTree>
    <p:extLst>
      <p:ext uri="{BB962C8B-B14F-4D97-AF65-F5344CB8AC3E}">
        <p14:creationId xmlns:p14="http://schemas.microsoft.com/office/powerpoint/2010/main" val="2593738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681B0F-9FCF-4440-9A95-F033702F5760}" type="datetimeFigureOut">
              <a:rPr lang="en-IN" smtClean="0"/>
              <a:t>11-03-2025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0A94EA-B5FA-4245-83AC-FC87C76E497D}"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52918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D681B0F-9FCF-4440-9A95-F033702F5760}" type="datetimeFigureOut">
              <a:rPr lang="en-IN" smtClean="0"/>
              <a:t>11-03-2025</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D10A94EA-B5FA-4245-83AC-FC87C76E497D}"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67383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D681B0F-9FCF-4440-9A95-F033702F5760}" type="datetimeFigureOut">
              <a:rPr lang="en-IN" smtClean="0"/>
              <a:t>11-03-2025</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10A94EA-B5FA-4245-83AC-FC87C76E497D}"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18155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A5DDD-1DB6-DBF9-599C-02A07FBD9475}"/>
              </a:ext>
            </a:extLst>
          </p:cNvPr>
          <p:cNvSpPr>
            <a:spLocks noGrp="1"/>
          </p:cNvSpPr>
          <p:nvPr>
            <p:ph type="ctrTitle"/>
          </p:nvPr>
        </p:nvSpPr>
        <p:spPr>
          <a:xfrm>
            <a:off x="2282952" y="2625662"/>
            <a:ext cx="9144000" cy="803338"/>
          </a:xfrm>
        </p:spPr>
        <p:txBody>
          <a:bodyPr>
            <a:normAutofit/>
          </a:bodyPr>
          <a:lstStyle/>
          <a:p>
            <a:r>
              <a:rPr lang="en-IN" sz="3200" b="1" dirty="0"/>
              <a:t>Axis PNR Management Tool</a:t>
            </a:r>
          </a:p>
        </p:txBody>
      </p:sp>
      <p:sp>
        <p:nvSpPr>
          <p:cNvPr id="3" name="Subtitle 2">
            <a:extLst>
              <a:ext uri="{FF2B5EF4-FFF2-40B4-BE49-F238E27FC236}">
                <a16:creationId xmlns:a16="http://schemas.microsoft.com/office/drawing/2014/main" id="{204F5875-64AD-1C04-967F-3AD5240DA3A3}"/>
              </a:ext>
            </a:extLst>
          </p:cNvPr>
          <p:cNvSpPr>
            <a:spLocks noGrp="1"/>
          </p:cNvSpPr>
          <p:nvPr>
            <p:ph type="subTitle" idx="1"/>
          </p:nvPr>
        </p:nvSpPr>
        <p:spPr>
          <a:xfrm>
            <a:off x="1677116" y="3704940"/>
            <a:ext cx="8637072" cy="977621"/>
          </a:xfrm>
        </p:spPr>
        <p:txBody>
          <a:bodyPr>
            <a:normAutofit fontScale="62500" lnSpcReduction="20000"/>
          </a:bodyPr>
          <a:lstStyle/>
          <a:p>
            <a:pPr algn="l"/>
            <a:r>
              <a:rPr lang="en-IN" b="1" dirty="0"/>
              <a:t>Project Title: Axis PNR management</a:t>
            </a:r>
          </a:p>
          <a:p>
            <a:pPr algn="l"/>
            <a:r>
              <a:rPr lang="en-IN" b="1" dirty="0"/>
              <a:t>Prepared By: Akshay Kumar</a:t>
            </a:r>
          </a:p>
          <a:p>
            <a:pPr algn="l"/>
            <a:r>
              <a:rPr lang="en-IN" b="1" dirty="0"/>
              <a:t>Date: 11-03-2025</a:t>
            </a:r>
          </a:p>
        </p:txBody>
      </p:sp>
    </p:spTree>
    <p:extLst>
      <p:ext uri="{BB962C8B-B14F-4D97-AF65-F5344CB8AC3E}">
        <p14:creationId xmlns:p14="http://schemas.microsoft.com/office/powerpoint/2010/main" val="3251229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3B98A-76AA-EB73-6580-F8E3FCE086F9}"/>
              </a:ext>
            </a:extLst>
          </p:cNvPr>
          <p:cNvSpPr>
            <a:spLocks noGrp="1"/>
          </p:cNvSpPr>
          <p:nvPr>
            <p:ph type="title"/>
          </p:nvPr>
        </p:nvSpPr>
        <p:spPr/>
        <p:txBody>
          <a:bodyPr/>
          <a:lstStyle/>
          <a:p>
            <a:r>
              <a:rPr lang="en-IN" dirty="0"/>
              <a:t>Success criteria</a:t>
            </a:r>
          </a:p>
        </p:txBody>
      </p:sp>
      <p:sp>
        <p:nvSpPr>
          <p:cNvPr id="3" name="Content Placeholder 2">
            <a:extLst>
              <a:ext uri="{FF2B5EF4-FFF2-40B4-BE49-F238E27FC236}">
                <a16:creationId xmlns:a16="http://schemas.microsoft.com/office/drawing/2014/main" id="{F9F80755-DF18-0087-94A7-C70F5EDC328E}"/>
              </a:ext>
            </a:extLst>
          </p:cNvPr>
          <p:cNvSpPr>
            <a:spLocks noGrp="1"/>
          </p:cNvSpPr>
          <p:nvPr>
            <p:ph idx="1"/>
          </p:nvPr>
        </p:nvSpPr>
        <p:spPr/>
        <p:txBody>
          <a:bodyPr>
            <a:normAutofit fontScale="92500" lnSpcReduction="10000"/>
          </a:bodyPr>
          <a:lstStyle/>
          <a:p>
            <a:r>
              <a:rPr lang="en-IN" dirty="0"/>
              <a:t>The success of this project will be measured based on the following outcomes: </a:t>
            </a:r>
          </a:p>
          <a:p>
            <a:r>
              <a:rPr lang="en-IN" dirty="0"/>
              <a:t>Significant reduction in manual processing time for PNR modifications. </a:t>
            </a:r>
          </a:p>
          <a:p>
            <a:r>
              <a:rPr lang="en-IN" dirty="0"/>
              <a:t>Improved accuracy in handling schedule changes, special service requests, reissues, upgrades and other PNR modifications. </a:t>
            </a:r>
          </a:p>
          <a:p>
            <a:r>
              <a:rPr lang="en-IN" dirty="0"/>
              <a:t>Faster resolution times, leading to increased customer satisfaction.</a:t>
            </a:r>
          </a:p>
          <a:p>
            <a:r>
              <a:rPr lang="en-IN" dirty="0"/>
              <a:t>Decreased number of escalations due to incorrect PNR modifications. </a:t>
            </a:r>
          </a:p>
          <a:p>
            <a:r>
              <a:rPr lang="en-IN" dirty="0"/>
              <a:t>Enhanced specialists efficiency in utilizing Axis for PNR handling. </a:t>
            </a:r>
          </a:p>
          <a:p>
            <a:r>
              <a:rPr lang="en-IN" dirty="0"/>
              <a:t>Improved reporting and analytics for better process optimization. </a:t>
            </a:r>
          </a:p>
        </p:txBody>
      </p:sp>
    </p:spTree>
    <p:extLst>
      <p:ext uri="{BB962C8B-B14F-4D97-AF65-F5344CB8AC3E}">
        <p14:creationId xmlns:p14="http://schemas.microsoft.com/office/powerpoint/2010/main" val="3459923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E8CC5-6439-2E11-7F16-DBFA83EE0EE4}"/>
              </a:ext>
            </a:extLst>
          </p:cNvPr>
          <p:cNvSpPr>
            <a:spLocks noGrp="1"/>
          </p:cNvSpPr>
          <p:nvPr>
            <p:ph type="title"/>
          </p:nvPr>
        </p:nvSpPr>
        <p:spPr/>
        <p:txBody>
          <a:bodyPr/>
          <a:lstStyle/>
          <a:p>
            <a:r>
              <a:rPr lang="en-IN" dirty="0"/>
              <a:t>Methods / approach</a:t>
            </a:r>
          </a:p>
        </p:txBody>
      </p:sp>
      <p:sp>
        <p:nvSpPr>
          <p:cNvPr id="3" name="Content Placeholder 2">
            <a:extLst>
              <a:ext uri="{FF2B5EF4-FFF2-40B4-BE49-F238E27FC236}">
                <a16:creationId xmlns:a16="http://schemas.microsoft.com/office/drawing/2014/main" id="{7CCAFA77-FFBC-9990-EA57-A31007308075}"/>
              </a:ext>
            </a:extLst>
          </p:cNvPr>
          <p:cNvSpPr>
            <a:spLocks noGrp="1"/>
          </p:cNvSpPr>
          <p:nvPr>
            <p:ph idx="1"/>
          </p:nvPr>
        </p:nvSpPr>
        <p:spPr/>
        <p:txBody>
          <a:bodyPr/>
          <a:lstStyle/>
          <a:p>
            <a:r>
              <a:rPr lang="en-IN" dirty="0"/>
              <a:t>To ensure effective implementation, we are adoption Agile methodologies, which provide flexibility, iterative enhancements, and continuous feedback loops to refine Axis tool functionalities. </a:t>
            </a:r>
          </a:p>
          <a:p>
            <a:r>
              <a:rPr lang="en-IN" b="1" dirty="0"/>
              <a:t>Scrum Framework:</a:t>
            </a:r>
          </a:p>
          <a:p>
            <a:pPr lvl="1"/>
            <a:r>
              <a:rPr lang="en-IN" b="1" dirty="0"/>
              <a:t>Sprints: </a:t>
            </a:r>
            <a:r>
              <a:rPr lang="en-IN" dirty="0"/>
              <a:t>The project follows a sprint based approach where incremental improvement are made every 2 weeks. Each sprint focuses on enhancing specific Axis functionalities like automation, user interface (UI) improvements, and error handling.</a:t>
            </a:r>
            <a:endParaRPr lang="en-IN" b="1" dirty="0"/>
          </a:p>
        </p:txBody>
      </p:sp>
    </p:spTree>
    <p:extLst>
      <p:ext uri="{BB962C8B-B14F-4D97-AF65-F5344CB8AC3E}">
        <p14:creationId xmlns:p14="http://schemas.microsoft.com/office/powerpoint/2010/main" val="1236932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E1214D-26B2-FE5A-5DF5-06E6CD59C1D8}"/>
              </a:ext>
            </a:extLst>
          </p:cNvPr>
          <p:cNvSpPr>
            <a:spLocks noGrp="1"/>
          </p:cNvSpPr>
          <p:nvPr>
            <p:ph idx="1"/>
          </p:nvPr>
        </p:nvSpPr>
        <p:spPr/>
        <p:txBody>
          <a:bodyPr/>
          <a:lstStyle/>
          <a:p>
            <a:r>
              <a:rPr lang="en-IN" b="1" dirty="0"/>
              <a:t>Sprint Planning: </a:t>
            </a:r>
            <a:r>
              <a:rPr lang="en-IN" dirty="0"/>
              <a:t>Before each sprint, the team collaborates to prioritize backlog items and set achievable goals. </a:t>
            </a:r>
          </a:p>
          <a:p>
            <a:r>
              <a:rPr lang="en-IN" b="1" dirty="0"/>
              <a:t>Daily Stand up Meetings: </a:t>
            </a:r>
            <a:r>
              <a:rPr lang="en-IN" dirty="0"/>
              <a:t> A 15-20 minutes if daily meeting is held to discuss progress, blockers and align team efforts. </a:t>
            </a:r>
          </a:p>
          <a:p>
            <a:r>
              <a:rPr lang="en-IN" b="1" dirty="0"/>
              <a:t>Sprint Review &amp; Retrospective meetings: </a:t>
            </a:r>
            <a:r>
              <a:rPr lang="en-IN" dirty="0"/>
              <a:t>After each sprint, the team demonstrates the improvements, gather feedback and adjusts the approach for the next sprint. </a:t>
            </a:r>
            <a:endParaRPr lang="en-IN" b="1" dirty="0"/>
          </a:p>
          <a:p>
            <a:pPr marL="457200" lvl="1" indent="0">
              <a:buNone/>
            </a:pPr>
            <a:endParaRPr lang="en-IN" b="1" dirty="0"/>
          </a:p>
          <a:p>
            <a:pPr marL="457200" lvl="1" indent="0">
              <a:buNone/>
            </a:pPr>
            <a:endParaRPr lang="en-IN" dirty="0"/>
          </a:p>
        </p:txBody>
      </p:sp>
    </p:spTree>
    <p:extLst>
      <p:ext uri="{BB962C8B-B14F-4D97-AF65-F5344CB8AC3E}">
        <p14:creationId xmlns:p14="http://schemas.microsoft.com/office/powerpoint/2010/main" val="2409661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9F24E4-3FE1-8290-AEF4-2D644584F870}"/>
              </a:ext>
            </a:extLst>
          </p:cNvPr>
          <p:cNvSpPr>
            <a:spLocks noGrp="1"/>
          </p:cNvSpPr>
          <p:nvPr>
            <p:ph idx="1"/>
          </p:nvPr>
        </p:nvSpPr>
        <p:spPr/>
        <p:txBody>
          <a:bodyPr/>
          <a:lstStyle/>
          <a:p>
            <a:r>
              <a:rPr lang="en-IN" b="1" dirty="0"/>
              <a:t>User Stories &amp; Backlog Management: </a:t>
            </a:r>
          </a:p>
          <a:p>
            <a:pPr lvl="1"/>
            <a:r>
              <a:rPr lang="en-IN" dirty="0"/>
              <a:t>Features and enhancements are captured as user stories to ensure user centric development. </a:t>
            </a:r>
          </a:p>
          <a:p>
            <a:pPr lvl="1"/>
            <a:r>
              <a:rPr lang="en-IN" dirty="0"/>
              <a:t>Stories are refined, estimated and prioritized in the product backlog for better sprint planning. </a:t>
            </a:r>
          </a:p>
          <a:p>
            <a:pPr lvl="1"/>
            <a:r>
              <a:rPr lang="en-IN" dirty="0"/>
              <a:t>The backlog is reviewed and updated regularly to accommodate new insights. </a:t>
            </a:r>
          </a:p>
        </p:txBody>
      </p:sp>
    </p:spTree>
    <p:extLst>
      <p:ext uri="{BB962C8B-B14F-4D97-AF65-F5344CB8AC3E}">
        <p14:creationId xmlns:p14="http://schemas.microsoft.com/office/powerpoint/2010/main" val="2693395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CFFB78-9158-0166-1232-65FBCB4B99CF}"/>
              </a:ext>
            </a:extLst>
          </p:cNvPr>
          <p:cNvSpPr>
            <a:spLocks noGrp="1"/>
          </p:cNvSpPr>
          <p:nvPr>
            <p:ph idx="1"/>
          </p:nvPr>
        </p:nvSpPr>
        <p:spPr/>
        <p:txBody>
          <a:bodyPr/>
          <a:lstStyle/>
          <a:p>
            <a:r>
              <a:rPr lang="en-IN" b="1" dirty="0"/>
              <a:t>Integration &amp; Testing:</a:t>
            </a:r>
          </a:p>
          <a:p>
            <a:pPr lvl="1"/>
            <a:r>
              <a:rPr lang="en-IN" dirty="0"/>
              <a:t>Each Axis tool enhancement undergoes continuous integration (CI) where updates are deployed frequently and then tested. </a:t>
            </a:r>
          </a:p>
          <a:p>
            <a:pPr lvl="1"/>
            <a:r>
              <a:rPr lang="en-IN" dirty="0"/>
              <a:t>Automated testing ensures that every single change is validated, reducing the manual errors and improving the reliability on the tool.</a:t>
            </a:r>
          </a:p>
        </p:txBody>
      </p:sp>
    </p:spTree>
    <p:extLst>
      <p:ext uri="{BB962C8B-B14F-4D97-AF65-F5344CB8AC3E}">
        <p14:creationId xmlns:p14="http://schemas.microsoft.com/office/powerpoint/2010/main" val="2817186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3CC53A-3CD8-0332-C62E-F7480CF12308}"/>
              </a:ext>
            </a:extLst>
          </p:cNvPr>
          <p:cNvSpPr>
            <a:spLocks noGrp="1"/>
          </p:cNvSpPr>
          <p:nvPr>
            <p:ph idx="1"/>
          </p:nvPr>
        </p:nvSpPr>
        <p:spPr/>
        <p:txBody>
          <a:bodyPr>
            <a:normAutofit lnSpcReduction="10000"/>
          </a:bodyPr>
          <a:lstStyle/>
          <a:p>
            <a:r>
              <a:rPr lang="en-IN" b="1" dirty="0"/>
              <a:t>Cross Functional Collaboration:</a:t>
            </a:r>
          </a:p>
          <a:p>
            <a:pPr lvl="1"/>
            <a:r>
              <a:rPr lang="en-IN" dirty="0"/>
              <a:t>Agile fosters close collaboration between Business Analysts, Developers, Testers and Process Specialists to align improvements with business needs.</a:t>
            </a:r>
          </a:p>
          <a:p>
            <a:pPr lvl="1"/>
            <a:r>
              <a:rPr lang="en-IN" dirty="0"/>
              <a:t>End-users will provide real-time feedback to refine Axis functionalities continuously.</a:t>
            </a:r>
          </a:p>
          <a:p>
            <a:r>
              <a:rPr lang="en-IN" b="1" dirty="0"/>
              <a:t>Feedback for Continuous Improvements:</a:t>
            </a:r>
          </a:p>
          <a:p>
            <a:pPr lvl="1"/>
            <a:r>
              <a:rPr lang="en-IN" dirty="0"/>
              <a:t>Frequent feedback from stakeholders ensures that Axis enhancements align with user needs. </a:t>
            </a:r>
          </a:p>
          <a:p>
            <a:pPr lvl="1"/>
            <a:r>
              <a:rPr lang="en-IN" dirty="0"/>
              <a:t>Agile retrospective help the team adapt and improve based on past performance. </a:t>
            </a:r>
          </a:p>
          <a:p>
            <a:r>
              <a:rPr lang="en-IN" dirty="0"/>
              <a:t>By using Agile, we ensure that Axis tool improvements are incremental, adaptable, and continuously optimized for better efficiency in handling PNR related issues. </a:t>
            </a:r>
          </a:p>
        </p:txBody>
      </p:sp>
    </p:spTree>
    <p:extLst>
      <p:ext uri="{BB962C8B-B14F-4D97-AF65-F5344CB8AC3E}">
        <p14:creationId xmlns:p14="http://schemas.microsoft.com/office/powerpoint/2010/main" val="3484754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34312-9D15-B8FF-4944-550AC94C6C87}"/>
              </a:ext>
            </a:extLst>
          </p:cNvPr>
          <p:cNvSpPr>
            <a:spLocks noGrp="1"/>
          </p:cNvSpPr>
          <p:nvPr>
            <p:ph type="title"/>
          </p:nvPr>
        </p:nvSpPr>
        <p:spPr/>
        <p:txBody>
          <a:bodyPr/>
          <a:lstStyle/>
          <a:p>
            <a:r>
              <a:rPr lang="en-IN" dirty="0"/>
              <a:t>Resources</a:t>
            </a:r>
          </a:p>
        </p:txBody>
      </p:sp>
      <p:sp>
        <p:nvSpPr>
          <p:cNvPr id="3" name="Content Placeholder 2">
            <a:extLst>
              <a:ext uri="{FF2B5EF4-FFF2-40B4-BE49-F238E27FC236}">
                <a16:creationId xmlns:a16="http://schemas.microsoft.com/office/drawing/2014/main" id="{01F74CE3-10A5-0284-30C7-FB30368C1041}"/>
              </a:ext>
            </a:extLst>
          </p:cNvPr>
          <p:cNvSpPr>
            <a:spLocks noGrp="1"/>
          </p:cNvSpPr>
          <p:nvPr>
            <p:ph idx="1"/>
          </p:nvPr>
        </p:nvSpPr>
        <p:spPr/>
        <p:txBody>
          <a:bodyPr>
            <a:normAutofit lnSpcReduction="10000"/>
          </a:bodyPr>
          <a:lstStyle/>
          <a:p>
            <a:r>
              <a:rPr lang="en-IN" dirty="0"/>
              <a:t>For successful implementation, the following resources are required:</a:t>
            </a:r>
          </a:p>
          <a:p>
            <a:r>
              <a:rPr lang="en-IN" b="1" dirty="0"/>
              <a:t>PEOPLE:</a:t>
            </a:r>
          </a:p>
          <a:p>
            <a:pPr lvl="1"/>
            <a:r>
              <a:rPr lang="en-IN" dirty="0"/>
              <a:t>Business Analysts for requirements gathering</a:t>
            </a:r>
          </a:p>
          <a:p>
            <a:pPr lvl="1"/>
            <a:r>
              <a:rPr lang="en-IN" dirty="0"/>
              <a:t>Scrum Master to ensure Agile adherence. </a:t>
            </a:r>
          </a:p>
          <a:p>
            <a:pPr lvl="1"/>
            <a:r>
              <a:rPr lang="en-IN" dirty="0"/>
              <a:t>Developers to implement and refine Axis tool features. </a:t>
            </a:r>
          </a:p>
          <a:p>
            <a:pPr lvl="1"/>
            <a:r>
              <a:rPr lang="en-IN" dirty="0"/>
              <a:t>Quality control team or QA Testers for compliance monitoring and to validate enhancements.</a:t>
            </a:r>
          </a:p>
          <a:p>
            <a:pPr lvl="1"/>
            <a:r>
              <a:rPr lang="en-IN" dirty="0"/>
              <a:t>Process Specialist / SMEs responsible for PNR modifications</a:t>
            </a:r>
          </a:p>
          <a:p>
            <a:pPr lvl="1"/>
            <a:r>
              <a:rPr lang="en-IN" dirty="0"/>
              <a:t>Automation team for workflow enhancements. </a:t>
            </a:r>
          </a:p>
          <a:p>
            <a:pPr lvl="1"/>
            <a:r>
              <a:rPr lang="en-IN" dirty="0"/>
              <a:t>End – users for feedback and usability testing.</a:t>
            </a:r>
          </a:p>
        </p:txBody>
      </p:sp>
    </p:spTree>
    <p:extLst>
      <p:ext uri="{BB962C8B-B14F-4D97-AF65-F5344CB8AC3E}">
        <p14:creationId xmlns:p14="http://schemas.microsoft.com/office/powerpoint/2010/main" val="2880684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C5815F-A394-AD0D-9A9A-57F1CF68ADC9}"/>
              </a:ext>
            </a:extLst>
          </p:cNvPr>
          <p:cNvSpPr>
            <a:spLocks noGrp="1"/>
          </p:cNvSpPr>
          <p:nvPr>
            <p:ph idx="1"/>
          </p:nvPr>
        </p:nvSpPr>
        <p:spPr/>
        <p:txBody>
          <a:bodyPr/>
          <a:lstStyle/>
          <a:p>
            <a:r>
              <a:rPr lang="en-IN" b="1" dirty="0"/>
              <a:t>TIME:</a:t>
            </a:r>
          </a:p>
          <a:p>
            <a:pPr lvl="1"/>
            <a:r>
              <a:rPr lang="en-IN" b="1" dirty="0"/>
              <a:t>Sprint Duration: </a:t>
            </a:r>
            <a:r>
              <a:rPr lang="en-IN" dirty="0"/>
              <a:t>Each sprint lasts 2 weeks, allowing continuous iteration and refinement. </a:t>
            </a:r>
          </a:p>
          <a:p>
            <a:pPr lvl="1"/>
            <a:r>
              <a:rPr lang="en-IN" b="1" dirty="0"/>
              <a:t>Project Timeline: </a:t>
            </a:r>
            <a:r>
              <a:rPr lang="en-IN" dirty="0"/>
              <a:t>The overall project is planned over a 6-month Agile roadmap with incremental rollouts. </a:t>
            </a:r>
          </a:p>
          <a:p>
            <a:pPr lvl="1"/>
            <a:r>
              <a:rPr lang="en-IN" b="1" dirty="0"/>
              <a:t>Training: </a:t>
            </a:r>
            <a:r>
              <a:rPr lang="en-IN" dirty="0"/>
              <a:t>Dedicated time for Specialists training and process optimization to ensure effective tool usage. </a:t>
            </a:r>
          </a:p>
          <a:p>
            <a:pPr lvl="1"/>
            <a:r>
              <a:rPr lang="en-IN" b="1" dirty="0"/>
              <a:t>Testing &amp; Feedback: </a:t>
            </a:r>
            <a:r>
              <a:rPr lang="en-IN" dirty="0"/>
              <a:t>Regular time allocation for automated &amp; manual testing and end-user feedback integration.</a:t>
            </a:r>
            <a:endParaRPr lang="en-IN" b="1" dirty="0"/>
          </a:p>
        </p:txBody>
      </p:sp>
    </p:spTree>
    <p:extLst>
      <p:ext uri="{BB962C8B-B14F-4D97-AF65-F5344CB8AC3E}">
        <p14:creationId xmlns:p14="http://schemas.microsoft.com/office/powerpoint/2010/main" val="231935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4BAEB4-6DBC-3A5E-6DA2-BABAB11CBFF4}"/>
              </a:ext>
            </a:extLst>
          </p:cNvPr>
          <p:cNvSpPr>
            <a:spLocks noGrp="1"/>
          </p:cNvSpPr>
          <p:nvPr>
            <p:ph idx="1"/>
          </p:nvPr>
        </p:nvSpPr>
        <p:spPr/>
        <p:txBody>
          <a:bodyPr>
            <a:normAutofit lnSpcReduction="10000"/>
          </a:bodyPr>
          <a:lstStyle/>
          <a:p>
            <a:r>
              <a:rPr lang="en-IN" b="1" dirty="0"/>
              <a:t>TECHNOLOGY:</a:t>
            </a:r>
          </a:p>
          <a:p>
            <a:pPr lvl="1"/>
            <a:r>
              <a:rPr lang="en-IN" dirty="0"/>
              <a:t>Axis tool development environment.</a:t>
            </a:r>
          </a:p>
          <a:p>
            <a:pPr lvl="1"/>
            <a:r>
              <a:rPr lang="en-IN" dirty="0"/>
              <a:t>Agile Project management tools like Jira</a:t>
            </a:r>
          </a:p>
          <a:p>
            <a:pPr lvl="1"/>
            <a:r>
              <a:rPr lang="en-IN" dirty="0"/>
              <a:t>API integrations for automation improvement. </a:t>
            </a:r>
          </a:p>
          <a:p>
            <a:r>
              <a:rPr lang="en-IN" dirty="0"/>
              <a:t>BUDGET:</a:t>
            </a:r>
          </a:p>
          <a:p>
            <a:pPr lvl="1"/>
            <a:r>
              <a:rPr lang="en-IN" dirty="0"/>
              <a:t>Software licensing costs for Axis tool enhancements - ₹10,50,000</a:t>
            </a:r>
          </a:p>
          <a:p>
            <a:pPr lvl="1"/>
            <a:r>
              <a:rPr lang="en-IN" dirty="0"/>
              <a:t>Hardware infrastructure costs for system upgrades - ₹8,00,000 - ₹8,50,000</a:t>
            </a:r>
          </a:p>
          <a:p>
            <a:pPr lvl="1"/>
            <a:r>
              <a:rPr lang="en-IN" dirty="0"/>
              <a:t>Training specialists programs and certification costs - ₹9,00,000 - ₹10,00,000</a:t>
            </a:r>
          </a:p>
          <a:p>
            <a:pPr lvl="1"/>
            <a:r>
              <a:rPr lang="en-IN" dirty="0"/>
              <a:t>Process improvement budget for refining workflows and automation handovers - ₹8,50,000</a:t>
            </a:r>
          </a:p>
        </p:txBody>
      </p:sp>
    </p:spTree>
    <p:extLst>
      <p:ext uri="{BB962C8B-B14F-4D97-AF65-F5344CB8AC3E}">
        <p14:creationId xmlns:p14="http://schemas.microsoft.com/office/powerpoint/2010/main" val="3416806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4C0A77-F371-D859-4736-3BB1808B216D}"/>
              </a:ext>
            </a:extLst>
          </p:cNvPr>
          <p:cNvSpPr>
            <a:spLocks noGrp="1"/>
          </p:cNvSpPr>
          <p:nvPr>
            <p:ph idx="1"/>
          </p:nvPr>
        </p:nvSpPr>
        <p:spPr/>
        <p:txBody>
          <a:bodyPr/>
          <a:lstStyle/>
          <a:p>
            <a:r>
              <a:rPr lang="en-IN" b="1" dirty="0"/>
              <a:t>OTHER:</a:t>
            </a:r>
          </a:p>
          <a:p>
            <a:pPr lvl="1"/>
            <a:r>
              <a:rPr lang="en-IN" dirty="0"/>
              <a:t>Access to Axis tool for PNR handling.</a:t>
            </a:r>
          </a:p>
          <a:p>
            <a:pPr lvl="1"/>
            <a:r>
              <a:rPr lang="en-IN" dirty="0"/>
              <a:t>Documentation and process guidelines. </a:t>
            </a:r>
          </a:p>
          <a:p>
            <a:pPr lvl="1"/>
            <a:r>
              <a:rPr lang="en-IN" dirty="0"/>
              <a:t>Support from respective Airlines IT and automation teams.</a:t>
            </a:r>
          </a:p>
        </p:txBody>
      </p:sp>
    </p:spTree>
    <p:extLst>
      <p:ext uri="{BB962C8B-B14F-4D97-AF65-F5344CB8AC3E}">
        <p14:creationId xmlns:p14="http://schemas.microsoft.com/office/powerpoint/2010/main" val="2141376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591A2-E600-2B22-1ED0-EF28B0A87B0C}"/>
              </a:ext>
            </a:extLst>
          </p:cNvPr>
          <p:cNvSpPr>
            <a:spLocks noGrp="1"/>
          </p:cNvSpPr>
          <p:nvPr>
            <p:ph type="title"/>
          </p:nvPr>
        </p:nvSpPr>
        <p:spPr/>
        <p:txBody>
          <a:bodyPr/>
          <a:lstStyle/>
          <a:p>
            <a:r>
              <a:rPr lang="en-IN" dirty="0"/>
              <a:t>Axis Tool – Project scope</a:t>
            </a:r>
          </a:p>
        </p:txBody>
      </p:sp>
      <p:sp>
        <p:nvSpPr>
          <p:cNvPr id="3" name="Content Placeholder 2">
            <a:extLst>
              <a:ext uri="{FF2B5EF4-FFF2-40B4-BE49-F238E27FC236}">
                <a16:creationId xmlns:a16="http://schemas.microsoft.com/office/drawing/2014/main" id="{077C1B24-0B3E-377B-61B7-7F9BD74F5974}"/>
              </a:ext>
            </a:extLst>
          </p:cNvPr>
          <p:cNvSpPr>
            <a:spLocks noGrp="1"/>
          </p:cNvSpPr>
          <p:nvPr>
            <p:ph idx="1"/>
          </p:nvPr>
        </p:nvSpPr>
        <p:spPr/>
        <p:txBody>
          <a:bodyPr/>
          <a:lstStyle/>
          <a:p>
            <a:r>
              <a:rPr lang="en-IN" dirty="0"/>
              <a:t>This presentation provides an in-depth overview of axis tool, its functionalities, and its role in managing PNR related issues. The focus is on how Axis enhances efficiency, accuracy and compliance in handling schedule changes, Special Service Requests (SSRs) and all the ticket modifications. </a:t>
            </a:r>
          </a:p>
          <a:p>
            <a:r>
              <a:rPr lang="en-IN" dirty="0"/>
              <a:t>By leveraging Agile methodologies, this project aims to continuously improve PNR handling process, ensuring the backend operations on behalf of the passengers remains seamless even when automation fails to identify and resolve the PNR issues. </a:t>
            </a:r>
          </a:p>
        </p:txBody>
      </p:sp>
    </p:spTree>
    <p:extLst>
      <p:ext uri="{BB962C8B-B14F-4D97-AF65-F5344CB8AC3E}">
        <p14:creationId xmlns:p14="http://schemas.microsoft.com/office/powerpoint/2010/main" val="2759295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CBE35-F701-D850-D908-1F1F37CB69A3}"/>
              </a:ext>
            </a:extLst>
          </p:cNvPr>
          <p:cNvSpPr>
            <a:spLocks noGrp="1"/>
          </p:cNvSpPr>
          <p:nvPr>
            <p:ph type="title"/>
          </p:nvPr>
        </p:nvSpPr>
        <p:spPr/>
        <p:txBody>
          <a:bodyPr/>
          <a:lstStyle/>
          <a:p>
            <a:r>
              <a:rPr lang="en-IN" dirty="0"/>
              <a:t>Risks and dependencies</a:t>
            </a:r>
          </a:p>
        </p:txBody>
      </p:sp>
      <p:sp>
        <p:nvSpPr>
          <p:cNvPr id="3" name="Content Placeholder 2">
            <a:extLst>
              <a:ext uri="{FF2B5EF4-FFF2-40B4-BE49-F238E27FC236}">
                <a16:creationId xmlns:a16="http://schemas.microsoft.com/office/drawing/2014/main" id="{5DA66C3F-FDCF-6518-AB2B-0CB944BA9E3D}"/>
              </a:ext>
            </a:extLst>
          </p:cNvPr>
          <p:cNvSpPr>
            <a:spLocks noGrp="1"/>
          </p:cNvSpPr>
          <p:nvPr>
            <p:ph idx="1"/>
          </p:nvPr>
        </p:nvSpPr>
        <p:spPr/>
        <p:txBody>
          <a:bodyPr/>
          <a:lstStyle/>
          <a:p>
            <a:r>
              <a:rPr lang="en-IN" dirty="0"/>
              <a:t>While Axis provides a structured approach to PNR modifications, there are certain risks and dependencies that need to be managed: </a:t>
            </a:r>
          </a:p>
          <a:p>
            <a:r>
              <a:rPr lang="en-IN" b="1" dirty="0"/>
              <a:t>Risks:</a:t>
            </a:r>
          </a:p>
          <a:p>
            <a:pPr lvl="1"/>
            <a:r>
              <a:rPr lang="en-IN" dirty="0"/>
              <a:t>Potential resistance to process changes among specialists. </a:t>
            </a:r>
          </a:p>
          <a:p>
            <a:pPr lvl="1"/>
            <a:r>
              <a:rPr lang="en-IN" dirty="0"/>
              <a:t>Errors in PNR modifications due to lack of training. </a:t>
            </a:r>
          </a:p>
          <a:p>
            <a:pPr lvl="1"/>
            <a:r>
              <a:rPr lang="en-IN" dirty="0"/>
              <a:t>High dependency on manual intervention leading to increased workloads. </a:t>
            </a:r>
          </a:p>
          <a:p>
            <a:pPr lvl="1"/>
            <a:r>
              <a:rPr lang="en-IN" dirty="0"/>
              <a:t>Limited adaptability if automation systems do not integrate well with Axis. </a:t>
            </a:r>
          </a:p>
          <a:p>
            <a:pPr lvl="1"/>
            <a:r>
              <a:rPr lang="en-IN" dirty="0"/>
              <a:t>Scope Creep due to evolving requirements. </a:t>
            </a:r>
          </a:p>
        </p:txBody>
      </p:sp>
    </p:spTree>
    <p:extLst>
      <p:ext uri="{BB962C8B-B14F-4D97-AF65-F5344CB8AC3E}">
        <p14:creationId xmlns:p14="http://schemas.microsoft.com/office/powerpoint/2010/main" val="231365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A6FB13-B4F1-C302-3493-E4D4DE4F20F2}"/>
              </a:ext>
            </a:extLst>
          </p:cNvPr>
          <p:cNvSpPr>
            <a:spLocks noGrp="1"/>
          </p:cNvSpPr>
          <p:nvPr>
            <p:ph idx="1"/>
          </p:nvPr>
        </p:nvSpPr>
        <p:spPr/>
        <p:txBody>
          <a:bodyPr/>
          <a:lstStyle/>
          <a:p>
            <a:r>
              <a:rPr lang="en-IN" b="1" dirty="0"/>
              <a:t>Dependencies:</a:t>
            </a:r>
          </a:p>
          <a:p>
            <a:pPr lvl="1"/>
            <a:r>
              <a:rPr lang="en-IN" dirty="0"/>
              <a:t>Coordination with respective Airlines IT and automation reams for seamless and robust integration.</a:t>
            </a:r>
          </a:p>
          <a:p>
            <a:pPr lvl="1"/>
            <a:r>
              <a:rPr lang="en-IN" dirty="0"/>
              <a:t>Timely updates to the Axis tool to improve functionalities. </a:t>
            </a:r>
          </a:p>
          <a:p>
            <a:pPr lvl="1"/>
            <a:r>
              <a:rPr lang="en-IN" dirty="0"/>
              <a:t>Continuous specialists engagement and upskilling to maximize Axis utilisation. </a:t>
            </a:r>
          </a:p>
          <a:p>
            <a:pPr lvl="1"/>
            <a:r>
              <a:rPr lang="en-IN" dirty="0"/>
              <a:t>Stakeholder engagement for continuous feedback.</a:t>
            </a:r>
          </a:p>
          <a:p>
            <a:pPr lvl="1"/>
            <a:r>
              <a:rPr lang="en-IN" dirty="0"/>
              <a:t>Availability of development team resources for Axis tool changes. </a:t>
            </a:r>
          </a:p>
          <a:p>
            <a:pPr lvl="1"/>
            <a:r>
              <a:rPr lang="en-IN" dirty="0"/>
              <a:t>Coordination between different team like Business Analysts, Developers, Testers and Operation team.</a:t>
            </a:r>
          </a:p>
        </p:txBody>
      </p:sp>
    </p:spTree>
    <p:extLst>
      <p:ext uri="{BB962C8B-B14F-4D97-AF65-F5344CB8AC3E}">
        <p14:creationId xmlns:p14="http://schemas.microsoft.com/office/powerpoint/2010/main" val="21491623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748002-C69D-CE19-02CE-7B69C10BFBB3}"/>
              </a:ext>
            </a:extLst>
          </p:cNvPr>
          <p:cNvSpPr>
            <a:spLocks noGrp="1"/>
          </p:cNvSpPr>
          <p:nvPr>
            <p:ph idx="1"/>
          </p:nvPr>
        </p:nvSpPr>
        <p:spPr>
          <a:xfrm>
            <a:off x="1451579" y="2015732"/>
            <a:ext cx="9237757" cy="3450613"/>
          </a:xfrm>
        </p:spPr>
        <p:txBody>
          <a:bodyPr/>
          <a:lstStyle/>
          <a:p>
            <a:endParaRPr lang="en-IN" dirty="0"/>
          </a:p>
          <a:p>
            <a:endParaRPr lang="en-IN" dirty="0"/>
          </a:p>
          <a:p>
            <a:pPr marL="0" indent="0" algn="just">
              <a:buNone/>
            </a:pPr>
            <a:r>
              <a:rPr lang="en-IN" dirty="0"/>
              <a:t>		</a:t>
            </a:r>
            <a:r>
              <a:rPr lang="en-IN" sz="6000" dirty="0"/>
              <a:t>THANK YOU!</a:t>
            </a:r>
          </a:p>
        </p:txBody>
      </p:sp>
    </p:spTree>
    <p:extLst>
      <p:ext uri="{BB962C8B-B14F-4D97-AF65-F5344CB8AC3E}">
        <p14:creationId xmlns:p14="http://schemas.microsoft.com/office/powerpoint/2010/main" val="2429113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5EA05-DD00-4F5C-F531-6E96347BBB81}"/>
              </a:ext>
            </a:extLst>
          </p:cNvPr>
          <p:cNvSpPr>
            <a:spLocks noGrp="1"/>
          </p:cNvSpPr>
          <p:nvPr>
            <p:ph type="title"/>
          </p:nvPr>
        </p:nvSpPr>
        <p:spPr/>
        <p:txBody>
          <a:bodyPr/>
          <a:lstStyle/>
          <a:p>
            <a:r>
              <a:rPr lang="en-IN" dirty="0"/>
              <a:t>situations</a:t>
            </a:r>
          </a:p>
        </p:txBody>
      </p:sp>
      <p:sp>
        <p:nvSpPr>
          <p:cNvPr id="3" name="Content Placeholder 2">
            <a:extLst>
              <a:ext uri="{FF2B5EF4-FFF2-40B4-BE49-F238E27FC236}">
                <a16:creationId xmlns:a16="http://schemas.microsoft.com/office/drawing/2014/main" id="{7F382C62-2EA2-1308-0D46-8DC74989FD4D}"/>
              </a:ext>
            </a:extLst>
          </p:cNvPr>
          <p:cNvSpPr>
            <a:spLocks noGrp="1"/>
          </p:cNvSpPr>
          <p:nvPr>
            <p:ph idx="1"/>
          </p:nvPr>
        </p:nvSpPr>
        <p:spPr/>
        <p:txBody>
          <a:bodyPr/>
          <a:lstStyle/>
          <a:p>
            <a:r>
              <a:rPr lang="en-IN" dirty="0"/>
              <a:t>The airline industry relies heavily on automation to process PNR related requests. However, automated systems are not always capable of handling complex modifications. When automation fails, manual intervention is required to ensure the accuracy and PNR changes, modifications or updates. </a:t>
            </a:r>
          </a:p>
          <a:p>
            <a:r>
              <a:rPr lang="en-IN" dirty="0"/>
              <a:t>Axis is the very important primary tool used by the specialists to decrypt, modify and reissue PNRs, ensuring that passenger request are accurately processed. Without an efficient system like Axis, error and delays in PNR handling can lead to escalations, passenger dissatisfaction and financial losses. </a:t>
            </a:r>
          </a:p>
        </p:txBody>
      </p:sp>
    </p:spTree>
    <p:extLst>
      <p:ext uri="{BB962C8B-B14F-4D97-AF65-F5344CB8AC3E}">
        <p14:creationId xmlns:p14="http://schemas.microsoft.com/office/powerpoint/2010/main" val="501737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C9723-D543-33C0-42F4-2D9E99AA15AA}"/>
              </a:ext>
            </a:extLst>
          </p:cNvPr>
          <p:cNvSpPr>
            <a:spLocks noGrp="1"/>
          </p:cNvSpPr>
          <p:nvPr>
            <p:ph type="title"/>
          </p:nvPr>
        </p:nvSpPr>
        <p:spPr/>
        <p:txBody>
          <a:bodyPr/>
          <a:lstStyle/>
          <a:p>
            <a:r>
              <a:rPr lang="en-IN" dirty="0"/>
              <a:t>Problem statement</a:t>
            </a:r>
          </a:p>
        </p:txBody>
      </p:sp>
      <p:sp>
        <p:nvSpPr>
          <p:cNvPr id="3" name="Content Placeholder 2">
            <a:extLst>
              <a:ext uri="{FF2B5EF4-FFF2-40B4-BE49-F238E27FC236}">
                <a16:creationId xmlns:a16="http://schemas.microsoft.com/office/drawing/2014/main" id="{36313A22-3CC3-AE6B-C0E9-A703F0A7F149}"/>
              </a:ext>
            </a:extLst>
          </p:cNvPr>
          <p:cNvSpPr>
            <a:spLocks noGrp="1"/>
          </p:cNvSpPr>
          <p:nvPr>
            <p:ph idx="1"/>
          </p:nvPr>
        </p:nvSpPr>
        <p:spPr/>
        <p:txBody>
          <a:bodyPr>
            <a:normAutofit/>
          </a:bodyPr>
          <a:lstStyle/>
          <a:p>
            <a:r>
              <a:rPr lang="en-IN" dirty="0"/>
              <a:t>Despite advancements in automations, there are still numerous cases where PNR modifications require manual processing. Automation struggles with complex Special Service Requests (SSRs), last minute schedule changes, and ticket reissues. Without a structured and efficient tool, these cases take longer to resolve, increasing the workload on specialists and affecting service quality. </a:t>
            </a:r>
          </a:p>
          <a:p>
            <a:r>
              <a:rPr lang="en-IN" dirty="0"/>
              <a:t>The need for robust tool like Axis arises from growing number of exceptions that automation cannot handle. This project aims to optimize Axis usage to improve efficiency, reduce errors, and ensure seamless PNR handling. </a:t>
            </a:r>
          </a:p>
        </p:txBody>
      </p:sp>
    </p:spTree>
    <p:extLst>
      <p:ext uri="{BB962C8B-B14F-4D97-AF65-F5344CB8AC3E}">
        <p14:creationId xmlns:p14="http://schemas.microsoft.com/office/powerpoint/2010/main" val="4215146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7D114-57D4-0D4A-97CA-79598B47FFA9}"/>
              </a:ext>
            </a:extLst>
          </p:cNvPr>
          <p:cNvSpPr>
            <a:spLocks noGrp="1"/>
          </p:cNvSpPr>
          <p:nvPr>
            <p:ph type="title"/>
          </p:nvPr>
        </p:nvSpPr>
        <p:spPr/>
        <p:txBody>
          <a:bodyPr/>
          <a:lstStyle/>
          <a:p>
            <a:r>
              <a:rPr lang="en-IN" dirty="0"/>
              <a:t>opportunities</a:t>
            </a:r>
          </a:p>
        </p:txBody>
      </p:sp>
      <p:sp>
        <p:nvSpPr>
          <p:cNvPr id="3" name="Content Placeholder 2">
            <a:extLst>
              <a:ext uri="{FF2B5EF4-FFF2-40B4-BE49-F238E27FC236}">
                <a16:creationId xmlns:a16="http://schemas.microsoft.com/office/drawing/2014/main" id="{7538495A-769C-3C8E-0A45-0B8166E11CA0}"/>
              </a:ext>
            </a:extLst>
          </p:cNvPr>
          <p:cNvSpPr>
            <a:spLocks noGrp="1"/>
          </p:cNvSpPr>
          <p:nvPr>
            <p:ph idx="1"/>
          </p:nvPr>
        </p:nvSpPr>
        <p:spPr/>
        <p:txBody>
          <a:bodyPr/>
          <a:lstStyle/>
          <a:p>
            <a:r>
              <a:rPr lang="en-IN" dirty="0"/>
              <a:t>Axis provides a centralized platform to handle all PNR related modifications efficiently. </a:t>
            </a:r>
          </a:p>
          <a:p>
            <a:r>
              <a:rPr lang="en-IN" dirty="0"/>
              <a:t>Real-time PNR decryption allows specialists to view and process the requests instantly.</a:t>
            </a:r>
          </a:p>
          <a:p>
            <a:r>
              <a:rPr lang="en-IN" dirty="0"/>
              <a:t>Improved workflows ensure compliance with airline policies while reducing manual errors. </a:t>
            </a:r>
          </a:p>
          <a:p>
            <a:r>
              <a:rPr lang="en-IN" dirty="0"/>
              <a:t>Enhancements in reporting and tracking can help identify recurring automation failures. </a:t>
            </a:r>
          </a:p>
          <a:p>
            <a:r>
              <a:rPr lang="en-IN" dirty="0"/>
              <a:t>Agile-driven process improvements will enable continuous refinement of manual intervention strategies.</a:t>
            </a:r>
          </a:p>
        </p:txBody>
      </p:sp>
    </p:spTree>
    <p:extLst>
      <p:ext uri="{BB962C8B-B14F-4D97-AF65-F5344CB8AC3E}">
        <p14:creationId xmlns:p14="http://schemas.microsoft.com/office/powerpoint/2010/main" val="2830333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C3EE2-A2C7-4355-9B16-821150F0210E}"/>
              </a:ext>
            </a:extLst>
          </p:cNvPr>
          <p:cNvSpPr>
            <a:spLocks noGrp="1"/>
          </p:cNvSpPr>
          <p:nvPr>
            <p:ph type="title"/>
          </p:nvPr>
        </p:nvSpPr>
        <p:spPr/>
        <p:txBody>
          <a:bodyPr/>
          <a:lstStyle/>
          <a:p>
            <a:r>
              <a:rPr lang="en-IN" dirty="0"/>
              <a:t>Purpose statement / goals</a:t>
            </a:r>
          </a:p>
        </p:txBody>
      </p:sp>
      <p:sp>
        <p:nvSpPr>
          <p:cNvPr id="3" name="Content Placeholder 2">
            <a:extLst>
              <a:ext uri="{FF2B5EF4-FFF2-40B4-BE49-F238E27FC236}">
                <a16:creationId xmlns:a16="http://schemas.microsoft.com/office/drawing/2014/main" id="{0A70034B-460A-5F07-ABD6-2CD02BC36BF5}"/>
              </a:ext>
            </a:extLst>
          </p:cNvPr>
          <p:cNvSpPr>
            <a:spLocks noGrp="1"/>
          </p:cNvSpPr>
          <p:nvPr>
            <p:ph idx="1"/>
          </p:nvPr>
        </p:nvSpPr>
        <p:spPr/>
        <p:txBody>
          <a:bodyPr/>
          <a:lstStyle/>
          <a:p>
            <a:r>
              <a:rPr lang="en-IN" dirty="0"/>
              <a:t>The primary objective of this project is to streamline PNR modifications using Axis tool. The key goals include:</a:t>
            </a:r>
          </a:p>
          <a:p>
            <a:pPr marL="457200" indent="-457200">
              <a:buFont typeface="+mj-lt"/>
              <a:buAutoNum type="arabicPeriod"/>
            </a:pPr>
            <a:r>
              <a:rPr lang="en-IN" dirty="0"/>
              <a:t>Enhancing the efficiency and accuracy of manual PNR modifications.</a:t>
            </a:r>
          </a:p>
          <a:p>
            <a:pPr marL="457200" indent="-457200">
              <a:buFont typeface="+mj-lt"/>
              <a:buAutoNum type="arabicPeriod"/>
            </a:pPr>
            <a:r>
              <a:rPr lang="en-IN" dirty="0"/>
              <a:t>Reducing resolution time for schedule changes, special service requests, upgrades, ticket reissues and all other PNR modifications.</a:t>
            </a:r>
          </a:p>
          <a:p>
            <a:pPr marL="457200" indent="-457200">
              <a:buFont typeface="+mj-lt"/>
              <a:buAutoNum type="arabicPeriod"/>
            </a:pPr>
            <a:r>
              <a:rPr lang="en-IN" dirty="0"/>
              <a:t>Ensuring that Axis is fully utilized to minimize errors in PNR modifications, processing and handling.</a:t>
            </a:r>
          </a:p>
        </p:txBody>
      </p:sp>
    </p:spTree>
    <p:extLst>
      <p:ext uri="{BB962C8B-B14F-4D97-AF65-F5344CB8AC3E}">
        <p14:creationId xmlns:p14="http://schemas.microsoft.com/office/powerpoint/2010/main" val="1947668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04AAB0-B762-9F05-D1E0-E893EC7F34E9}"/>
              </a:ext>
            </a:extLst>
          </p:cNvPr>
          <p:cNvSpPr>
            <a:spLocks noGrp="1"/>
          </p:cNvSpPr>
          <p:nvPr>
            <p:ph idx="1"/>
          </p:nvPr>
        </p:nvSpPr>
        <p:spPr/>
        <p:txBody>
          <a:bodyPr/>
          <a:lstStyle/>
          <a:p>
            <a:pPr marL="0" indent="0">
              <a:buNone/>
            </a:pPr>
            <a:r>
              <a:rPr lang="en-IN" dirty="0">
                <a:solidFill>
                  <a:schemeClr val="accent1">
                    <a:lumMod val="75000"/>
                  </a:schemeClr>
                </a:solidFill>
              </a:rPr>
              <a:t>4</a:t>
            </a:r>
            <a:r>
              <a:rPr lang="en-IN" dirty="0">
                <a:solidFill>
                  <a:schemeClr val="accent1">
                    <a:lumMod val="60000"/>
                    <a:lumOff val="40000"/>
                  </a:schemeClr>
                </a:solidFill>
              </a:rPr>
              <a:t>.</a:t>
            </a:r>
            <a:r>
              <a:rPr lang="en-IN" dirty="0"/>
              <a:t> Implementing Agile best practices for continuous improvements. </a:t>
            </a:r>
          </a:p>
          <a:p>
            <a:pPr marL="0" indent="0">
              <a:buNone/>
            </a:pPr>
            <a:r>
              <a:rPr lang="en-IN" dirty="0">
                <a:solidFill>
                  <a:schemeClr val="accent1">
                    <a:lumMod val="75000"/>
                  </a:schemeClr>
                </a:solidFill>
              </a:rPr>
              <a:t>5</a:t>
            </a:r>
            <a:r>
              <a:rPr lang="en-IN" dirty="0"/>
              <a:t>. Strengthening collaboration between process specialists and automation teams to refine the work flow and minimize the recurring PNR errors. </a:t>
            </a:r>
          </a:p>
          <a:p>
            <a:pPr marL="0" indent="0">
              <a:buNone/>
            </a:pPr>
            <a:r>
              <a:rPr lang="en-IN" dirty="0">
                <a:solidFill>
                  <a:schemeClr val="accent1">
                    <a:lumMod val="75000"/>
                  </a:schemeClr>
                </a:solidFill>
              </a:rPr>
              <a:t>6</a:t>
            </a:r>
            <a:r>
              <a:rPr lang="en-IN" dirty="0"/>
              <a:t>. Improving tracking, compliance monitoring and reporting of PNR modification for future purpose .</a:t>
            </a:r>
          </a:p>
        </p:txBody>
      </p:sp>
    </p:spTree>
    <p:extLst>
      <p:ext uri="{BB962C8B-B14F-4D97-AF65-F5344CB8AC3E}">
        <p14:creationId xmlns:p14="http://schemas.microsoft.com/office/powerpoint/2010/main" val="2966160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2942A-B454-D3BD-7E29-546888328D50}"/>
              </a:ext>
            </a:extLst>
          </p:cNvPr>
          <p:cNvSpPr>
            <a:spLocks noGrp="1"/>
          </p:cNvSpPr>
          <p:nvPr>
            <p:ph type="title"/>
          </p:nvPr>
        </p:nvSpPr>
        <p:spPr/>
        <p:txBody>
          <a:bodyPr/>
          <a:lstStyle/>
          <a:p>
            <a:r>
              <a:rPr lang="en-IN" dirty="0"/>
              <a:t>Project Objectives</a:t>
            </a:r>
          </a:p>
        </p:txBody>
      </p:sp>
      <p:sp>
        <p:nvSpPr>
          <p:cNvPr id="3" name="Content Placeholder 2">
            <a:extLst>
              <a:ext uri="{FF2B5EF4-FFF2-40B4-BE49-F238E27FC236}">
                <a16:creationId xmlns:a16="http://schemas.microsoft.com/office/drawing/2014/main" id="{35106AA8-0772-D7C7-AE23-3B319AEE37B3}"/>
              </a:ext>
            </a:extLst>
          </p:cNvPr>
          <p:cNvSpPr>
            <a:spLocks noGrp="1"/>
          </p:cNvSpPr>
          <p:nvPr>
            <p:ph idx="1"/>
          </p:nvPr>
        </p:nvSpPr>
        <p:spPr/>
        <p:txBody>
          <a:bodyPr/>
          <a:lstStyle/>
          <a:p>
            <a:r>
              <a:rPr lang="en-IN" dirty="0"/>
              <a:t>The project is designed to address automation failures in PNR handling by providing Specialists with a structured and optimized approach to using Axis.</a:t>
            </a:r>
          </a:p>
          <a:p>
            <a:r>
              <a:rPr lang="en-IN" dirty="0"/>
              <a:t>The solution will be built based on the following criteria:</a:t>
            </a:r>
          </a:p>
          <a:p>
            <a:r>
              <a:rPr lang="en-IN" b="1" dirty="0"/>
              <a:t>Design Criteria: </a:t>
            </a:r>
            <a:r>
              <a:rPr lang="en-IN" dirty="0"/>
              <a:t>Axis must allow Specialists to efficiently modify PNRs while maintaining compliance. </a:t>
            </a:r>
          </a:p>
          <a:p>
            <a:r>
              <a:rPr lang="en-IN" b="1" dirty="0"/>
              <a:t>Specifications:</a:t>
            </a:r>
          </a:p>
          <a:p>
            <a:pPr>
              <a:buFont typeface="Wingdings" panose="05000000000000000000" pitchFamily="2" charset="2"/>
              <a:buChar char="ü"/>
            </a:pPr>
            <a:r>
              <a:rPr lang="en-IN" dirty="0"/>
              <a:t>Enable full PNR decryption and real-time modification.</a:t>
            </a:r>
          </a:p>
        </p:txBody>
      </p:sp>
    </p:spTree>
    <p:extLst>
      <p:ext uri="{BB962C8B-B14F-4D97-AF65-F5344CB8AC3E}">
        <p14:creationId xmlns:p14="http://schemas.microsoft.com/office/powerpoint/2010/main" val="1276877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55EF19-38D7-661F-BC2A-A0C0D0D2EBAC}"/>
              </a:ext>
            </a:extLst>
          </p:cNvPr>
          <p:cNvSpPr>
            <a:spLocks noGrp="1"/>
          </p:cNvSpPr>
          <p:nvPr>
            <p:ph idx="1"/>
          </p:nvPr>
        </p:nvSpPr>
        <p:spPr>
          <a:xfrm>
            <a:off x="1451579" y="2015732"/>
            <a:ext cx="9603275" cy="3616972"/>
          </a:xfrm>
        </p:spPr>
        <p:txBody>
          <a:bodyPr>
            <a:normAutofit lnSpcReduction="10000"/>
          </a:bodyPr>
          <a:lstStyle/>
          <a:p>
            <a:pPr>
              <a:buFont typeface="Wingdings" panose="05000000000000000000" pitchFamily="2" charset="2"/>
              <a:buChar char="ü"/>
            </a:pPr>
            <a:r>
              <a:rPr lang="en-IN" dirty="0"/>
              <a:t>Provides structured workflows for common automation failure scenarios like reissues and upgrades etc,</a:t>
            </a:r>
          </a:p>
          <a:p>
            <a:pPr>
              <a:buFont typeface="Wingdings" panose="05000000000000000000" pitchFamily="2" charset="2"/>
              <a:buChar char="ü"/>
            </a:pPr>
            <a:r>
              <a:rPr lang="en-IN" dirty="0"/>
              <a:t>Offer real-time tracking and reporting modifications.</a:t>
            </a:r>
          </a:p>
          <a:p>
            <a:r>
              <a:rPr lang="en-IN" b="1" dirty="0"/>
              <a:t>Requirements:</a:t>
            </a:r>
          </a:p>
          <a:p>
            <a:pPr>
              <a:buFont typeface="Wingdings" panose="05000000000000000000" pitchFamily="2" charset="2"/>
              <a:buChar char="ü"/>
            </a:pPr>
            <a:r>
              <a:rPr lang="en-IN" dirty="0"/>
              <a:t>Clear documentation of PNR modification guidelines. </a:t>
            </a:r>
          </a:p>
          <a:p>
            <a:pPr>
              <a:buFont typeface="Wingdings" panose="05000000000000000000" pitchFamily="2" charset="2"/>
              <a:buChar char="ü"/>
            </a:pPr>
            <a:r>
              <a:rPr lang="en-IN" dirty="0"/>
              <a:t>Training programs and materials for reference to enhance specialists expertise in Axis functionalities. </a:t>
            </a:r>
          </a:p>
          <a:p>
            <a:pPr>
              <a:buFont typeface="Wingdings" panose="05000000000000000000" pitchFamily="2" charset="2"/>
              <a:buChar char="ü"/>
            </a:pPr>
            <a:r>
              <a:rPr lang="en-IN" dirty="0"/>
              <a:t>Seamless integration with existing automation workflows.</a:t>
            </a:r>
          </a:p>
          <a:p>
            <a:pPr marL="0" indent="0">
              <a:buNone/>
            </a:pPr>
            <a:endParaRPr lang="en-IN" dirty="0"/>
          </a:p>
        </p:txBody>
      </p:sp>
    </p:spTree>
    <p:extLst>
      <p:ext uri="{BB962C8B-B14F-4D97-AF65-F5344CB8AC3E}">
        <p14:creationId xmlns:p14="http://schemas.microsoft.com/office/powerpoint/2010/main" val="216305134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94</TotalTime>
  <Words>1395</Words>
  <Application>Microsoft Office PowerPoint</Application>
  <PresentationFormat>Widescreen</PresentationFormat>
  <Paragraphs>114</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Gill Sans MT</vt:lpstr>
      <vt:lpstr>Wingdings</vt:lpstr>
      <vt:lpstr>Gallery</vt:lpstr>
      <vt:lpstr>Axis PNR Management Tool</vt:lpstr>
      <vt:lpstr>Axis Tool – Project scope</vt:lpstr>
      <vt:lpstr>situations</vt:lpstr>
      <vt:lpstr>Problem statement</vt:lpstr>
      <vt:lpstr>opportunities</vt:lpstr>
      <vt:lpstr>Purpose statement / goals</vt:lpstr>
      <vt:lpstr>PowerPoint Presentation</vt:lpstr>
      <vt:lpstr>Project Objectives</vt:lpstr>
      <vt:lpstr>PowerPoint Presentation</vt:lpstr>
      <vt:lpstr>Success criteria</vt:lpstr>
      <vt:lpstr>Methods / approach</vt:lpstr>
      <vt:lpstr>PowerPoint Presentation</vt:lpstr>
      <vt:lpstr>PowerPoint Presentation</vt:lpstr>
      <vt:lpstr>PowerPoint Presentation</vt:lpstr>
      <vt:lpstr>PowerPoint Presentation</vt:lpstr>
      <vt:lpstr>Resources</vt:lpstr>
      <vt:lpstr>PowerPoint Presentation</vt:lpstr>
      <vt:lpstr>PowerPoint Presentation</vt:lpstr>
      <vt:lpstr>PowerPoint Presentation</vt:lpstr>
      <vt:lpstr>Risks and dependencies</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akshay guptha</dc:creator>
  <cp:lastModifiedBy>akshay guptha</cp:lastModifiedBy>
  <cp:revision>1</cp:revision>
  <dcterms:created xsi:type="dcterms:W3CDTF">2025-03-11T04:56:36Z</dcterms:created>
  <dcterms:modified xsi:type="dcterms:W3CDTF">2025-03-11T06:30:50Z</dcterms:modified>
</cp:coreProperties>
</file>