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5" roundtripDataSignature="AMtx7mh/e9CNFG1P/o2INf1WXlAHnKlm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6" name="Google Shape;13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a4b61802a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0" name="Google Shape;100;g2a4b61802ad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2" name="Google Shape;11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8" name="Google Shape;11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4" name="Google Shape;12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0" name="Google Shape;130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ICRM SERVICE 360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Prepared By: Shweta Garse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Date: 10-1-2025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To be completed by</a:t>
            </a:r>
            <a:endParaRPr/>
          </a:p>
        </p:txBody>
      </p:sp>
      <p:sp>
        <p:nvSpPr>
          <p:cNvPr id="139" name="Google Shape;139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Project Sponsor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Project Manager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Situation/Problem</a:t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just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 sz="2400"/>
              <a:t>Cost Inefficiency</a:t>
            </a:r>
            <a:r>
              <a:rPr lang="en-US" sz="2400"/>
              <a:t>: The current </a:t>
            </a:r>
            <a:r>
              <a:rPr b="1" lang="en-US" sz="2400"/>
              <a:t>Iview</a:t>
            </a:r>
            <a:r>
              <a:rPr lang="en-US" sz="2400"/>
              <a:t> system fetches client data from multiple internal and external sources, leading to high maintenance costs and complexity in data management.</a:t>
            </a:r>
            <a:endParaRPr sz="2400"/>
          </a:p>
          <a:p>
            <a:pPr indent="-381000" lvl="0" marL="457200" rtl="0" algn="just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 sz="2400"/>
              <a:t>Privacy &amp; Security Risks</a:t>
            </a:r>
            <a:r>
              <a:rPr lang="en-US" sz="2400"/>
              <a:t>: Iview lacks granular access controls, allowing all users unrestricted access to sensitive client data, posing privacy concerns, especially for high-net-worth segments like private banking and family office clients.</a:t>
            </a:r>
            <a:endParaRPr sz="2400"/>
          </a:p>
          <a:p>
            <a:pPr indent="-381000" lvl="0" marL="457200" rtl="0" algn="just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 sz="2400"/>
              <a:t>Limited Data Management and Reporting</a:t>
            </a:r>
            <a:r>
              <a:rPr lang="en-US" sz="2400"/>
              <a:t>: Iview's fragmented data sources make it difficult to provide centralized access, leading to inconsistent reporting and slow data retrieval, hindering decision-making.</a:t>
            </a:r>
            <a:endParaRPr sz="2400"/>
          </a:p>
          <a:p>
            <a:pPr indent="-381000" lvl="0" marL="457200" rtl="0" algn="just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 sz="2400"/>
              <a:t>Need for Scalable, Secure Solution</a:t>
            </a:r>
            <a:r>
              <a:rPr lang="en-US" sz="2400"/>
              <a:t>: There is a pressing need to migrate to iCRM, which can centralize data, improve access control, reduce costs, and ensure compliance with privacy and regulatory requirements, all while providing a more efficient and secure user experience.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Opportunity</a:t>
            </a:r>
            <a:endParaRPr/>
          </a:p>
        </p:txBody>
      </p:sp>
      <p:sp>
        <p:nvSpPr>
          <p:cNvPr id="97" name="Google Shape;97;p3"/>
          <p:cNvSpPr txBox="1"/>
          <p:nvPr>
            <p:ph idx="1" type="body"/>
          </p:nvPr>
        </p:nvSpPr>
        <p:spPr>
          <a:xfrm>
            <a:off x="838200" y="1485800"/>
            <a:ext cx="10515600" cy="48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0850" lvl="0" marL="457200" rtl="0" algn="just">
              <a:spcBef>
                <a:spcPts val="0"/>
              </a:spcBef>
              <a:spcAft>
                <a:spcPts val="0"/>
              </a:spcAft>
              <a:buSzPts val="3500"/>
              <a:buChar char="•"/>
            </a:pPr>
            <a:r>
              <a:rPr b="1" lang="en-US" sz="2500"/>
              <a:t>Enhanced Security</a:t>
            </a:r>
            <a:r>
              <a:rPr lang="en-US" sz="2500"/>
              <a:t>: Implement role-based access controls (RBAC) in iCRM to ensure secure, granular data access, particularly for high-net-worth clients.</a:t>
            </a:r>
            <a:endParaRPr sz="2500"/>
          </a:p>
          <a:p>
            <a:pPr indent="-450850" lvl="0" marL="457200" rtl="0" algn="just">
              <a:spcBef>
                <a:spcPts val="0"/>
              </a:spcBef>
              <a:spcAft>
                <a:spcPts val="0"/>
              </a:spcAft>
              <a:buSzPts val="3500"/>
              <a:buChar char="•"/>
            </a:pPr>
            <a:r>
              <a:rPr b="1" lang="en-US" sz="2500"/>
              <a:t>Cost Efficiency</a:t>
            </a:r>
            <a:r>
              <a:rPr lang="en-US" sz="2500"/>
              <a:t>: Migrate to a scalable, cloud-based solution to reduce infrastructure costs, with Agile enabling continuous, cost-effective improvements.</a:t>
            </a:r>
            <a:endParaRPr sz="2500"/>
          </a:p>
          <a:p>
            <a:pPr indent="-450850" lvl="0" marL="457200" rtl="0" algn="just">
              <a:spcBef>
                <a:spcPts val="0"/>
              </a:spcBef>
              <a:spcAft>
                <a:spcPts val="0"/>
              </a:spcAft>
              <a:buSzPts val="3500"/>
              <a:buChar char="•"/>
            </a:pPr>
            <a:r>
              <a:rPr b="1" lang="en-US" sz="2500"/>
              <a:t>Faster Delivery</a:t>
            </a:r>
            <a:r>
              <a:rPr lang="en-US" sz="2500"/>
              <a:t>: Agile allows for rapid, incremental delivery of key features, providing quicker business value.</a:t>
            </a:r>
            <a:endParaRPr sz="2500"/>
          </a:p>
          <a:p>
            <a:pPr indent="-450850" lvl="0" marL="457200" rtl="0" algn="just">
              <a:spcBef>
                <a:spcPts val="0"/>
              </a:spcBef>
              <a:spcAft>
                <a:spcPts val="0"/>
              </a:spcAft>
              <a:buSzPts val="3500"/>
              <a:buChar char="•"/>
            </a:pPr>
            <a:r>
              <a:rPr b="1" lang="en-US" sz="2500"/>
              <a:t>Scalability &amp; Flexibility</a:t>
            </a:r>
            <a:r>
              <a:rPr lang="en-US" sz="2500"/>
              <a:t>: Agile ensures the system can adapt and scale with evolving business needs and regulatory changes.</a:t>
            </a:r>
            <a:endParaRPr b="1" sz="3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a4b61802ad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Purpose statement</a:t>
            </a:r>
            <a:endParaRPr/>
          </a:p>
        </p:txBody>
      </p:sp>
      <p:sp>
        <p:nvSpPr>
          <p:cNvPr id="103" name="Google Shape;103;g2a4b61802ad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429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/>
              <a:t>Purpose of this project is to	</a:t>
            </a:r>
            <a:endParaRPr/>
          </a:p>
          <a:p>
            <a:pPr indent="-470415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8"/>
              <a:buChar char="•"/>
            </a:pPr>
            <a:r>
              <a:rPr b="1" lang="en-US" sz="2108"/>
              <a:t>Make a web-based application</a:t>
            </a:r>
            <a:r>
              <a:rPr lang="en-US" sz="2108"/>
              <a:t> for managing and accessing comprehensive customer account data.</a:t>
            </a:r>
            <a:endParaRPr sz="2108"/>
          </a:p>
          <a:p>
            <a:pPr indent="-470415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8"/>
              <a:buChar char="•"/>
            </a:pPr>
            <a:r>
              <a:rPr b="1" lang="en-US" sz="2108"/>
              <a:t>This application will help to maintain a database</a:t>
            </a:r>
            <a:r>
              <a:rPr lang="en-US" sz="2108"/>
              <a:t> for customer personal details, contact information, demographics, KYC details, account holdings, transactions, linked accounts, linked cards, CIBIL details, loans, investments, and other financial data.</a:t>
            </a:r>
            <a:endParaRPr sz="2108"/>
          </a:p>
          <a:p>
            <a:pPr indent="-470415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8"/>
              <a:buChar char="•"/>
            </a:pPr>
            <a:r>
              <a:rPr lang="en-US" sz="2108"/>
              <a:t>Ensure secure, </a:t>
            </a:r>
            <a:r>
              <a:rPr b="1" lang="en-US" sz="2108"/>
              <a:t>role-based access control</a:t>
            </a:r>
            <a:r>
              <a:rPr lang="en-US" sz="2108"/>
              <a:t> to protect sensitive client information, especially for high-net-worth individuals, in compliance with privacy and regulatory requirements.</a:t>
            </a:r>
            <a:endParaRPr sz="2108"/>
          </a:p>
          <a:p>
            <a:pPr indent="-470415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8"/>
              <a:buChar char="•"/>
            </a:pPr>
            <a:r>
              <a:rPr lang="en-US" sz="2108"/>
              <a:t>Provide a </a:t>
            </a:r>
            <a:r>
              <a:rPr b="1" lang="en-US" sz="2108"/>
              <a:t>cost-effective, centralized system</a:t>
            </a:r>
            <a:r>
              <a:rPr lang="en-US" sz="2108"/>
              <a:t> to reduce data fragmentation, simplify management, and improve reporting and analytics across various customer segments.</a:t>
            </a:r>
            <a:endParaRPr sz="2108"/>
          </a:p>
          <a:p>
            <a:pPr indent="-470415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8"/>
              <a:buChar char="•"/>
            </a:pPr>
            <a:r>
              <a:rPr b="1" lang="en-US" sz="2108"/>
              <a:t>Improve operational efficiency</a:t>
            </a:r>
            <a:r>
              <a:rPr lang="en-US" sz="2108"/>
              <a:t> by reducing the reliance on multiple internal and external data sources and enabling real-time access to customer data</a:t>
            </a:r>
            <a:endParaRPr sz="3808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Project Objective</a:t>
            </a:r>
            <a:endParaRPr/>
          </a:p>
        </p:txBody>
      </p:sp>
      <p:sp>
        <p:nvSpPr>
          <p:cNvPr id="109" name="Google Shape;109;p4"/>
          <p:cNvSpPr txBox="1"/>
          <p:nvPr>
            <p:ph idx="1" type="body"/>
          </p:nvPr>
        </p:nvSpPr>
        <p:spPr>
          <a:xfrm>
            <a:off x="838200" y="14343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b="1" lang="en-US" sz="1900"/>
              <a:t>Develop a Web-Based Application</a:t>
            </a:r>
            <a:r>
              <a:rPr lang="en-US" sz="1900"/>
              <a:t> for centralized access to customer account data.</a:t>
            </a:r>
            <a:endParaRPr sz="1900"/>
          </a:p>
          <a:p>
            <a:pPr indent="-45720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b="1" lang="en-US" sz="1900"/>
              <a:t>Centralize and Integrate Data</a:t>
            </a:r>
            <a:r>
              <a:rPr lang="en-US" sz="1900"/>
              <a:t> from various sources (e.g., personal, financial, KYC details) into a single database.</a:t>
            </a:r>
            <a:endParaRPr sz="1900"/>
          </a:p>
          <a:p>
            <a:pPr indent="-45720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b="1" lang="en-US" sz="1900"/>
              <a:t>Implement Role-Based Access</a:t>
            </a:r>
            <a:r>
              <a:rPr lang="en-US" sz="1900"/>
              <a:t> to ensure secure, authorized access to sensitive client data.</a:t>
            </a:r>
            <a:endParaRPr sz="1900"/>
          </a:p>
          <a:p>
            <a:pPr indent="-45720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b="1" lang="en-US" sz="1900"/>
              <a:t>Reduce Operational Costs</a:t>
            </a:r>
            <a:r>
              <a:rPr lang="en-US" sz="1900"/>
              <a:t> by migrating from legacy systems to iCRM, optimizing infrastructure.</a:t>
            </a:r>
            <a:endParaRPr sz="1900"/>
          </a:p>
          <a:p>
            <a:pPr indent="-45720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b="1" lang="en-US" sz="1900"/>
              <a:t>Ensure Real-Time Data Access</a:t>
            </a:r>
            <a:r>
              <a:rPr lang="en-US" sz="1900"/>
              <a:t> with accurate, up-to-date client information for all stakeholders.</a:t>
            </a:r>
            <a:endParaRPr sz="1900"/>
          </a:p>
          <a:p>
            <a:pPr indent="-45720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b="1" lang="en-US" sz="1900"/>
              <a:t>Enable Scalable Architecture</a:t>
            </a:r>
            <a:r>
              <a:rPr lang="en-US" sz="1900"/>
              <a:t> to support future business growth and regulatory changes.</a:t>
            </a:r>
            <a:endParaRPr sz="1900"/>
          </a:p>
          <a:p>
            <a:pPr indent="-45720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b="1" lang="en-US" sz="1900"/>
              <a:t>Support Analytics &amp; Reporting</a:t>
            </a:r>
            <a:r>
              <a:rPr lang="en-US" sz="1900"/>
              <a:t> to provide actionable insights for decision-making.</a:t>
            </a:r>
            <a:endParaRPr sz="1900"/>
          </a:p>
          <a:p>
            <a:pPr indent="-45720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b="1" lang="en-US" sz="1900"/>
              <a:t>Ensure Compliance</a:t>
            </a:r>
            <a:r>
              <a:rPr lang="en-US" sz="1900"/>
              <a:t> with privacy and regulatory standards (e.g.FATCA).</a:t>
            </a:r>
            <a:endParaRPr sz="1900"/>
          </a:p>
          <a:p>
            <a:pPr indent="-45720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b="1" lang="en-US" sz="1900"/>
              <a:t>Enhance User Experience</a:t>
            </a:r>
            <a:r>
              <a:rPr lang="en-US" sz="1900"/>
              <a:t> with a user-friendly interface for internal teams.</a:t>
            </a:r>
            <a:endParaRPr sz="1900"/>
          </a:p>
          <a:p>
            <a:pPr indent="-45720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b="1" lang="en-US" sz="1900"/>
              <a:t>Use Agile Methodology</a:t>
            </a:r>
            <a:r>
              <a:rPr lang="en-US" sz="1900"/>
              <a:t> to deliver the project in phases with continuous improvements.</a:t>
            </a:r>
            <a:endParaRPr sz="3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Success Criteria</a:t>
            </a:r>
            <a:endParaRPr/>
          </a:p>
        </p:txBody>
      </p:sp>
      <p:sp>
        <p:nvSpPr>
          <p:cNvPr id="115" name="Google Shape;115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6957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User can login register with User ID and Password to access the </a:t>
            </a:r>
            <a:r>
              <a:rPr lang="en-US"/>
              <a:t>account</a:t>
            </a:r>
            <a:r>
              <a:rPr lang="en-US"/>
              <a:t> level data which is his scope of role/access</a:t>
            </a:r>
            <a:endParaRPr/>
          </a:p>
          <a:p>
            <a:pPr indent="-36957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User can view various account level details like personal details, contact details, </a:t>
            </a:r>
            <a:r>
              <a:rPr lang="en-US"/>
              <a:t>RM for account, transaction details etc</a:t>
            </a:r>
            <a:endParaRPr/>
          </a:p>
          <a:p>
            <a:pPr indent="-369570" lvl="0" marL="342900" rtl="0" algn="just">
              <a:lnSpc>
                <a:spcPct val="100000"/>
              </a:lnSpc>
              <a:spcBef>
                <a:spcPts val="476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User can execute few service request through the application with Minimal documentation like blocking on fraud, loss of card etc </a:t>
            </a:r>
            <a:endParaRPr/>
          </a:p>
          <a:p>
            <a:pPr indent="-369570" lvl="0" marL="342900" rtl="0" algn="just">
              <a:lnSpc>
                <a:spcPct val="100000"/>
              </a:lnSpc>
              <a:spcBef>
                <a:spcPts val="476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User will have view access to all the details, no transaction access will be given</a:t>
            </a:r>
            <a:endParaRPr/>
          </a:p>
          <a:p>
            <a:pPr indent="-369570" lvl="0" marL="342900" rtl="0" algn="just">
              <a:lnSpc>
                <a:spcPct val="100000"/>
              </a:lnSpc>
              <a:spcBef>
                <a:spcPts val="476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User can track the changes here which has been executed in finacle or other legitimate systems like loan processing, card related details etc.</a:t>
            </a:r>
            <a:endParaRPr/>
          </a:p>
          <a:p>
            <a:pPr indent="-508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Method/Approach</a:t>
            </a:r>
            <a:endParaRPr/>
          </a:p>
        </p:txBody>
      </p:sp>
      <p:sp>
        <p:nvSpPr>
          <p:cNvPr id="121" name="Google Shape;121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We will use Agile or iterative approach to complete the project. </a:t>
            </a:r>
            <a:endParaRPr sz="2400"/>
          </a:p>
          <a:p>
            <a:pPr indent="-342900" lvl="0" marL="3429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Agile model will help us to achieve the objective in which each iteration/sprint will deliver some clearly visible </a:t>
            </a:r>
            <a:r>
              <a:rPr lang="en-US" sz="2400"/>
              <a:t>module</a:t>
            </a:r>
            <a:r>
              <a:rPr lang="en-US" sz="2400"/>
              <a:t> migration</a:t>
            </a:r>
            <a:endParaRPr sz="2400"/>
          </a:p>
          <a:p>
            <a:pPr indent="-342900" lvl="0" marL="3429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This will be helpful as requirements here are evolving and iterative approach will help to </a:t>
            </a:r>
            <a:r>
              <a:rPr lang="en-US" sz="2400"/>
              <a:t>accommodate</a:t>
            </a:r>
            <a:r>
              <a:rPr lang="en-US" sz="2400"/>
              <a:t> the same </a:t>
            </a:r>
            <a:endParaRPr sz="2400"/>
          </a:p>
          <a:p>
            <a:pPr indent="-317500" lvl="0" marL="3429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ICICI has decided to give this project to Moneyware Software Solutions(MSS)</a:t>
            </a:r>
            <a:endParaRPr sz="2400"/>
          </a:p>
          <a:p>
            <a:pPr indent="-317500" lvl="0" marL="342900" rtl="0" algn="just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MSS have a Talent pool of Developers, and Project managers </a:t>
            </a:r>
            <a:endParaRPr sz="2400"/>
          </a:p>
          <a:p>
            <a:pPr indent="-317500" lvl="0" marL="342900" rtl="0" algn="just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MSS will complete this project in the span of 18 Months in the budget of 2 Cr. </a:t>
            </a:r>
            <a:endParaRPr sz="2400"/>
          </a:p>
          <a:p>
            <a:pPr indent="-317500" lvl="0" marL="3429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Database will be updated and maintained by ICICI IT Solutions</a:t>
            </a:r>
            <a:endParaRPr sz="2400"/>
          </a:p>
          <a:p>
            <a:pPr indent="-317500" lvl="0" marL="3429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Stakeholder analysis will be done using RACI matrix</a:t>
            </a:r>
            <a:endParaRPr sz="2400"/>
          </a:p>
          <a:p>
            <a:pPr indent="-317500" lvl="0" marL="3429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Elicitation techniques can be used as focused group interviews, workshops etc</a:t>
            </a:r>
            <a:endParaRPr sz="2400"/>
          </a:p>
          <a:p>
            <a:pPr indent="-317500" lvl="0" marL="3429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Few consultation with SME with respect to regulations and guidelines needs to be done.</a:t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Resources</a:t>
            </a:r>
            <a:endParaRPr/>
          </a:p>
        </p:txBody>
      </p:sp>
      <p:sp>
        <p:nvSpPr>
          <p:cNvPr id="127" name="Google Shape;127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2857"/>
              <a:buNone/>
            </a:pPr>
            <a:r>
              <a:rPr lang="en-US"/>
              <a:t>People </a:t>
            </a:r>
            <a:endParaRPr/>
          </a:p>
          <a:p>
            <a:pPr indent="-219075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ct val="100000"/>
              <a:buChar char="–"/>
            </a:pPr>
            <a:r>
              <a:rPr lang="en-US" sz="2800"/>
              <a:t>Project Sponsor: Sandeep Batra</a:t>
            </a:r>
            <a:endParaRPr sz="2800"/>
          </a:p>
          <a:p>
            <a:pPr indent="-219075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ct val="100000"/>
              <a:buChar char="–"/>
            </a:pPr>
            <a:r>
              <a:rPr lang="en-US" sz="2800"/>
              <a:t>Project Manager : Viswanath B</a:t>
            </a:r>
            <a:endParaRPr sz="2800"/>
          </a:p>
          <a:p>
            <a:pPr indent="-219075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ct val="100000"/>
              <a:buChar char="–"/>
            </a:pPr>
            <a:r>
              <a:rPr lang="en-US" sz="2800"/>
              <a:t>Business analyst: Shweta Garse</a:t>
            </a:r>
            <a:endParaRPr sz="2800"/>
          </a:p>
          <a:p>
            <a:pPr indent="-219075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ct val="100000"/>
              <a:buChar char="–"/>
            </a:pPr>
            <a:r>
              <a:rPr lang="en-US" sz="2800"/>
              <a:t>Developers : Akanksha, Vipul, Shubhangi, Dhaval, Moksh</a:t>
            </a:r>
            <a:endParaRPr sz="2800"/>
          </a:p>
          <a:p>
            <a:pPr indent="-219075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ct val="100000"/>
              <a:buChar char="–"/>
            </a:pPr>
            <a:r>
              <a:rPr lang="en-US" sz="2800"/>
              <a:t>Testers: Pooja and Pratik </a:t>
            </a:r>
            <a:endParaRPr sz="2800"/>
          </a:p>
          <a:p>
            <a:pPr indent="-219075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ct val="100000"/>
              <a:buChar char="–"/>
            </a:pPr>
            <a:r>
              <a:rPr lang="en-US" sz="2800"/>
              <a:t>Database and Network Admin: Indrayani </a:t>
            </a:r>
            <a:endParaRPr sz="2800"/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ct val="102857"/>
              <a:buNone/>
            </a:pPr>
            <a:r>
              <a:rPr lang="en-US"/>
              <a:t>Time</a:t>
            </a:r>
            <a:endParaRPr sz="2800"/>
          </a:p>
          <a:p>
            <a:pPr indent="-232409" lvl="1" marL="742950" rtl="0" algn="l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SzPct val="100000"/>
              <a:buChar char="–"/>
            </a:pPr>
            <a:r>
              <a:rPr lang="en-US" sz="2800"/>
              <a:t>Project to be completed in 18 Months time span</a:t>
            </a:r>
            <a:endParaRPr sz="2800"/>
          </a:p>
          <a:p>
            <a:pPr indent="0" lvl="0" marL="0" rtl="0" algn="l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SzPct val="102857"/>
              <a:buNone/>
            </a:pPr>
            <a:r>
              <a:rPr lang="en-US"/>
              <a:t>Budget </a:t>
            </a:r>
            <a:endParaRPr/>
          </a:p>
          <a:p>
            <a:pPr indent="-232409" lvl="1" marL="742950" rtl="0" algn="l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SzPct val="100000"/>
              <a:buChar char="–"/>
            </a:pPr>
            <a:r>
              <a:rPr lang="en-US" sz="2800"/>
              <a:t>Budget allotted is 2 Cr. </a:t>
            </a:r>
            <a:endParaRPr sz="2800"/>
          </a:p>
          <a:p>
            <a:pPr indent="0" lvl="0" marL="0" rtl="0" algn="l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SzPct val="102857"/>
              <a:buNone/>
            </a:pPr>
            <a:r>
              <a:rPr lang="en-US"/>
              <a:t>Software and Hardware (Not to exceed. 1 Cr) </a:t>
            </a:r>
            <a:endParaRPr/>
          </a:p>
          <a:p>
            <a:pPr indent="-232409" lvl="1" marL="742950" rtl="0" algn="l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SzPct val="100000"/>
              <a:buChar char="–"/>
            </a:pPr>
            <a:r>
              <a:rPr lang="en-US" sz="2800"/>
              <a:t>Latest Version of JAVA for development and testing, Database infra for storage, UI and API integration</a:t>
            </a:r>
            <a:endParaRPr sz="2800"/>
          </a:p>
          <a:p>
            <a:pPr indent="-232409" lvl="1" marL="742950" rtl="0" algn="l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SzPct val="100000"/>
              <a:buChar char="–"/>
            </a:pPr>
            <a:r>
              <a:rPr lang="en-US" sz="2800"/>
              <a:t>Laptops, Firewalls and VPNs to protect Data, Router installation and maintenance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Risk and Dependencies</a:t>
            </a:r>
            <a:endParaRPr/>
          </a:p>
        </p:txBody>
      </p:sp>
      <p:sp>
        <p:nvSpPr>
          <p:cNvPr id="133" name="Google Shape;133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Regulatory frameworks and dependencies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Obtaining necessary approvals on time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Real time data updation from single system which is Finacle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Timely data replication from respective systems.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Change management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Role change related management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2024-12-29T05:49:47Z</dcterms:created>
  <dc:creator>HP</dc:creator>
</cp:coreProperties>
</file>