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7B134-83A4-4B3B-9D08-D7921BC675E2}" type="datetimeFigureOut">
              <a:rPr lang="en-IN" smtClean="0"/>
              <a:t>16-03-2025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08E67D-F40E-49E8-B4C7-42F233C7D7B6}" type="slidenum">
              <a:rPr lang="en-IN" smtClean="0"/>
              <a:t>‹#›</a:t>
            </a:fld>
            <a:endParaRPr lang="en-IN"/>
          </a:p>
        </p:txBody>
      </p:sp>
    </p:spTree>
    <p:extLst>
      <p:ext uri="{BB962C8B-B14F-4D97-AF65-F5344CB8AC3E}">
        <p14:creationId xmlns:p14="http://schemas.microsoft.com/office/powerpoint/2010/main" val="2101330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B7B134-83A4-4B3B-9D08-D7921BC675E2}" type="datetimeFigureOut">
              <a:rPr lang="en-IN" smtClean="0"/>
              <a:t>16-03-2025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08E67D-F40E-49E8-B4C7-42F233C7D7B6}" type="slidenum">
              <a:rPr lang="en-IN" smtClean="0"/>
              <a:t>‹#›</a:t>
            </a:fld>
            <a:endParaRPr lang="en-IN"/>
          </a:p>
        </p:txBody>
      </p:sp>
    </p:spTree>
    <p:extLst>
      <p:ext uri="{BB962C8B-B14F-4D97-AF65-F5344CB8AC3E}">
        <p14:creationId xmlns:p14="http://schemas.microsoft.com/office/powerpoint/2010/main" val="3141605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B7B134-83A4-4B3B-9D08-D7921BC675E2}" type="datetimeFigureOut">
              <a:rPr lang="en-IN" smtClean="0"/>
              <a:t>16-03-2025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08E67D-F40E-49E8-B4C7-42F233C7D7B6}"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705964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B7B134-83A4-4B3B-9D08-D7921BC675E2}" type="datetimeFigureOut">
              <a:rPr lang="en-IN" smtClean="0"/>
              <a:t>16-03-2025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08E67D-F40E-49E8-B4C7-42F233C7D7B6}" type="slidenum">
              <a:rPr lang="en-IN" smtClean="0"/>
              <a:t>‹#›</a:t>
            </a:fld>
            <a:endParaRPr lang="en-IN"/>
          </a:p>
        </p:txBody>
      </p:sp>
    </p:spTree>
    <p:extLst>
      <p:ext uri="{BB962C8B-B14F-4D97-AF65-F5344CB8AC3E}">
        <p14:creationId xmlns:p14="http://schemas.microsoft.com/office/powerpoint/2010/main" val="27972039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B7B134-83A4-4B3B-9D08-D7921BC675E2}" type="datetimeFigureOut">
              <a:rPr lang="en-IN" smtClean="0"/>
              <a:t>16-03-2025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08E67D-F40E-49E8-B4C7-42F233C7D7B6}"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274256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B7B134-83A4-4B3B-9D08-D7921BC675E2}" type="datetimeFigureOut">
              <a:rPr lang="en-IN" smtClean="0"/>
              <a:t>16-03-2025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08E67D-F40E-49E8-B4C7-42F233C7D7B6}" type="slidenum">
              <a:rPr lang="en-IN" smtClean="0"/>
              <a:t>‹#›</a:t>
            </a:fld>
            <a:endParaRPr lang="en-IN"/>
          </a:p>
        </p:txBody>
      </p:sp>
    </p:spTree>
    <p:extLst>
      <p:ext uri="{BB962C8B-B14F-4D97-AF65-F5344CB8AC3E}">
        <p14:creationId xmlns:p14="http://schemas.microsoft.com/office/powerpoint/2010/main" val="41946876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B7B134-83A4-4B3B-9D08-D7921BC675E2}" type="datetimeFigureOut">
              <a:rPr lang="en-IN" smtClean="0"/>
              <a:t>16-03-2025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08E67D-F40E-49E8-B4C7-42F233C7D7B6}" type="slidenum">
              <a:rPr lang="en-IN" smtClean="0"/>
              <a:t>‹#›</a:t>
            </a:fld>
            <a:endParaRPr lang="en-IN"/>
          </a:p>
        </p:txBody>
      </p:sp>
    </p:spTree>
    <p:extLst>
      <p:ext uri="{BB962C8B-B14F-4D97-AF65-F5344CB8AC3E}">
        <p14:creationId xmlns:p14="http://schemas.microsoft.com/office/powerpoint/2010/main" val="19659498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B7B134-83A4-4B3B-9D08-D7921BC675E2}" type="datetimeFigureOut">
              <a:rPr lang="en-IN" smtClean="0"/>
              <a:t>16-03-2025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08E67D-F40E-49E8-B4C7-42F233C7D7B6}" type="slidenum">
              <a:rPr lang="en-IN" smtClean="0"/>
              <a:t>‹#›</a:t>
            </a:fld>
            <a:endParaRPr lang="en-IN"/>
          </a:p>
        </p:txBody>
      </p:sp>
    </p:spTree>
    <p:extLst>
      <p:ext uri="{BB962C8B-B14F-4D97-AF65-F5344CB8AC3E}">
        <p14:creationId xmlns:p14="http://schemas.microsoft.com/office/powerpoint/2010/main" val="601215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B7B134-83A4-4B3B-9D08-D7921BC675E2}" type="datetimeFigureOut">
              <a:rPr lang="en-IN" smtClean="0"/>
              <a:t>16-03-2025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08E67D-F40E-49E8-B4C7-42F233C7D7B6}" type="slidenum">
              <a:rPr lang="en-IN" smtClean="0"/>
              <a:t>‹#›</a:t>
            </a:fld>
            <a:endParaRPr lang="en-IN"/>
          </a:p>
        </p:txBody>
      </p:sp>
    </p:spTree>
    <p:extLst>
      <p:ext uri="{BB962C8B-B14F-4D97-AF65-F5344CB8AC3E}">
        <p14:creationId xmlns:p14="http://schemas.microsoft.com/office/powerpoint/2010/main" val="3423427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B7B134-83A4-4B3B-9D08-D7921BC675E2}" type="datetimeFigureOut">
              <a:rPr lang="en-IN" smtClean="0"/>
              <a:t>16-03-2025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08E67D-F40E-49E8-B4C7-42F233C7D7B6}" type="slidenum">
              <a:rPr lang="en-IN" smtClean="0"/>
              <a:t>‹#›</a:t>
            </a:fld>
            <a:endParaRPr lang="en-IN"/>
          </a:p>
        </p:txBody>
      </p:sp>
    </p:spTree>
    <p:extLst>
      <p:ext uri="{BB962C8B-B14F-4D97-AF65-F5344CB8AC3E}">
        <p14:creationId xmlns:p14="http://schemas.microsoft.com/office/powerpoint/2010/main" val="2484148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5B7B134-83A4-4B3B-9D08-D7921BC675E2}" type="datetimeFigureOut">
              <a:rPr lang="en-IN" smtClean="0"/>
              <a:t>16-03-2025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708E67D-F40E-49E8-B4C7-42F233C7D7B6}" type="slidenum">
              <a:rPr lang="en-IN" smtClean="0"/>
              <a:t>‹#›</a:t>
            </a:fld>
            <a:endParaRPr lang="en-IN"/>
          </a:p>
        </p:txBody>
      </p:sp>
    </p:spTree>
    <p:extLst>
      <p:ext uri="{BB962C8B-B14F-4D97-AF65-F5344CB8AC3E}">
        <p14:creationId xmlns:p14="http://schemas.microsoft.com/office/powerpoint/2010/main" val="1651499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5B7B134-83A4-4B3B-9D08-D7921BC675E2}" type="datetimeFigureOut">
              <a:rPr lang="en-IN" smtClean="0"/>
              <a:t>16-03-2025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708E67D-F40E-49E8-B4C7-42F233C7D7B6}" type="slidenum">
              <a:rPr lang="en-IN" smtClean="0"/>
              <a:t>‹#›</a:t>
            </a:fld>
            <a:endParaRPr lang="en-IN"/>
          </a:p>
        </p:txBody>
      </p:sp>
    </p:spTree>
    <p:extLst>
      <p:ext uri="{BB962C8B-B14F-4D97-AF65-F5344CB8AC3E}">
        <p14:creationId xmlns:p14="http://schemas.microsoft.com/office/powerpoint/2010/main" val="2088795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5B7B134-83A4-4B3B-9D08-D7921BC675E2}" type="datetimeFigureOut">
              <a:rPr lang="en-IN" smtClean="0"/>
              <a:t>16-03-2025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708E67D-F40E-49E8-B4C7-42F233C7D7B6}" type="slidenum">
              <a:rPr lang="en-IN" smtClean="0"/>
              <a:t>‹#›</a:t>
            </a:fld>
            <a:endParaRPr lang="en-IN"/>
          </a:p>
        </p:txBody>
      </p:sp>
    </p:spTree>
    <p:extLst>
      <p:ext uri="{BB962C8B-B14F-4D97-AF65-F5344CB8AC3E}">
        <p14:creationId xmlns:p14="http://schemas.microsoft.com/office/powerpoint/2010/main" val="2944804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B7B134-83A4-4B3B-9D08-D7921BC675E2}" type="datetimeFigureOut">
              <a:rPr lang="en-IN" smtClean="0"/>
              <a:t>16-03-2025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708E67D-F40E-49E8-B4C7-42F233C7D7B6}" type="slidenum">
              <a:rPr lang="en-IN" smtClean="0"/>
              <a:t>‹#›</a:t>
            </a:fld>
            <a:endParaRPr lang="en-IN"/>
          </a:p>
        </p:txBody>
      </p:sp>
    </p:spTree>
    <p:extLst>
      <p:ext uri="{BB962C8B-B14F-4D97-AF65-F5344CB8AC3E}">
        <p14:creationId xmlns:p14="http://schemas.microsoft.com/office/powerpoint/2010/main" val="3572151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5B7B134-83A4-4B3B-9D08-D7921BC675E2}" type="datetimeFigureOut">
              <a:rPr lang="en-IN" smtClean="0"/>
              <a:t>16-03-2025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708E67D-F40E-49E8-B4C7-42F233C7D7B6}" type="slidenum">
              <a:rPr lang="en-IN" smtClean="0"/>
              <a:t>‹#›</a:t>
            </a:fld>
            <a:endParaRPr lang="en-IN"/>
          </a:p>
        </p:txBody>
      </p:sp>
    </p:spTree>
    <p:extLst>
      <p:ext uri="{BB962C8B-B14F-4D97-AF65-F5344CB8AC3E}">
        <p14:creationId xmlns:p14="http://schemas.microsoft.com/office/powerpoint/2010/main" val="2797441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5B7B134-83A4-4B3B-9D08-D7921BC675E2}" type="datetimeFigureOut">
              <a:rPr lang="en-IN" smtClean="0"/>
              <a:t>16-03-2025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708E67D-F40E-49E8-B4C7-42F233C7D7B6}" type="slidenum">
              <a:rPr lang="en-IN" smtClean="0"/>
              <a:t>‹#›</a:t>
            </a:fld>
            <a:endParaRPr lang="en-IN"/>
          </a:p>
        </p:txBody>
      </p:sp>
    </p:spTree>
    <p:extLst>
      <p:ext uri="{BB962C8B-B14F-4D97-AF65-F5344CB8AC3E}">
        <p14:creationId xmlns:p14="http://schemas.microsoft.com/office/powerpoint/2010/main" val="64421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5B7B134-83A4-4B3B-9D08-D7921BC675E2}" type="datetimeFigureOut">
              <a:rPr lang="en-IN" smtClean="0"/>
              <a:t>16-03-2025</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708E67D-F40E-49E8-B4C7-42F233C7D7B6}" type="slidenum">
              <a:rPr lang="en-IN" smtClean="0"/>
              <a:t>‹#›</a:t>
            </a:fld>
            <a:endParaRPr lang="en-IN"/>
          </a:p>
        </p:txBody>
      </p:sp>
    </p:spTree>
    <p:extLst>
      <p:ext uri="{BB962C8B-B14F-4D97-AF65-F5344CB8AC3E}">
        <p14:creationId xmlns:p14="http://schemas.microsoft.com/office/powerpoint/2010/main" val="4918638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7919E-76D3-FCD0-9A38-613B83F7A82A}"/>
              </a:ext>
            </a:extLst>
          </p:cNvPr>
          <p:cNvSpPr>
            <a:spLocks noGrp="1"/>
          </p:cNvSpPr>
          <p:nvPr>
            <p:ph type="ctrTitle"/>
          </p:nvPr>
        </p:nvSpPr>
        <p:spPr>
          <a:xfrm>
            <a:off x="855406" y="1247724"/>
            <a:ext cx="9144000" cy="903082"/>
          </a:xfrm>
        </p:spPr>
        <p:txBody>
          <a:bodyPr>
            <a:noAutofit/>
          </a:bodyPr>
          <a:lstStyle/>
          <a:p>
            <a:pPr algn="l"/>
            <a:r>
              <a:rPr lang="en-IN" sz="4000" dirty="0"/>
              <a:t>Project: Learning Management System </a:t>
            </a:r>
          </a:p>
        </p:txBody>
      </p:sp>
      <p:sp>
        <p:nvSpPr>
          <p:cNvPr id="3" name="Subtitle 2">
            <a:extLst>
              <a:ext uri="{FF2B5EF4-FFF2-40B4-BE49-F238E27FC236}">
                <a16:creationId xmlns:a16="http://schemas.microsoft.com/office/drawing/2014/main" id="{1C758D72-EF08-A65F-5A99-525DB218DCC7}"/>
              </a:ext>
            </a:extLst>
          </p:cNvPr>
          <p:cNvSpPr>
            <a:spLocks noGrp="1"/>
          </p:cNvSpPr>
          <p:nvPr>
            <p:ph type="subTitle" idx="1"/>
          </p:nvPr>
        </p:nvSpPr>
        <p:spPr>
          <a:xfrm>
            <a:off x="5220929" y="4791998"/>
            <a:ext cx="4041058" cy="675968"/>
          </a:xfrm>
        </p:spPr>
        <p:txBody>
          <a:bodyPr>
            <a:normAutofit/>
          </a:bodyPr>
          <a:lstStyle/>
          <a:p>
            <a:pPr algn="l"/>
            <a:r>
              <a:rPr lang="en-IN" sz="2000" b="1" dirty="0"/>
              <a:t>Prepared by : Shaurya </a:t>
            </a:r>
            <a:r>
              <a:rPr lang="en-IN" sz="2000" b="1" dirty="0" err="1"/>
              <a:t>Murarka</a:t>
            </a:r>
            <a:r>
              <a:rPr lang="en-IN" sz="2000" b="1" dirty="0"/>
              <a:t> </a:t>
            </a:r>
          </a:p>
        </p:txBody>
      </p:sp>
    </p:spTree>
    <p:extLst>
      <p:ext uri="{BB962C8B-B14F-4D97-AF65-F5344CB8AC3E}">
        <p14:creationId xmlns:p14="http://schemas.microsoft.com/office/powerpoint/2010/main" val="225882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630CC-8846-E0D2-1AD8-2E160540F1A4}"/>
              </a:ext>
            </a:extLst>
          </p:cNvPr>
          <p:cNvSpPr>
            <a:spLocks noGrp="1"/>
          </p:cNvSpPr>
          <p:nvPr>
            <p:ph type="title"/>
          </p:nvPr>
        </p:nvSpPr>
        <p:spPr/>
        <p:txBody>
          <a:bodyPr/>
          <a:lstStyle/>
          <a:p>
            <a:r>
              <a:rPr lang="en-IN" dirty="0"/>
              <a:t>Risks</a:t>
            </a:r>
          </a:p>
        </p:txBody>
      </p:sp>
      <p:sp>
        <p:nvSpPr>
          <p:cNvPr id="3" name="Content Placeholder 2">
            <a:extLst>
              <a:ext uri="{FF2B5EF4-FFF2-40B4-BE49-F238E27FC236}">
                <a16:creationId xmlns:a16="http://schemas.microsoft.com/office/drawing/2014/main" id="{09A172E1-061F-2B43-9970-CB06B0A52AEE}"/>
              </a:ext>
            </a:extLst>
          </p:cNvPr>
          <p:cNvSpPr>
            <a:spLocks noGrp="1"/>
          </p:cNvSpPr>
          <p:nvPr>
            <p:ph idx="1"/>
          </p:nvPr>
        </p:nvSpPr>
        <p:spPr>
          <a:xfrm>
            <a:off x="677334" y="1344512"/>
            <a:ext cx="8596668" cy="3880773"/>
          </a:xfrm>
        </p:spPr>
        <p:txBody>
          <a:bodyPr/>
          <a:lstStyle/>
          <a:p>
            <a:r>
              <a:rPr lang="en-US" dirty="0"/>
              <a:t>Adoption of new platform: Users may be hesitant to shift from traditional classroom training.</a:t>
            </a:r>
          </a:p>
          <a:p>
            <a:r>
              <a:rPr lang="en-US" dirty="0"/>
              <a:t>Technical Challenges: Ensuring seamless integration with existing systems.</a:t>
            </a:r>
          </a:p>
          <a:p>
            <a:r>
              <a:rPr lang="en-US" dirty="0"/>
              <a:t>Training Needs: Educators and learners may require onboarding support.</a:t>
            </a:r>
          </a:p>
          <a:p>
            <a:r>
              <a:rPr lang="en-US" dirty="0"/>
              <a:t>Security Risks: Ensuring data privacy and cybersecurity compliance.</a:t>
            </a:r>
          </a:p>
          <a:p>
            <a:r>
              <a:rPr lang="en-US" dirty="0"/>
              <a:t>Content Migration: Transferring existing course materials efficiently.</a:t>
            </a:r>
          </a:p>
          <a:p>
            <a:r>
              <a:rPr lang="en-US" dirty="0"/>
              <a:t>User Engagement: Risk of lower engagement if interactive features are not optimized.</a:t>
            </a:r>
            <a:endParaRPr lang="en-IN" dirty="0"/>
          </a:p>
        </p:txBody>
      </p:sp>
    </p:spTree>
    <p:extLst>
      <p:ext uri="{BB962C8B-B14F-4D97-AF65-F5344CB8AC3E}">
        <p14:creationId xmlns:p14="http://schemas.microsoft.com/office/powerpoint/2010/main" val="4059909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1C859-526A-273B-2C55-464086CD2F0C}"/>
              </a:ext>
            </a:extLst>
          </p:cNvPr>
          <p:cNvSpPr>
            <a:spLocks noGrp="1"/>
          </p:cNvSpPr>
          <p:nvPr>
            <p:ph type="title"/>
          </p:nvPr>
        </p:nvSpPr>
        <p:spPr/>
        <p:txBody>
          <a:bodyPr/>
          <a:lstStyle/>
          <a:p>
            <a:r>
              <a:rPr lang="en-IN" dirty="0"/>
              <a:t>Dependencies </a:t>
            </a:r>
          </a:p>
        </p:txBody>
      </p:sp>
      <p:sp>
        <p:nvSpPr>
          <p:cNvPr id="3" name="Content Placeholder 2">
            <a:extLst>
              <a:ext uri="{FF2B5EF4-FFF2-40B4-BE49-F238E27FC236}">
                <a16:creationId xmlns:a16="http://schemas.microsoft.com/office/drawing/2014/main" id="{7288F213-EF53-5BC2-5295-A24D823296E2}"/>
              </a:ext>
            </a:extLst>
          </p:cNvPr>
          <p:cNvSpPr>
            <a:spLocks noGrp="1"/>
          </p:cNvSpPr>
          <p:nvPr>
            <p:ph idx="1"/>
          </p:nvPr>
        </p:nvSpPr>
        <p:spPr>
          <a:xfrm>
            <a:off x="677334" y="1358488"/>
            <a:ext cx="8596668" cy="3880773"/>
          </a:xfrm>
        </p:spPr>
        <p:txBody>
          <a:bodyPr/>
          <a:lstStyle/>
          <a:p>
            <a:r>
              <a:rPr lang="en-US" dirty="0"/>
              <a:t>IT Infrastructure: Stable platform hosting and technical support.</a:t>
            </a:r>
          </a:p>
          <a:p>
            <a:r>
              <a:rPr lang="en-US" dirty="0"/>
              <a:t>Budget Approval: Financial resources for implementation and training.</a:t>
            </a:r>
          </a:p>
          <a:p>
            <a:r>
              <a:rPr lang="en-US" dirty="0"/>
              <a:t>Stakeholder Engagement: Support from trainers, corporate clients, and students.</a:t>
            </a:r>
          </a:p>
          <a:p>
            <a:r>
              <a:rPr lang="en-US" dirty="0"/>
              <a:t>Regulatory Compliance: Adhering to training certification standards.</a:t>
            </a:r>
          </a:p>
          <a:p>
            <a:r>
              <a:rPr lang="en-US" dirty="0"/>
              <a:t>Content Development: Availability of updated and structured learning materials.</a:t>
            </a:r>
          </a:p>
          <a:p>
            <a:r>
              <a:rPr lang="en-US" dirty="0"/>
              <a:t>Time: Implementation within 20 months.</a:t>
            </a:r>
            <a:endParaRPr lang="en-IN" dirty="0"/>
          </a:p>
        </p:txBody>
      </p:sp>
    </p:spTree>
    <p:extLst>
      <p:ext uri="{BB962C8B-B14F-4D97-AF65-F5344CB8AC3E}">
        <p14:creationId xmlns:p14="http://schemas.microsoft.com/office/powerpoint/2010/main" val="1836070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5ADF1-F5E7-F9EC-028D-10FF5B6D4DDE}"/>
              </a:ext>
            </a:extLst>
          </p:cNvPr>
          <p:cNvSpPr>
            <a:spLocks noGrp="1"/>
          </p:cNvSpPr>
          <p:nvPr>
            <p:ph type="title"/>
          </p:nvPr>
        </p:nvSpPr>
        <p:spPr>
          <a:xfrm>
            <a:off x="677334" y="609600"/>
            <a:ext cx="8596668" cy="737419"/>
          </a:xfrm>
        </p:spPr>
        <p:txBody>
          <a:bodyPr/>
          <a:lstStyle/>
          <a:p>
            <a:r>
              <a:rPr lang="en-IN" dirty="0"/>
              <a:t>Conclusion</a:t>
            </a:r>
          </a:p>
        </p:txBody>
      </p:sp>
      <p:sp>
        <p:nvSpPr>
          <p:cNvPr id="3" name="Content Placeholder 2">
            <a:extLst>
              <a:ext uri="{FF2B5EF4-FFF2-40B4-BE49-F238E27FC236}">
                <a16:creationId xmlns:a16="http://schemas.microsoft.com/office/drawing/2014/main" id="{C4CB8378-21A6-A21A-F52A-36B991EEC7D5}"/>
              </a:ext>
            </a:extLst>
          </p:cNvPr>
          <p:cNvSpPr>
            <a:spLocks noGrp="1"/>
          </p:cNvSpPr>
          <p:nvPr>
            <p:ph idx="1"/>
          </p:nvPr>
        </p:nvSpPr>
        <p:spPr>
          <a:xfrm>
            <a:off x="677334" y="1488613"/>
            <a:ext cx="8596668" cy="3880773"/>
          </a:xfrm>
        </p:spPr>
        <p:txBody>
          <a:bodyPr/>
          <a:lstStyle/>
          <a:p>
            <a:pPr marL="0" indent="0">
              <a:buNone/>
            </a:pPr>
            <a:r>
              <a:rPr lang="en-US" dirty="0"/>
              <a:t>The Online LMS will provide a structured, scalable, and engaging learning environment for training and certification. With clearly defined objectives, resources, and evaluation metrics, this project aims to transform online education. Approval of this proposal will enable the effective implementation of a modern system that enhances training efficiency and learner success.</a:t>
            </a:r>
            <a:endParaRPr lang="en-IN" dirty="0"/>
          </a:p>
        </p:txBody>
      </p:sp>
    </p:spTree>
    <p:extLst>
      <p:ext uri="{BB962C8B-B14F-4D97-AF65-F5344CB8AC3E}">
        <p14:creationId xmlns:p14="http://schemas.microsoft.com/office/powerpoint/2010/main" val="1620529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CA544-5761-5291-0204-33BFC6084524}"/>
              </a:ext>
            </a:extLst>
          </p:cNvPr>
          <p:cNvSpPr>
            <a:spLocks noGrp="1"/>
          </p:cNvSpPr>
          <p:nvPr>
            <p:ph type="title"/>
          </p:nvPr>
        </p:nvSpPr>
        <p:spPr>
          <a:xfrm>
            <a:off x="677334" y="609600"/>
            <a:ext cx="8596668" cy="747252"/>
          </a:xfrm>
        </p:spPr>
        <p:txBody>
          <a:bodyPr/>
          <a:lstStyle/>
          <a:p>
            <a:r>
              <a:rPr lang="en-IN" dirty="0"/>
              <a:t>Situations</a:t>
            </a:r>
          </a:p>
        </p:txBody>
      </p:sp>
      <p:sp>
        <p:nvSpPr>
          <p:cNvPr id="3" name="Content Placeholder 2">
            <a:extLst>
              <a:ext uri="{FF2B5EF4-FFF2-40B4-BE49-F238E27FC236}">
                <a16:creationId xmlns:a16="http://schemas.microsoft.com/office/drawing/2014/main" id="{84BFC842-1537-DB00-7FE7-F547634CB086}"/>
              </a:ext>
            </a:extLst>
          </p:cNvPr>
          <p:cNvSpPr>
            <a:spLocks noGrp="1"/>
          </p:cNvSpPr>
          <p:nvPr>
            <p:ph idx="1"/>
          </p:nvPr>
        </p:nvSpPr>
        <p:spPr>
          <a:xfrm>
            <a:off x="677334" y="1488613"/>
            <a:ext cx="8596668" cy="3880773"/>
          </a:xfrm>
        </p:spPr>
        <p:txBody>
          <a:bodyPr/>
          <a:lstStyle/>
          <a:p>
            <a:r>
              <a:rPr lang="en-US" dirty="0"/>
              <a:t>Increasing demand for digital learning solutions.</a:t>
            </a:r>
          </a:p>
          <a:p>
            <a:r>
              <a:rPr lang="en-US" dirty="0"/>
              <a:t>Need for a centralized platform for training and education.</a:t>
            </a:r>
          </a:p>
          <a:p>
            <a:r>
              <a:rPr lang="en-US" dirty="0"/>
              <a:t>Organizations and institutions seeking better engagement and tracking tools other then depending on email.</a:t>
            </a:r>
          </a:p>
          <a:p>
            <a:r>
              <a:rPr lang="en-US" dirty="0"/>
              <a:t>Growth of remote and hybrid learning environments.</a:t>
            </a:r>
          </a:p>
          <a:p>
            <a:r>
              <a:rPr lang="en-US" dirty="0"/>
              <a:t>Need for a cost-effective and scalable learning solution.</a:t>
            </a:r>
          </a:p>
          <a:p>
            <a:r>
              <a:rPr lang="en-US" dirty="0"/>
              <a:t>Compliance requirements for corporate training programs.</a:t>
            </a:r>
          </a:p>
          <a:p>
            <a:r>
              <a:rPr lang="en-US" dirty="0"/>
              <a:t>Rising preference for self-paced and on-demand learning.</a:t>
            </a:r>
            <a:endParaRPr lang="en-IN" dirty="0"/>
          </a:p>
        </p:txBody>
      </p:sp>
    </p:spTree>
    <p:extLst>
      <p:ext uri="{BB962C8B-B14F-4D97-AF65-F5344CB8AC3E}">
        <p14:creationId xmlns:p14="http://schemas.microsoft.com/office/powerpoint/2010/main" val="3856558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44B32-457B-62ED-BE8C-C9E0C2845BBF}"/>
              </a:ext>
            </a:extLst>
          </p:cNvPr>
          <p:cNvSpPr>
            <a:spLocks noGrp="1"/>
          </p:cNvSpPr>
          <p:nvPr>
            <p:ph type="title"/>
          </p:nvPr>
        </p:nvSpPr>
        <p:spPr>
          <a:xfrm>
            <a:off x="677334" y="609600"/>
            <a:ext cx="8596668" cy="678426"/>
          </a:xfrm>
        </p:spPr>
        <p:txBody>
          <a:bodyPr>
            <a:normAutofit fontScale="90000"/>
          </a:bodyPr>
          <a:lstStyle/>
          <a:p>
            <a:r>
              <a:rPr lang="en-IN" dirty="0"/>
              <a:t>Problems</a:t>
            </a:r>
            <a:br>
              <a:rPr lang="en-IN" dirty="0"/>
            </a:br>
            <a:endParaRPr lang="en-IN" dirty="0"/>
          </a:p>
        </p:txBody>
      </p:sp>
      <p:sp>
        <p:nvSpPr>
          <p:cNvPr id="3" name="Content Placeholder 2">
            <a:extLst>
              <a:ext uri="{FF2B5EF4-FFF2-40B4-BE49-F238E27FC236}">
                <a16:creationId xmlns:a16="http://schemas.microsoft.com/office/drawing/2014/main" id="{ED38BB7C-7AAB-3779-D5F5-42D438BC9EF9}"/>
              </a:ext>
            </a:extLst>
          </p:cNvPr>
          <p:cNvSpPr>
            <a:spLocks noGrp="1"/>
          </p:cNvSpPr>
          <p:nvPr>
            <p:ph idx="1"/>
          </p:nvPr>
        </p:nvSpPr>
        <p:spPr>
          <a:xfrm>
            <a:off x="677334" y="1482163"/>
            <a:ext cx="8596668" cy="3880773"/>
          </a:xfrm>
        </p:spPr>
        <p:txBody>
          <a:bodyPr>
            <a:normAutofit/>
          </a:bodyPr>
          <a:lstStyle/>
          <a:p>
            <a:r>
              <a:rPr lang="en-US" dirty="0"/>
              <a:t>Limited accessibility to learning materials in traditional systems.</a:t>
            </a:r>
          </a:p>
          <a:p>
            <a:r>
              <a:rPr lang="en-US" dirty="0"/>
              <a:t>Ineffective tracking of student/employee progress.</a:t>
            </a:r>
          </a:p>
          <a:p>
            <a:r>
              <a:rPr lang="en-US" dirty="0"/>
              <a:t>High administrative workload due to manual processes.</a:t>
            </a:r>
          </a:p>
          <a:p>
            <a:r>
              <a:rPr lang="en-US" dirty="0"/>
              <a:t>Difficulty in scaling learning programs efficiently.</a:t>
            </a:r>
          </a:p>
          <a:p>
            <a:r>
              <a:rPr lang="en-US" dirty="0"/>
              <a:t>Inconsistent training quality across different locations.</a:t>
            </a:r>
          </a:p>
          <a:p>
            <a:r>
              <a:rPr lang="en-US" dirty="0"/>
              <a:t>Inefficiency in updating learning materials and distributing them to learners.</a:t>
            </a:r>
          </a:p>
          <a:p>
            <a:r>
              <a:rPr lang="en-US" dirty="0"/>
              <a:t>High costs associated with physical training sessions.</a:t>
            </a:r>
          </a:p>
          <a:p>
            <a:r>
              <a:rPr lang="en-US" dirty="0"/>
              <a:t>One to one to mentorship is not available for doubt clarification</a:t>
            </a:r>
          </a:p>
          <a:p>
            <a:r>
              <a:rPr lang="en-US" dirty="0"/>
              <a:t>Difficulty in evaluating student performance and certification readiness.</a:t>
            </a:r>
            <a:endParaRPr lang="en-IN" dirty="0"/>
          </a:p>
        </p:txBody>
      </p:sp>
    </p:spTree>
    <p:extLst>
      <p:ext uri="{BB962C8B-B14F-4D97-AF65-F5344CB8AC3E}">
        <p14:creationId xmlns:p14="http://schemas.microsoft.com/office/powerpoint/2010/main" val="3845734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4DD40-D203-8EA4-E2A5-2DC0AC7ADEB7}"/>
              </a:ext>
            </a:extLst>
          </p:cNvPr>
          <p:cNvSpPr>
            <a:spLocks noGrp="1"/>
          </p:cNvSpPr>
          <p:nvPr>
            <p:ph type="title"/>
          </p:nvPr>
        </p:nvSpPr>
        <p:spPr/>
        <p:txBody>
          <a:bodyPr/>
          <a:lstStyle/>
          <a:p>
            <a:r>
              <a:rPr lang="en-IN" dirty="0"/>
              <a:t>Opportunity </a:t>
            </a:r>
          </a:p>
        </p:txBody>
      </p:sp>
      <p:sp>
        <p:nvSpPr>
          <p:cNvPr id="3" name="Content Placeholder 2">
            <a:extLst>
              <a:ext uri="{FF2B5EF4-FFF2-40B4-BE49-F238E27FC236}">
                <a16:creationId xmlns:a16="http://schemas.microsoft.com/office/drawing/2014/main" id="{73E8BBA7-EAC6-878F-A4D5-D69E5CB797DD}"/>
              </a:ext>
            </a:extLst>
          </p:cNvPr>
          <p:cNvSpPr>
            <a:spLocks noGrp="1"/>
          </p:cNvSpPr>
          <p:nvPr>
            <p:ph idx="1"/>
          </p:nvPr>
        </p:nvSpPr>
        <p:spPr>
          <a:xfrm>
            <a:off x="677334" y="1488613"/>
            <a:ext cx="8596668" cy="4469735"/>
          </a:xfrm>
        </p:spPr>
        <p:txBody>
          <a:bodyPr/>
          <a:lstStyle/>
          <a:p>
            <a:r>
              <a:rPr lang="en-US" dirty="0"/>
              <a:t>Implementation of an LMS to streamline learning and training.</a:t>
            </a:r>
          </a:p>
          <a:p>
            <a:r>
              <a:rPr lang="en-US" dirty="0"/>
              <a:t>Enhancing accessibility through cloud-based and mobile-friendly platforms.</a:t>
            </a:r>
          </a:p>
          <a:p>
            <a:r>
              <a:rPr lang="en-US" dirty="0"/>
              <a:t>Automating administrative tasks for efficiency.</a:t>
            </a:r>
          </a:p>
          <a:p>
            <a:r>
              <a:rPr lang="en-US" dirty="0"/>
              <a:t>Improving engagement with interactive tools and multimedia support.</a:t>
            </a:r>
          </a:p>
          <a:p>
            <a:r>
              <a:rPr lang="en-US" dirty="0"/>
              <a:t>Enabling real-time tracking and reporting for better decision-making</a:t>
            </a:r>
          </a:p>
          <a:p>
            <a:r>
              <a:rPr lang="en-US" dirty="0"/>
              <a:t>Reducing costs associated with traditional classroom training.</a:t>
            </a:r>
          </a:p>
          <a:p>
            <a:r>
              <a:rPr lang="en-US" dirty="0"/>
              <a:t>Standardizing training quality across different departments and locations.</a:t>
            </a:r>
          </a:p>
          <a:p>
            <a:r>
              <a:rPr lang="en-US" dirty="0"/>
              <a:t>Live mentor interactions and doubt resolution.</a:t>
            </a:r>
            <a:endParaRPr lang="en-IN" dirty="0"/>
          </a:p>
        </p:txBody>
      </p:sp>
    </p:spTree>
    <p:extLst>
      <p:ext uri="{BB962C8B-B14F-4D97-AF65-F5344CB8AC3E}">
        <p14:creationId xmlns:p14="http://schemas.microsoft.com/office/powerpoint/2010/main" val="951388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554C6-850D-6149-467B-4396303D62A1}"/>
              </a:ext>
            </a:extLst>
          </p:cNvPr>
          <p:cNvSpPr>
            <a:spLocks noGrp="1"/>
          </p:cNvSpPr>
          <p:nvPr>
            <p:ph type="title"/>
          </p:nvPr>
        </p:nvSpPr>
        <p:spPr/>
        <p:txBody>
          <a:bodyPr/>
          <a:lstStyle/>
          <a:p>
            <a:r>
              <a:rPr lang="en-IN" dirty="0"/>
              <a:t>Purpose statement</a:t>
            </a:r>
          </a:p>
        </p:txBody>
      </p:sp>
      <p:sp>
        <p:nvSpPr>
          <p:cNvPr id="3" name="Content Placeholder 2">
            <a:extLst>
              <a:ext uri="{FF2B5EF4-FFF2-40B4-BE49-F238E27FC236}">
                <a16:creationId xmlns:a16="http://schemas.microsoft.com/office/drawing/2014/main" id="{73A1FC3B-6F46-D494-3DD9-E94BEE1D6C79}"/>
              </a:ext>
            </a:extLst>
          </p:cNvPr>
          <p:cNvSpPr>
            <a:spLocks noGrp="1"/>
          </p:cNvSpPr>
          <p:nvPr>
            <p:ph idx="1"/>
          </p:nvPr>
        </p:nvSpPr>
        <p:spPr/>
        <p:txBody>
          <a:bodyPr/>
          <a:lstStyle/>
          <a:p>
            <a:r>
              <a:rPr lang="en-US" dirty="0"/>
              <a:t>The purpose of this project is to analyze, select, and implement an LMS to facilitate seamless online education, corporate training, and knowledge sharing.</a:t>
            </a:r>
            <a:endParaRPr lang="en-IN" dirty="0"/>
          </a:p>
        </p:txBody>
      </p:sp>
    </p:spTree>
    <p:extLst>
      <p:ext uri="{BB962C8B-B14F-4D97-AF65-F5344CB8AC3E}">
        <p14:creationId xmlns:p14="http://schemas.microsoft.com/office/powerpoint/2010/main" val="1481990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2A2DC-4C19-822A-0AB0-025541C7F278}"/>
              </a:ext>
            </a:extLst>
          </p:cNvPr>
          <p:cNvSpPr>
            <a:spLocks noGrp="1"/>
          </p:cNvSpPr>
          <p:nvPr>
            <p:ph type="title"/>
          </p:nvPr>
        </p:nvSpPr>
        <p:spPr>
          <a:xfrm>
            <a:off x="677334" y="609600"/>
            <a:ext cx="8596668" cy="884903"/>
          </a:xfrm>
        </p:spPr>
        <p:txBody>
          <a:bodyPr>
            <a:normAutofit fontScale="90000"/>
          </a:bodyPr>
          <a:lstStyle/>
          <a:p>
            <a:r>
              <a:rPr lang="en-IN" dirty="0"/>
              <a:t>Project Objective </a:t>
            </a:r>
            <a:br>
              <a:rPr lang="en-IN" dirty="0"/>
            </a:br>
            <a:endParaRPr lang="en-IN" dirty="0"/>
          </a:p>
        </p:txBody>
      </p:sp>
      <p:sp>
        <p:nvSpPr>
          <p:cNvPr id="3" name="Content Placeholder 2">
            <a:extLst>
              <a:ext uri="{FF2B5EF4-FFF2-40B4-BE49-F238E27FC236}">
                <a16:creationId xmlns:a16="http://schemas.microsoft.com/office/drawing/2014/main" id="{E7867E04-E97D-A011-BE71-69B6266689C2}"/>
              </a:ext>
            </a:extLst>
          </p:cNvPr>
          <p:cNvSpPr>
            <a:spLocks noGrp="1"/>
          </p:cNvSpPr>
          <p:nvPr>
            <p:ph idx="1"/>
          </p:nvPr>
        </p:nvSpPr>
        <p:spPr>
          <a:xfrm>
            <a:off x="677334" y="1413338"/>
            <a:ext cx="8596668" cy="3880773"/>
          </a:xfrm>
        </p:spPr>
        <p:txBody>
          <a:bodyPr/>
          <a:lstStyle/>
          <a:p>
            <a:r>
              <a:rPr lang="en-US" dirty="0"/>
              <a:t>Select and implement an LMS that meets </a:t>
            </a:r>
            <a:r>
              <a:rPr lang="en-US" dirty="0" err="1"/>
              <a:t>Online's</a:t>
            </a:r>
            <a:r>
              <a:rPr lang="en-US" dirty="0"/>
              <a:t> requirements.</a:t>
            </a:r>
          </a:p>
          <a:p>
            <a:r>
              <a:rPr lang="en-US" dirty="0"/>
              <a:t>Develop and test a prototype before full-scale deployment.</a:t>
            </a:r>
          </a:p>
          <a:p>
            <a:r>
              <a:rPr lang="en-US" dirty="0"/>
              <a:t>Enhance accessibility and availability of BA learning materials.</a:t>
            </a:r>
          </a:p>
          <a:p>
            <a:r>
              <a:rPr lang="en-US" dirty="0"/>
              <a:t>Enable live mentoring sessions and real-world case studies.</a:t>
            </a:r>
          </a:p>
          <a:p>
            <a:r>
              <a:rPr lang="en-US" dirty="0"/>
              <a:t>Improve tracking and reporting of learner progress.</a:t>
            </a:r>
          </a:p>
          <a:p>
            <a:r>
              <a:rPr lang="en-US" dirty="0"/>
              <a:t>Ensure seamless integration with corporate training platforms.</a:t>
            </a:r>
          </a:p>
          <a:p>
            <a:r>
              <a:rPr lang="en-US" dirty="0"/>
              <a:t>Implement a certification and assessment system for learners.</a:t>
            </a:r>
            <a:endParaRPr lang="en-IN" dirty="0"/>
          </a:p>
        </p:txBody>
      </p:sp>
    </p:spTree>
    <p:extLst>
      <p:ext uri="{BB962C8B-B14F-4D97-AF65-F5344CB8AC3E}">
        <p14:creationId xmlns:p14="http://schemas.microsoft.com/office/powerpoint/2010/main" val="561839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15204-3C15-9DE6-EED4-2BC9E5664A36}"/>
              </a:ext>
            </a:extLst>
          </p:cNvPr>
          <p:cNvSpPr>
            <a:spLocks noGrp="1"/>
          </p:cNvSpPr>
          <p:nvPr>
            <p:ph type="title"/>
          </p:nvPr>
        </p:nvSpPr>
        <p:spPr>
          <a:xfrm>
            <a:off x="677334" y="609600"/>
            <a:ext cx="8596668" cy="757084"/>
          </a:xfrm>
        </p:spPr>
        <p:txBody>
          <a:bodyPr/>
          <a:lstStyle/>
          <a:p>
            <a:r>
              <a:rPr lang="en-IN" dirty="0"/>
              <a:t>Success Criteria </a:t>
            </a:r>
          </a:p>
        </p:txBody>
      </p:sp>
      <p:sp>
        <p:nvSpPr>
          <p:cNvPr id="3" name="Content Placeholder 2">
            <a:extLst>
              <a:ext uri="{FF2B5EF4-FFF2-40B4-BE49-F238E27FC236}">
                <a16:creationId xmlns:a16="http://schemas.microsoft.com/office/drawing/2014/main" id="{04CEDB3A-231B-F406-3266-3C9E896FC99D}"/>
              </a:ext>
            </a:extLst>
          </p:cNvPr>
          <p:cNvSpPr>
            <a:spLocks noGrp="1"/>
          </p:cNvSpPr>
          <p:nvPr>
            <p:ph idx="1"/>
          </p:nvPr>
        </p:nvSpPr>
        <p:spPr>
          <a:xfrm>
            <a:off x="677334" y="1403505"/>
            <a:ext cx="8596668" cy="3880773"/>
          </a:xfrm>
        </p:spPr>
        <p:txBody>
          <a:bodyPr/>
          <a:lstStyle/>
          <a:p>
            <a:r>
              <a:rPr lang="en-US" dirty="0"/>
              <a:t>Increased accessibility and enrollment in courses.</a:t>
            </a:r>
          </a:p>
          <a:p>
            <a:r>
              <a:rPr lang="en-US" dirty="0"/>
              <a:t>Improved learner engagement and participation rates.</a:t>
            </a:r>
          </a:p>
          <a:p>
            <a:r>
              <a:rPr lang="en-US" dirty="0"/>
              <a:t>Enhanced tracking of progress and performance analytics.</a:t>
            </a:r>
          </a:p>
          <a:p>
            <a:r>
              <a:rPr lang="en-US" dirty="0"/>
              <a:t>Positive feedback from students, trainers, and corporate clients.</a:t>
            </a:r>
          </a:p>
          <a:p>
            <a:r>
              <a:rPr lang="en-US" dirty="0"/>
              <a:t>Reduced administrative workload through automation.</a:t>
            </a:r>
          </a:p>
          <a:p>
            <a:r>
              <a:rPr lang="en-US" dirty="0"/>
              <a:t>Standardization of training programs.</a:t>
            </a:r>
          </a:p>
          <a:p>
            <a:r>
              <a:rPr lang="en-US" dirty="0"/>
              <a:t>Compliance with corporate training and certification standards.</a:t>
            </a:r>
            <a:endParaRPr lang="en-IN" dirty="0"/>
          </a:p>
        </p:txBody>
      </p:sp>
    </p:spTree>
    <p:extLst>
      <p:ext uri="{BB962C8B-B14F-4D97-AF65-F5344CB8AC3E}">
        <p14:creationId xmlns:p14="http://schemas.microsoft.com/office/powerpoint/2010/main" val="2613765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464F9-9C53-0314-7CEE-0688B68B7C65}"/>
              </a:ext>
            </a:extLst>
          </p:cNvPr>
          <p:cNvSpPr>
            <a:spLocks noGrp="1"/>
          </p:cNvSpPr>
          <p:nvPr>
            <p:ph type="title"/>
          </p:nvPr>
        </p:nvSpPr>
        <p:spPr>
          <a:xfrm>
            <a:off x="677334" y="609600"/>
            <a:ext cx="8596668" cy="707923"/>
          </a:xfrm>
        </p:spPr>
        <p:txBody>
          <a:bodyPr/>
          <a:lstStyle/>
          <a:p>
            <a:r>
              <a:rPr lang="en-IN" dirty="0"/>
              <a:t>Methods/Approach</a:t>
            </a:r>
          </a:p>
        </p:txBody>
      </p:sp>
      <p:sp>
        <p:nvSpPr>
          <p:cNvPr id="3" name="Content Placeholder 2">
            <a:extLst>
              <a:ext uri="{FF2B5EF4-FFF2-40B4-BE49-F238E27FC236}">
                <a16:creationId xmlns:a16="http://schemas.microsoft.com/office/drawing/2014/main" id="{04329C80-1FCB-FC65-4C1B-C650C0CE1F9B}"/>
              </a:ext>
            </a:extLst>
          </p:cNvPr>
          <p:cNvSpPr>
            <a:spLocks noGrp="1"/>
          </p:cNvSpPr>
          <p:nvPr>
            <p:ph idx="1"/>
          </p:nvPr>
        </p:nvSpPr>
        <p:spPr>
          <a:xfrm>
            <a:off x="677334" y="1499320"/>
            <a:ext cx="8596668" cy="3880773"/>
          </a:xfrm>
        </p:spPr>
        <p:txBody>
          <a:bodyPr/>
          <a:lstStyle/>
          <a:p>
            <a:r>
              <a:rPr lang="en-US" dirty="0"/>
              <a:t>Conduct a requirement analysis to define LMS features</a:t>
            </a:r>
          </a:p>
          <a:p>
            <a:r>
              <a:rPr lang="en-US" dirty="0"/>
              <a:t>Research and shortlist LMS platforms that meet defined criteria.</a:t>
            </a:r>
          </a:p>
          <a:p>
            <a:r>
              <a:rPr lang="en-US" dirty="0"/>
              <a:t>Evaluate solutions through demos, trials, and feedback from BA professionals.</a:t>
            </a:r>
          </a:p>
          <a:p>
            <a:r>
              <a:rPr lang="en-US" dirty="0"/>
              <a:t>Customize and implement the selected LMS as per the requirement </a:t>
            </a:r>
          </a:p>
          <a:p>
            <a:r>
              <a:rPr lang="en-US" dirty="0"/>
              <a:t>Develop training materials and certification exams.</a:t>
            </a:r>
          </a:p>
          <a:p>
            <a:r>
              <a:rPr lang="en-US" dirty="0"/>
              <a:t>Train instructors and mentors on platform usage.</a:t>
            </a:r>
          </a:p>
          <a:p>
            <a:r>
              <a:rPr lang="en-US" dirty="0"/>
              <a:t>Launch the LMS with pilot testing and collect user feedback.</a:t>
            </a:r>
          </a:p>
          <a:p>
            <a:r>
              <a:rPr lang="en-US" dirty="0"/>
              <a:t>Optimize system performance and user experience based on feedback.</a:t>
            </a:r>
            <a:endParaRPr lang="en-IN" dirty="0"/>
          </a:p>
        </p:txBody>
      </p:sp>
    </p:spTree>
    <p:extLst>
      <p:ext uri="{BB962C8B-B14F-4D97-AF65-F5344CB8AC3E}">
        <p14:creationId xmlns:p14="http://schemas.microsoft.com/office/powerpoint/2010/main" val="3646613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94FDB-F44B-FD55-34BA-88279A6697C2}"/>
              </a:ext>
            </a:extLst>
          </p:cNvPr>
          <p:cNvSpPr>
            <a:spLocks noGrp="1"/>
          </p:cNvSpPr>
          <p:nvPr>
            <p:ph type="title"/>
          </p:nvPr>
        </p:nvSpPr>
        <p:spPr/>
        <p:txBody>
          <a:bodyPr/>
          <a:lstStyle/>
          <a:p>
            <a:r>
              <a:rPr lang="en-IN" dirty="0"/>
              <a:t>Resources </a:t>
            </a:r>
          </a:p>
        </p:txBody>
      </p:sp>
      <p:sp>
        <p:nvSpPr>
          <p:cNvPr id="3" name="Content Placeholder 2">
            <a:extLst>
              <a:ext uri="{FF2B5EF4-FFF2-40B4-BE49-F238E27FC236}">
                <a16:creationId xmlns:a16="http://schemas.microsoft.com/office/drawing/2014/main" id="{86084B25-0731-C48C-85A8-07AEEEEACC25}"/>
              </a:ext>
            </a:extLst>
          </p:cNvPr>
          <p:cNvSpPr>
            <a:spLocks noGrp="1"/>
          </p:cNvSpPr>
          <p:nvPr>
            <p:ph idx="1"/>
          </p:nvPr>
        </p:nvSpPr>
        <p:spPr>
          <a:xfrm>
            <a:off x="677334" y="1488613"/>
            <a:ext cx="8596668" cy="3880773"/>
          </a:xfrm>
        </p:spPr>
        <p:txBody>
          <a:bodyPr/>
          <a:lstStyle/>
          <a:p>
            <a:r>
              <a:rPr lang="en-US" dirty="0"/>
              <a:t>People: Project team, IT specialists, BA trainers, and corporate stakeholders.</a:t>
            </a:r>
          </a:p>
          <a:p>
            <a:r>
              <a:rPr lang="en-US" dirty="0"/>
              <a:t>Time: Implementation within 20 months.</a:t>
            </a:r>
          </a:p>
          <a:p>
            <a:r>
              <a:rPr lang="en-US" dirty="0"/>
              <a:t>Budget: Costs for software, training, and content development which should be around 2 crore.</a:t>
            </a:r>
          </a:p>
          <a:p>
            <a:r>
              <a:rPr lang="en-US" dirty="0"/>
              <a:t>Other: Third-party integrations, and compliance tools</a:t>
            </a:r>
            <a:endParaRPr lang="en-IN" dirty="0"/>
          </a:p>
        </p:txBody>
      </p:sp>
    </p:spTree>
    <p:extLst>
      <p:ext uri="{BB962C8B-B14F-4D97-AF65-F5344CB8AC3E}">
        <p14:creationId xmlns:p14="http://schemas.microsoft.com/office/powerpoint/2010/main" val="338958357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194</TotalTime>
  <Words>691</Words>
  <Application>Microsoft Office PowerPoint</Application>
  <PresentationFormat>Widescreen</PresentationFormat>
  <Paragraphs>77</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Trebuchet MS</vt:lpstr>
      <vt:lpstr>Wingdings 3</vt:lpstr>
      <vt:lpstr>Facet</vt:lpstr>
      <vt:lpstr>Project: Learning Management System </vt:lpstr>
      <vt:lpstr>Situations</vt:lpstr>
      <vt:lpstr>Problems </vt:lpstr>
      <vt:lpstr>Opportunity </vt:lpstr>
      <vt:lpstr>Purpose statement</vt:lpstr>
      <vt:lpstr>Project Objective  </vt:lpstr>
      <vt:lpstr>Success Criteria </vt:lpstr>
      <vt:lpstr>Methods/Approach</vt:lpstr>
      <vt:lpstr>Resources </vt:lpstr>
      <vt:lpstr>Risks</vt:lpstr>
      <vt:lpstr>Dependencies </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Finder India</dc:creator>
  <cp:lastModifiedBy>Finder India</cp:lastModifiedBy>
  <cp:revision>4</cp:revision>
  <dcterms:created xsi:type="dcterms:W3CDTF">2025-03-16T04:42:49Z</dcterms:created>
  <dcterms:modified xsi:type="dcterms:W3CDTF">2025-03-16T07:57:06Z</dcterms:modified>
</cp:coreProperties>
</file>