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8" r:id="rId3"/>
    <p:sldId id="259" r:id="rId4"/>
    <p:sldId id="260" r:id="rId5"/>
    <p:sldId id="257"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EW" initials="N" lastIdx="1" clrIdx="0">
    <p:extLst>
      <p:ext uri="{19B8F6BF-5375-455C-9EA6-DF929625EA0E}">
        <p15:presenceInfo xmlns:p15="http://schemas.microsoft.com/office/powerpoint/2012/main" userId="NEW"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3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D70EB47-6EEE-4AD0-9444-3DB7F2E7D7E7}" type="doc">
      <dgm:prSet loTypeId="urn:microsoft.com/office/officeart/2005/8/layout/pyramid2" loCatId="pyramid" qsTypeId="urn:microsoft.com/office/officeart/2005/8/quickstyle/simple1" qsCatId="simple" csTypeId="urn:microsoft.com/office/officeart/2005/8/colors/accent1_2" csCatId="accent1"/>
      <dgm:spPr/>
      <dgm:t>
        <a:bodyPr/>
        <a:lstStyle/>
        <a:p>
          <a:endParaRPr lang="en-US"/>
        </a:p>
      </dgm:t>
    </dgm:pt>
    <dgm:pt modelId="{0A07BFC0-A3F0-4352-AF63-126CABC5E28B}">
      <dgm:prSet/>
      <dgm:spPr/>
      <dgm:t>
        <a:bodyPr/>
        <a:lstStyle/>
        <a:p>
          <a:pPr rtl="0"/>
          <a:r>
            <a:rPr lang="en-US" dirty="0" smtClean="0"/>
            <a:t>SHIKHAR</a:t>
          </a:r>
          <a:endParaRPr lang="en-US" dirty="0"/>
        </a:p>
      </dgm:t>
    </dgm:pt>
    <dgm:pt modelId="{30B7624D-7C4F-40E1-BA2D-BF1069F93CCD}" type="parTrans" cxnId="{4E96315D-8EAC-4A25-8489-DC14C907E39A}">
      <dgm:prSet/>
      <dgm:spPr/>
      <dgm:t>
        <a:bodyPr/>
        <a:lstStyle/>
        <a:p>
          <a:endParaRPr lang="en-US"/>
        </a:p>
      </dgm:t>
    </dgm:pt>
    <dgm:pt modelId="{2DC5DB30-9609-4475-AEDB-83620E67D27B}" type="sibTrans" cxnId="{4E96315D-8EAC-4A25-8489-DC14C907E39A}">
      <dgm:prSet/>
      <dgm:spPr/>
      <dgm:t>
        <a:bodyPr/>
        <a:lstStyle/>
        <a:p>
          <a:endParaRPr lang="en-US"/>
        </a:p>
      </dgm:t>
    </dgm:pt>
    <dgm:pt modelId="{16960E5E-CD2B-4928-87F0-617194C90294}" type="pres">
      <dgm:prSet presAssocID="{DD70EB47-6EEE-4AD0-9444-3DB7F2E7D7E7}" presName="compositeShape" presStyleCnt="0">
        <dgm:presLayoutVars>
          <dgm:dir/>
          <dgm:resizeHandles/>
        </dgm:presLayoutVars>
      </dgm:prSet>
      <dgm:spPr/>
      <dgm:t>
        <a:bodyPr/>
        <a:lstStyle/>
        <a:p>
          <a:endParaRPr lang="en-US"/>
        </a:p>
      </dgm:t>
    </dgm:pt>
    <dgm:pt modelId="{9C6A2FCD-014F-467B-91EA-0E548665575C}" type="pres">
      <dgm:prSet presAssocID="{DD70EB47-6EEE-4AD0-9444-3DB7F2E7D7E7}" presName="pyramid" presStyleLbl="node1" presStyleIdx="0" presStyleCnt="1" custLinFactNeighborX="17154" custLinFactNeighborY="31967"/>
      <dgm:spPr/>
    </dgm:pt>
    <dgm:pt modelId="{0AFE24C4-6145-4531-BE91-482E14D6231C}" type="pres">
      <dgm:prSet presAssocID="{DD70EB47-6EEE-4AD0-9444-3DB7F2E7D7E7}" presName="theList" presStyleCnt="0"/>
      <dgm:spPr/>
    </dgm:pt>
    <dgm:pt modelId="{41F10636-3AB2-4FEB-B594-8B102381408C}" type="pres">
      <dgm:prSet presAssocID="{0A07BFC0-A3F0-4352-AF63-126CABC5E28B}" presName="aNode" presStyleLbl="fgAcc1" presStyleIdx="0" presStyleCnt="1" custLinFactY="24970" custLinFactNeighborX="-18629" custLinFactNeighborY="100000">
        <dgm:presLayoutVars>
          <dgm:bulletEnabled val="1"/>
        </dgm:presLayoutVars>
      </dgm:prSet>
      <dgm:spPr/>
      <dgm:t>
        <a:bodyPr/>
        <a:lstStyle/>
        <a:p>
          <a:endParaRPr lang="en-US"/>
        </a:p>
      </dgm:t>
    </dgm:pt>
    <dgm:pt modelId="{793D9444-DD10-4D7B-BB80-CA992A0FE088}" type="pres">
      <dgm:prSet presAssocID="{0A07BFC0-A3F0-4352-AF63-126CABC5E28B}" presName="aSpace" presStyleCnt="0"/>
      <dgm:spPr/>
    </dgm:pt>
  </dgm:ptLst>
  <dgm:cxnLst>
    <dgm:cxn modelId="{4E96315D-8EAC-4A25-8489-DC14C907E39A}" srcId="{DD70EB47-6EEE-4AD0-9444-3DB7F2E7D7E7}" destId="{0A07BFC0-A3F0-4352-AF63-126CABC5E28B}" srcOrd="0" destOrd="0" parTransId="{30B7624D-7C4F-40E1-BA2D-BF1069F93CCD}" sibTransId="{2DC5DB30-9609-4475-AEDB-83620E67D27B}"/>
    <dgm:cxn modelId="{84C3B4E1-0704-4B53-A75B-B4F938328DB9}" type="presOf" srcId="{DD70EB47-6EEE-4AD0-9444-3DB7F2E7D7E7}" destId="{16960E5E-CD2B-4928-87F0-617194C90294}" srcOrd="0" destOrd="0" presId="urn:microsoft.com/office/officeart/2005/8/layout/pyramid2"/>
    <dgm:cxn modelId="{A10F686F-5EBD-4B77-AF23-44E35D7748A9}" type="presOf" srcId="{0A07BFC0-A3F0-4352-AF63-126CABC5E28B}" destId="{41F10636-3AB2-4FEB-B594-8B102381408C}" srcOrd="0" destOrd="0" presId="urn:microsoft.com/office/officeart/2005/8/layout/pyramid2"/>
    <dgm:cxn modelId="{B37097A1-4655-42DF-9085-7BCA99ABC690}" type="presParOf" srcId="{16960E5E-CD2B-4928-87F0-617194C90294}" destId="{9C6A2FCD-014F-467B-91EA-0E548665575C}" srcOrd="0" destOrd="0" presId="urn:microsoft.com/office/officeart/2005/8/layout/pyramid2"/>
    <dgm:cxn modelId="{7C26F43A-B14F-44EF-9C7A-0D0C32F0D767}" type="presParOf" srcId="{16960E5E-CD2B-4928-87F0-617194C90294}" destId="{0AFE24C4-6145-4531-BE91-482E14D6231C}" srcOrd="1" destOrd="0" presId="urn:microsoft.com/office/officeart/2005/8/layout/pyramid2"/>
    <dgm:cxn modelId="{35620158-92EF-41A3-9C81-52812C397B8C}" type="presParOf" srcId="{0AFE24C4-6145-4531-BE91-482E14D6231C}" destId="{41F10636-3AB2-4FEB-B594-8B102381408C}" srcOrd="0" destOrd="0" presId="urn:microsoft.com/office/officeart/2005/8/layout/pyramid2"/>
    <dgm:cxn modelId="{9C0E659F-A353-4C45-A715-56AFB6751B3E}" type="presParOf" srcId="{0AFE24C4-6145-4531-BE91-482E14D6231C}" destId="{793D9444-DD10-4D7B-BB80-CA992A0FE088}" srcOrd="1"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6A2FCD-014F-467B-91EA-0E548665575C}">
      <dsp:nvSpPr>
        <dsp:cNvPr id="0" name=""/>
        <dsp:cNvSpPr/>
      </dsp:nvSpPr>
      <dsp:spPr>
        <a:xfrm>
          <a:off x="2634055" y="0"/>
          <a:ext cx="3528834" cy="3528834"/>
        </a:xfrm>
        <a:prstGeom prst="triangl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1F10636-3AB2-4FEB-B594-8B102381408C}">
      <dsp:nvSpPr>
        <dsp:cNvPr id="0" name=""/>
        <dsp:cNvSpPr/>
      </dsp:nvSpPr>
      <dsp:spPr>
        <a:xfrm>
          <a:off x="3365834" y="1020053"/>
          <a:ext cx="2293742" cy="2508780"/>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4780" tIns="144780" rIns="144780" bIns="144780" numCol="1" spcCol="1270" anchor="ctr" anchorCtr="0">
          <a:noAutofit/>
        </a:bodyPr>
        <a:lstStyle/>
        <a:p>
          <a:pPr lvl="0" algn="ctr" defTabSz="1689100" rtl="0">
            <a:lnSpc>
              <a:spcPct val="90000"/>
            </a:lnSpc>
            <a:spcBef>
              <a:spcPct val="0"/>
            </a:spcBef>
            <a:spcAft>
              <a:spcPct val="35000"/>
            </a:spcAft>
          </a:pPr>
          <a:r>
            <a:rPr lang="en-US" sz="3800" kern="1200" dirty="0" smtClean="0"/>
            <a:t>SHIKHAR</a:t>
          </a:r>
          <a:endParaRPr lang="en-US" sz="3800" kern="1200" dirty="0"/>
        </a:p>
      </dsp:txBody>
      <dsp:txXfrm>
        <a:off x="3477805" y="1132024"/>
        <a:ext cx="2069800" cy="2284838"/>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005758-D70E-4D94-AB06-C9431BC658D4}" type="datetimeFigureOut">
              <a:rPr lang="en-US" smtClean="0"/>
              <a:t>09-03-2025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68BF9A-5DB0-40C2-A706-F99FA3A52C62}" type="slidenum">
              <a:rPr lang="en-US" smtClean="0"/>
              <a:t>‹#›</a:t>
            </a:fld>
            <a:endParaRPr lang="en-US"/>
          </a:p>
        </p:txBody>
      </p:sp>
    </p:spTree>
    <p:extLst>
      <p:ext uri="{BB962C8B-B14F-4D97-AF65-F5344CB8AC3E}">
        <p14:creationId xmlns:p14="http://schemas.microsoft.com/office/powerpoint/2010/main" val="4009362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68BF9A-5DB0-40C2-A706-F99FA3A52C62}" type="slidenum">
              <a:rPr lang="en-US" smtClean="0"/>
              <a:t>5</a:t>
            </a:fld>
            <a:endParaRPr lang="en-US"/>
          </a:p>
        </p:txBody>
      </p:sp>
    </p:spTree>
    <p:extLst>
      <p:ext uri="{BB962C8B-B14F-4D97-AF65-F5344CB8AC3E}">
        <p14:creationId xmlns:p14="http://schemas.microsoft.com/office/powerpoint/2010/main" val="13405370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D493B3D-1494-4447-9CA8-A0C32788D6A2}" type="datetimeFigureOut">
              <a:rPr lang="en-US" smtClean="0"/>
              <a:t>09-03-2025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5CBBC-9DAC-4DF5-8E2D-7F92B6131E73}" type="slidenum">
              <a:rPr lang="en-US" smtClean="0"/>
              <a:t>‹#›</a:t>
            </a:fld>
            <a:endParaRPr lang="en-US"/>
          </a:p>
        </p:txBody>
      </p:sp>
    </p:spTree>
    <p:extLst>
      <p:ext uri="{BB962C8B-B14F-4D97-AF65-F5344CB8AC3E}">
        <p14:creationId xmlns:p14="http://schemas.microsoft.com/office/powerpoint/2010/main" val="2837359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493B3D-1494-4447-9CA8-A0C32788D6A2}" type="datetimeFigureOut">
              <a:rPr lang="en-US" smtClean="0"/>
              <a:t>09-03-2025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5CBBC-9DAC-4DF5-8E2D-7F92B6131E73}" type="slidenum">
              <a:rPr lang="en-US" smtClean="0"/>
              <a:t>‹#›</a:t>
            </a:fld>
            <a:endParaRPr lang="en-US"/>
          </a:p>
        </p:txBody>
      </p:sp>
    </p:spTree>
    <p:extLst>
      <p:ext uri="{BB962C8B-B14F-4D97-AF65-F5344CB8AC3E}">
        <p14:creationId xmlns:p14="http://schemas.microsoft.com/office/powerpoint/2010/main" val="466394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493B3D-1494-4447-9CA8-A0C32788D6A2}" type="datetimeFigureOut">
              <a:rPr lang="en-US" smtClean="0"/>
              <a:t>09-03-2025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5CBBC-9DAC-4DF5-8E2D-7F92B6131E73}" type="slidenum">
              <a:rPr lang="en-US" smtClean="0"/>
              <a:t>‹#›</a:t>
            </a:fld>
            <a:endParaRPr lang="en-US"/>
          </a:p>
        </p:txBody>
      </p:sp>
    </p:spTree>
    <p:extLst>
      <p:ext uri="{BB962C8B-B14F-4D97-AF65-F5344CB8AC3E}">
        <p14:creationId xmlns:p14="http://schemas.microsoft.com/office/powerpoint/2010/main" val="1126884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493B3D-1494-4447-9CA8-A0C32788D6A2}" type="datetimeFigureOut">
              <a:rPr lang="en-US" smtClean="0"/>
              <a:t>09-03-2025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5CBBC-9DAC-4DF5-8E2D-7F92B6131E73}" type="slidenum">
              <a:rPr lang="en-US" smtClean="0"/>
              <a:t>‹#›</a:t>
            </a:fld>
            <a:endParaRPr lang="en-US"/>
          </a:p>
        </p:txBody>
      </p:sp>
    </p:spTree>
    <p:extLst>
      <p:ext uri="{BB962C8B-B14F-4D97-AF65-F5344CB8AC3E}">
        <p14:creationId xmlns:p14="http://schemas.microsoft.com/office/powerpoint/2010/main" val="2847996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493B3D-1494-4447-9CA8-A0C32788D6A2}" type="datetimeFigureOut">
              <a:rPr lang="en-US" smtClean="0"/>
              <a:t>09-03-2025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5CBBC-9DAC-4DF5-8E2D-7F92B6131E73}" type="slidenum">
              <a:rPr lang="en-US" smtClean="0"/>
              <a:t>‹#›</a:t>
            </a:fld>
            <a:endParaRPr lang="en-US"/>
          </a:p>
        </p:txBody>
      </p:sp>
    </p:spTree>
    <p:extLst>
      <p:ext uri="{BB962C8B-B14F-4D97-AF65-F5344CB8AC3E}">
        <p14:creationId xmlns:p14="http://schemas.microsoft.com/office/powerpoint/2010/main" val="2073250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D493B3D-1494-4447-9CA8-A0C32788D6A2}" type="datetimeFigureOut">
              <a:rPr lang="en-US" smtClean="0"/>
              <a:t>09-03-2025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E5CBBC-9DAC-4DF5-8E2D-7F92B6131E73}" type="slidenum">
              <a:rPr lang="en-US" smtClean="0"/>
              <a:t>‹#›</a:t>
            </a:fld>
            <a:endParaRPr lang="en-US"/>
          </a:p>
        </p:txBody>
      </p:sp>
    </p:spTree>
    <p:extLst>
      <p:ext uri="{BB962C8B-B14F-4D97-AF65-F5344CB8AC3E}">
        <p14:creationId xmlns:p14="http://schemas.microsoft.com/office/powerpoint/2010/main" val="2861805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D493B3D-1494-4447-9CA8-A0C32788D6A2}" type="datetimeFigureOut">
              <a:rPr lang="en-US" smtClean="0"/>
              <a:t>09-03-2025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E5CBBC-9DAC-4DF5-8E2D-7F92B6131E73}" type="slidenum">
              <a:rPr lang="en-US" smtClean="0"/>
              <a:t>‹#›</a:t>
            </a:fld>
            <a:endParaRPr lang="en-US"/>
          </a:p>
        </p:txBody>
      </p:sp>
    </p:spTree>
    <p:extLst>
      <p:ext uri="{BB962C8B-B14F-4D97-AF65-F5344CB8AC3E}">
        <p14:creationId xmlns:p14="http://schemas.microsoft.com/office/powerpoint/2010/main" val="545627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D493B3D-1494-4447-9CA8-A0C32788D6A2}" type="datetimeFigureOut">
              <a:rPr lang="en-US" smtClean="0"/>
              <a:t>09-03-2025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E5CBBC-9DAC-4DF5-8E2D-7F92B6131E73}" type="slidenum">
              <a:rPr lang="en-US" smtClean="0"/>
              <a:t>‹#›</a:t>
            </a:fld>
            <a:endParaRPr lang="en-US"/>
          </a:p>
        </p:txBody>
      </p:sp>
    </p:spTree>
    <p:extLst>
      <p:ext uri="{BB962C8B-B14F-4D97-AF65-F5344CB8AC3E}">
        <p14:creationId xmlns:p14="http://schemas.microsoft.com/office/powerpoint/2010/main" val="4054959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493B3D-1494-4447-9CA8-A0C32788D6A2}" type="datetimeFigureOut">
              <a:rPr lang="en-US" smtClean="0"/>
              <a:t>09-03-2025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E5CBBC-9DAC-4DF5-8E2D-7F92B6131E73}" type="slidenum">
              <a:rPr lang="en-US" smtClean="0"/>
              <a:t>‹#›</a:t>
            </a:fld>
            <a:endParaRPr lang="en-US"/>
          </a:p>
        </p:txBody>
      </p:sp>
    </p:spTree>
    <p:extLst>
      <p:ext uri="{BB962C8B-B14F-4D97-AF65-F5344CB8AC3E}">
        <p14:creationId xmlns:p14="http://schemas.microsoft.com/office/powerpoint/2010/main" val="2882704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493B3D-1494-4447-9CA8-A0C32788D6A2}" type="datetimeFigureOut">
              <a:rPr lang="en-US" smtClean="0"/>
              <a:t>09-03-2025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E5CBBC-9DAC-4DF5-8E2D-7F92B6131E73}" type="slidenum">
              <a:rPr lang="en-US" smtClean="0"/>
              <a:t>‹#›</a:t>
            </a:fld>
            <a:endParaRPr lang="en-US"/>
          </a:p>
        </p:txBody>
      </p:sp>
    </p:spTree>
    <p:extLst>
      <p:ext uri="{BB962C8B-B14F-4D97-AF65-F5344CB8AC3E}">
        <p14:creationId xmlns:p14="http://schemas.microsoft.com/office/powerpoint/2010/main" val="1207053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493B3D-1494-4447-9CA8-A0C32788D6A2}" type="datetimeFigureOut">
              <a:rPr lang="en-US" smtClean="0"/>
              <a:t>09-03-2025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E5CBBC-9DAC-4DF5-8E2D-7F92B6131E73}" type="slidenum">
              <a:rPr lang="en-US" smtClean="0"/>
              <a:t>‹#›</a:t>
            </a:fld>
            <a:endParaRPr lang="en-US"/>
          </a:p>
        </p:txBody>
      </p:sp>
    </p:spTree>
    <p:extLst>
      <p:ext uri="{BB962C8B-B14F-4D97-AF65-F5344CB8AC3E}">
        <p14:creationId xmlns:p14="http://schemas.microsoft.com/office/powerpoint/2010/main" val="3528492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narVert">
          <a:fgClr>
            <a:schemeClr val="bg1"/>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493B3D-1494-4447-9CA8-A0C32788D6A2}" type="datetimeFigureOut">
              <a:rPr lang="en-US" smtClean="0"/>
              <a:t>09-03-2025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E5CBBC-9DAC-4DF5-8E2D-7F92B6131E73}" type="slidenum">
              <a:rPr lang="en-US" smtClean="0"/>
              <a:t>‹#›</a:t>
            </a:fld>
            <a:endParaRPr lang="en-US"/>
          </a:p>
        </p:txBody>
      </p:sp>
    </p:spTree>
    <p:extLst>
      <p:ext uri="{BB962C8B-B14F-4D97-AF65-F5344CB8AC3E}">
        <p14:creationId xmlns:p14="http://schemas.microsoft.com/office/powerpoint/2010/main" val="10446217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4014878036"/>
              </p:ext>
            </p:extLst>
          </p:nvPr>
        </p:nvGraphicFramePr>
        <p:xfrm>
          <a:off x="273465" y="1427728"/>
          <a:ext cx="8115597" cy="35288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 Placeholder 4"/>
          <p:cNvSpPr>
            <a:spLocks noGrp="1"/>
          </p:cNvSpPr>
          <p:nvPr>
            <p:ph type="body" idx="1"/>
          </p:nvPr>
        </p:nvSpPr>
        <p:spPr/>
        <p:txBody>
          <a:bodyPr/>
          <a:lstStyle/>
          <a:p>
            <a:r>
              <a:rPr lang="en-US" dirty="0" smtClean="0"/>
              <a:t>						</a:t>
            </a:r>
            <a:r>
              <a:rPr lang="en-US" i="1" dirty="0" smtClean="0">
                <a:solidFill>
                  <a:schemeClr val="tx1"/>
                </a:solidFill>
              </a:rPr>
              <a:t>  </a:t>
            </a:r>
          </a:p>
          <a:p>
            <a:r>
              <a:rPr lang="en-US" i="1" dirty="0">
                <a:solidFill>
                  <a:schemeClr val="tx1"/>
                </a:solidFill>
              </a:rPr>
              <a:t> </a:t>
            </a:r>
            <a:r>
              <a:rPr lang="en-US" i="1" dirty="0" smtClean="0">
                <a:solidFill>
                  <a:schemeClr val="tx1"/>
                </a:solidFill>
              </a:rPr>
              <a:t>                                  </a:t>
            </a:r>
            <a:r>
              <a:rPr lang="en-US" i="1" u="sng" dirty="0" smtClean="0">
                <a:solidFill>
                  <a:schemeClr val="tx1"/>
                </a:solidFill>
              </a:rPr>
              <a:t>Loan Application Process</a:t>
            </a:r>
            <a:endParaRPr lang="en-US" i="1" u="sng" dirty="0">
              <a:solidFill>
                <a:schemeClr val="tx1"/>
              </a:solidFill>
            </a:endParaRPr>
          </a:p>
        </p:txBody>
      </p:sp>
      <p:sp>
        <p:nvSpPr>
          <p:cNvPr id="7" name="Bent-Up Arrow 6"/>
          <p:cNvSpPr/>
          <p:nvPr/>
        </p:nvSpPr>
        <p:spPr>
          <a:xfrm rot="10800000">
            <a:off x="538385" y="350378"/>
            <a:ext cx="3888336" cy="3725966"/>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Bent-Up Arrow 8"/>
          <p:cNvSpPr/>
          <p:nvPr/>
        </p:nvSpPr>
        <p:spPr>
          <a:xfrm>
            <a:off x="4836919" y="2700471"/>
            <a:ext cx="3905428" cy="3888336"/>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10854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2568" y="3256528"/>
            <a:ext cx="8884718" cy="3161364"/>
          </a:xfrm>
        </p:spPr>
        <p:txBody>
          <a:bodyPr>
            <a:normAutofit fontScale="90000"/>
          </a:bodyPr>
          <a:lstStyle/>
          <a:p>
            <a:pPr marL="342900" indent="-342900">
              <a:buFont typeface="Wingdings" panose="05000000000000000000" pitchFamily="2" charset="2"/>
              <a:buChar char="v"/>
            </a:pPr>
            <a:r>
              <a:rPr lang="en-US" sz="2400" b="1" u="sng" dirty="0" smtClean="0">
                <a:latin typeface="+mn-lt"/>
              </a:rPr>
              <a:t>SITUATION:</a:t>
            </a:r>
            <a:r>
              <a:rPr lang="en-US" sz="2400" dirty="0" smtClean="0">
                <a:latin typeface="+mn-lt"/>
              </a:rPr>
              <a:t/>
            </a:r>
            <a:br>
              <a:rPr lang="en-US" sz="2400" dirty="0" smtClean="0">
                <a:latin typeface="+mn-lt"/>
              </a:rPr>
            </a:br>
            <a:r>
              <a:rPr lang="en-US" sz="2400" dirty="0" smtClean="0">
                <a:latin typeface="+mn-lt"/>
              </a:rPr>
              <a:t/>
            </a:r>
            <a:br>
              <a:rPr lang="en-US" sz="2400" dirty="0" smtClean="0">
                <a:latin typeface="+mn-lt"/>
              </a:rPr>
            </a:br>
            <a:r>
              <a:rPr lang="en-US" sz="1400" dirty="0" smtClean="0">
                <a:latin typeface="+mn-lt"/>
              </a:rPr>
              <a:t>Currently in application we are entering customer name, contact no. and able to upload documents of respective customer.</a:t>
            </a:r>
            <a:br>
              <a:rPr lang="en-US" sz="1400" dirty="0" smtClean="0">
                <a:latin typeface="+mn-lt"/>
              </a:rPr>
            </a:br>
            <a:r>
              <a:rPr lang="en-US" sz="1400" dirty="0" smtClean="0">
                <a:latin typeface="+mn-lt"/>
              </a:rPr>
              <a:t/>
            </a:r>
            <a:br>
              <a:rPr lang="en-US" sz="1400" dirty="0" smtClean="0">
                <a:latin typeface="+mn-lt"/>
              </a:rPr>
            </a:br>
            <a:r>
              <a:rPr lang="en-US" sz="1400" dirty="0" smtClean="0">
                <a:latin typeface="+mn-lt"/>
              </a:rPr>
              <a:t>We have to take hard copy of documents from customer and scan it through scanner and upload it which takes time to take collect documents from tax auditors, CAs and then make photo copy of same.</a:t>
            </a:r>
            <a:br>
              <a:rPr lang="en-US" sz="1400" dirty="0" smtClean="0">
                <a:latin typeface="+mn-lt"/>
              </a:rPr>
            </a:br>
            <a:r>
              <a:rPr lang="en-US" sz="1400" dirty="0">
                <a:latin typeface="+mn-lt"/>
              </a:rPr>
              <a:t/>
            </a:r>
            <a:br>
              <a:rPr lang="en-US" sz="1400" dirty="0">
                <a:latin typeface="+mn-lt"/>
              </a:rPr>
            </a:br>
            <a:r>
              <a:rPr lang="en-US" sz="1400" dirty="0" smtClean="0">
                <a:latin typeface="+mn-lt"/>
              </a:rPr>
              <a:t>Firstly, customer takes documents from CAs or auditors and make photo copies of same which results wastage of time and money.</a:t>
            </a:r>
            <a:br>
              <a:rPr lang="en-US" sz="1400" dirty="0" smtClean="0">
                <a:latin typeface="+mn-lt"/>
              </a:rPr>
            </a:br>
            <a:r>
              <a:rPr lang="en-US" sz="1400" dirty="0">
                <a:latin typeface="+mn-lt"/>
              </a:rPr>
              <a:t/>
            </a:r>
            <a:br>
              <a:rPr lang="en-US" sz="1400" dirty="0">
                <a:latin typeface="+mn-lt"/>
              </a:rPr>
            </a:br>
            <a:r>
              <a:rPr lang="en-US" sz="1400" dirty="0" smtClean="0">
                <a:latin typeface="+mn-lt"/>
              </a:rPr>
              <a:t>We can make it easier by directly by connecting portal of Income Tax Department and verifying it from customer’s portal so it reduces customer’s time and money to make photo copies of documents.</a:t>
            </a:r>
            <a:br>
              <a:rPr lang="en-US" sz="1400" dirty="0" smtClean="0">
                <a:latin typeface="+mn-lt"/>
              </a:rPr>
            </a:br>
            <a:r>
              <a:rPr lang="en-US" sz="1400" dirty="0">
                <a:latin typeface="+mn-lt"/>
              </a:rPr>
              <a:t/>
            </a:r>
            <a:br>
              <a:rPr lang="en-US" sz="1400" dirty="0">
                <a:latin typeface="+mn-lt"/>
              </a:rPr>
            </a:br>
            <a:r>
              <a:rPr lang="en-US" sz="1400" dirty="0" smtClean="0">
                <a:latin typeface="+mn-lt"/>
              </a:rPr>
              <a:t>We can also check property title report directly through property portal so that time of bank employee to go at Advocate’s place will get reduced.</a:t>
            </a:r>
            <a:br>
              <a:rPr lang="en-US" sz="1400" dirty="0" smtClean="0">
                <a:latin typeface="+mn-lt"/>
              </a:rPr>
            </a:br>
            <a:r>
              <a:rPr lang="en-US" sz="1400" dirty="0">
                <a:latin typeface="+mn-lt"/>
              </a:rPr>
              <a:t/>
            </a:r>
            <a:br>
              <a:rPr lang="en-US" sz="1400" dirty="0">
                <a:latin typeface="+mn-lt"/>
              </a:rPr>
            </a:br>
            <a:r>
              <a:rPr lang="en-US" sz="1400" dirty="0" smtClean="0">
                <a:latin typeface="+mn-lt"/>
              </a:rPr>
              <a:t>We can also decides market rate of property by referring ready reckoner portal which helps bank get valuation report within less time.</a:t>
            </a:r>
            <a:br>
              <a:rPr lang="en-US" sz="1400" dirty="0" smtClean="0">
                <a:latin typeface="+mn-lt"/>
              </a:rPr>
            </a:br>
            <a:r>
              <a:rPr lang="en-US" sz="1400" dirty="0">
                <a:latin typeface="+mn-lt"/>
              </a:rPr>
              <a:t/>
            </a:r>
            <a:br>
              <a:rPr lang="en-US" sz="1400" dirty="0">
                <a:latin typeface="+mn-lt"/>
              </a:rPr>
            </a:br>
            <a:r>
              <a:rPr lang="en-US" sz="1400" dirty="0" smtClean="0">
                <a:latin typeface="+mn-lt"/>
              </a:rPr>
              <a:t>Following Income tax portal, property portal and title search report portal we can reduce time period to disburse case by 15-20 days.</a:t>
            </a:r>
            <a:r>
              <a:rPr lang="en-US" sz="1400" dirty="0">
                <a:latin typeface="+mn-lt"/>
              </a:rPr>
              <a:t/>
            </a:r>
            <a:br>
              <a:rPr lang="en-US" sz="1400" dirty="0">
                <a:latin typeface="+mn-lt"/>
              </a:rPr>
            </a:br>
            <a:r>
              <a:rPr lang="en-US" sz="1400" dirty="0" smtClean="0">
                <a:latin typeface="+mn-lt"/>
              </a:rPr>
              <a:t> </a:t>
            </a:r>
            <a:r>
              <a:rPr lang="en-US" sz="2400" dirty="0">
                <a:latin typeface="+mn-lt"/>
              </a:rPr>
              <a:t/>
            </a:r>
            <a:br>
              <a:rPr lang="en-US" sz="2400" dirty="0">
                <a:latin typeface="+mn-lt"/>
              </a:rPr>
            </a:br>
            <a:r>
              <a:rPr lang="en-US" sz="2400" dirty="0" smtClean="0">
                <a:latin typeface="+mn-lt"/>
              </a:rPr>
              <a:t/>
            </a:r>
            <a:br>
              <a:rPr lang="en-US" sz="2400" dirty="0" smtClean="0">
                <a:latin typeface="+mn-lt"/>
              </a:rPr>
            </a:br>
            <a:r>
              <a:rPr lang="en-US" sz="2400" dirty="0" smtClean="0">
                <a:latin typeface="+mn-lt"/>
              </a:rPr>
              <a:t/>
            </a:r>
            <a:br>
              <a:rPr lang="en-US" sz="2400" dirty="0" smtClean="0">
                <a:latin typeface="+mn-lt"/>
              </a:rPr>
            </a:br>
            <a:endParaRPr lang="en-US" sz="2400" dirty="0">
              <a:latin typeface="+mn-lt"/>
            </a:endParaRPr>
          </a:p>
        </p:txBody>
      </p:sp>
    </p:spTree>
    <p:extLst>
      <p:ext uri="{BB962C8B-B14F-4D97-AF65-F5344CB8AC3E}">
        <p14:creationId xmlns:p14="http://schemas.microsoft.com/office/powerpoint/2010/main" val="12739392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6033" y="1384999"/>
            <a:ext cx="7346475" cy="3272460"/>
          </a:xfrm>
        </p:spPr>
        <p:txBody>
          <a:bodyPr/>
          <a:lstStyle/>
          <a:p>
            <a:pPr marL="342900" indent="-342900">
              <a:buFont typeface="Wingdings" panose="05000000000000000000" pitchFamily="2" charset="2"/>
              <a:buChar char="v"/>
            </a:pPr>
            <a:r>
              <a:rPr lang="en-US" sz="2400" b="1" u="sng" dirty="0" smtClean="0">
                <a:latin typeface="+mn-lt"/>
              </a:rPr>
              <a:t>PROBLEMS:</a:t>
            </a:r>
            <a:br>
              <a:rPr lang="en-US" sz="2400" b="1" u="sng" dirty="0" smtClean="0">
                <a:latin typeface="+mn-lt"/>
              </a:rPr>
            </a:br>
            <a:r>
              <a:rPr lang="en-US" sz="2400" dirty="0" smtClean="0">
                <a:latin typeface="+mn-lt"/>
              </a:rPr>
              <a:t/>
            </a:r>
            <a:br>
              <a:rPr lang="en-US" sz="2400" dirty="0" smtClean="0">
                <a:latin typeface="+mn-lt"/>
              </a:rPr>
            </a:br>
            <a:r>
              <a:rPr lang="en-US" sz="1300" dirty="0" smtClean="0">
                <a:latin typeface="+mn-lt"/>
              </a:rPr>
              <a:t>We are uploading scan documents in application to generate proposal number so afterwards proposal moves to sanctioning authority.</a:t>
            </a:r>
            <a:br>
              <a:rPr lang="en-US" sz="1300" dirty="0" smtClean="0">
                <a:latin typeface="+mn-lt"/>
              </a:rPr>
            </a:br>
            <a:r>
              <a:rPr lang="en-US" sz="1300" dirty="0">
                <a:latin typeface="+mn-lt"/>
              </a:rPr>
              <a:t/>
            </a:r>
            <a:br>
              <a:rPr lang="en-US" sz="1300" dirty="0">
                <a:latin typeface="+mn-lt"/>
              </a:rPr>
            </a:br>
            <a:r>
              <a:rPr lang="en-US" sz="1300" dirty="0" smtClean="0">
                <a:latin typeface="+mn-lt"/>
              </a:rPr>
              <a:t>Sanctioning authority demands additional documents for further processing of proposal. After providing demanded documents, sanctioning authority will analyze financial documents such as balance sheets, GST returns, ITRs and bank statements.</a:t>
            </a:r>
            <a:br>
              <a:rPr lang="en-US" sz="1300" dirty="0" smtClean="0">
                <a:latin typeface="+mn-lt"/>
              </a:rPr>
            </a:br>
            <a:r>
              <a:rPr lang="en-US" sz="1300" dirty="0">
                <a:latin typeface="+mn-lt"/>
              </a:rPr>
              <a:t/>
            </a:r>
            <a:br>
              <a:rPr lang="en-US" sz="1300" dirty="0">
                <a:latin typeface="+mn-lt"/>
              </a:rPr>
            </a:br>
            <a:r>
              <a:rPr lang="en-US" sz="1300" dirty="0" smtClean="0">
                <a:latin typeface="+mn-lt"/>
              </a:rPr>
              <a:t>If </a:t>
            </a:r>
            <a:r>
              <a:rPr lang="en-US" sz="1300" dirty="0">
                <a:latin typeface="+mn-lt"/>
              </a:rPr>
              <a:t>sanctioning </a:t>
            </a:r>
            <a:r>
              <a:rPr lang="en-US" sz="1300" dirty="0" smtClean="0">
                <a:latin typeface="+mn-lt"/>
              </a:rPr>
              <a:t>authority is ‘Ok’ with all financial documents then the person will sanction proposal and moves it to valuation and property title search. It takes around 7-10 days to complete valuation and title search report</a:t>
            </a:r>
            <a:r>
              <a:rPr lang="en-US" sz="1400" dirty="0" smtClean="0">
                <a:latin typeface="+mn-lt"/>
              </a:rPr>
              <a:t>.</a:t>
            </a:r>
            <a:r>
              <a:rPr lang="en-US" sz="1400" b="1" u="sng" dirty="0">
                <a:latin typeface="+mn-lt"/>
              </a:rPr>
              <a:t/>
            </a:r>
            <a:br>
              <a:rPr lang="en-US" sz="1400" b="1" u="sng" dirty="0">
                <a:latin typeface="+mn-lt"/>
              </a:rPr>
            </a:br>
            <a:r>
              <a:rPr lang="en-US" sz="1400" b="1" u="sng" dirty="0" smtClean="0">
                <a:latin typeface="+mn-lt"/>
              </a:rPr>
              <a:t/>
            </a:r>
            <a:br>
              <a:rPr lang="en-US" sz="1400" b="1" u="sng" dirty="0" smtClean="0">
                <a:latin typeface="+mn-lt"/>
              </a:rPr>
            </a:br>
            <a:endParaRPr lang="en-US" sz="1400" b="1" u="sng" dirty="0">
              <a:latin typeface="+mn-lt"/>
            </a:endParaRPr>
          </a:p>
        </p:txBody>
      </p:sp>
    </p:spTree>
    <p:extLst>
      <p:ext uri="{BB962C8B-B14F-4D97-AF65-F5344CB8AC3E}">
        <p14:creationId xmlns:p14="http://schemas.microsoft.com/office/powerpoint/2010/main" val="1503488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850" y="1795197"/>
            <a:ext cx="8038685" cy="3614292"/>
          </a:xfrm>
        </p:spPr>
        <p:txBody>
          <a:bodyPr>
            <a:normAutofit fontScale="90000"/>
          </a:bodyPr>
          <a:lstStyle/>
          <a:p>
            <a:pPr marL="342900" indent="-342900">
              <a:buFont typeface="Wingdings" panose="05000000000000000000" pitchFamily="2" charset="2"/>
              <a:buChar char="v"/>
            </a:pPr>
            <a:r>
              <a:rPr lang="en-US" sz="2400" b="1" u="sng" dirty="0" smtClean="0">
                <a:latin typeface="+mn-lt"/>
              </a:rPr>
              <a:t>OPPORTUNITY:</a:t>
            </a:r>
            <a:br>
              <a:rPr lang="en-US" sz="2400" b="1" u="sng" dirty="0" smtClean="0">
                <a:latin typeface="+mn-lt"/>
              </a:rPr>
            </a:br>
            <a:r>
              <a:rPr lang="en-US" sz="2400" b="1" u="sng" dirty="0">
                <a:latin typeface="+mn-lt"/>
              </a:rPr>
              <a:t/>
            </a:r>
            <a:br>
              <a:rPr lang="en-US" sz="2400" b="1" u="sng" dirty="0">
                <a:latin typeface="+mn-lt"/>
              </a:rPr>
            </a:br>
            <a:r>
              <a:rPr lang="en-US" sz="1400" dirty="0" smtClean="0">
                <a:latin typeface="+mn-lt"/>
              </a:rPr>
              <a:t>Addition of facilities will reduce time of relationship manager and saves money of customer for physical documents.</a:t>
            </a:r>
            <a:br>
              <a:rPr lang="en-US" sz="1400" dirty="0" smtClean="0">
                <a:latin typeface="+mn-lt"/>
              </a:rPr>
            </a:br>
            <a:r>
              <a:rPr lang="en-US" sz="1400" dirty="0">
                <a:latin typeface="+mn-lt"/>
              </a:rPr>
              <a:t/>
            </a:r>
            <a:br>
              <a:rPr lang="en-US" sz="1400" dirty="0">
                <a:latin typeface="+mn-lt"/>
              </a:rPr>
            </a:br>
            <a:r>
              <a:rPr lang="en-US" sz="1400" dirty="0" smtClean="0">
                <a:latin typeface="+mn-lt"/>
              </a:rPr>
              <a:t>Bank can get valuation and legal reports in less time by connecting to portal of valuation and property search for valuation report and property search report accordingly.</a:t>
            </a:r>
            <a:br>
              <a:rPr lang="en-US" sz="1400" dirty="0" smtClean="0">
                <a:latin typeface="+mn-lt"/>
              </a:rPr>
            </a:br>
            <a:r>
              <a:rPr lang="en-US" sz="1400" dirty="0">
                <a:latin typeface="+mn-lt"/>
              </a:rPr>
              <a:t/>
            </a:r>
            <a:br>
              <a:rPr lang="en-US" sz="1400" dirty="0">
                <a:latin typeface="+mn-lt"/>
              </a:rPr>
            </a:br>
            <a:r>
              <a:rPr lang="en-US" sz="1400" dirty="0" smtClean="0">
                <a:latin typeface="+mn-lt"/>
              </a:rPr>
              <a:t>After getting authorization/verification from customer for Income Tax returns and GST returns, we can directly get documents of customer.</a:t>
            </a:r>
            <a:br>
              <a:rPr lang="en-US" sz="1400" dirty="0" smtClean="0">
                <a:latin typeface="+mn-lt"/>
              </a:rPr>
            </a:br>
            <a:r>
              <a:rPr lang="en-US" sz="1400" dirty="0">
                <a:latin typeface="+mn-lt"/>
              </a:rPr>
              <a:t/>
            </a:r>
            <a:br>
              <a:rPr lang="en-US" sz="1400" dirty="0">
                <a:latin typeface="+mn-lt"/>
              </a:rPr>
            </a:br>
            <a:r>
              <a:rPr lang="en-US" sz="1400" dirty="0" smtClean="0">
                <a:latin typeface="+mn-lt"/>
              </a:rPr>
              <a:t>It also reduces Turn-around-time of proposal and case will be First Time Right (FTR).</a:t>
            </a:r>
            <a:br>
              <a:rPr lang="en-US" sz="1400" dirty="0" smtClean="0">
                <a:latin typeface="+mn-lt"/>
              </a:rPr>
            </a:br>
            <a:r>
              <a:rPr lang="en-US" sz="1400" dirty="0">
                <a:latin typeface="+mn-lt"/>
              </a:rPr>
              <a:t/>
            </a:r>
            <a:br>
              <a:rPr lang="en-US" sz="1400" dirty="0">
                <a:latin typeface="+mn-lt"/>
              </a:rPr>
            </a:br>
            <a:r>
              <a:rPr lang="en-US" sz="1400" dirty="0" smtClean="0">
                <a:latin typeface="+mn-lt"/>
              </a:rPr>
              <a:t>We will display list of documents as per fresh proposal or Balance Transfer (BT) proposal so that only displayed documents should be uploaded so that time to collect un-necessary documents can be saved.</a:t>
            </a:r>
            <a:br>
              <a:rPr lang="en-US" sz="1400" dirty="0" smtClean="0">
                <a:latin typeface="+mn-lt"/>
              </a:rPr>
            </a:br>
            <a:r>
              <a:rPr lang="en-US" sz="1400" dirty="0">
                <a:latin typeface="+mn-lt"/>
              </a:rPr>
              <a:t/>
            </a:r>
            <a:br>
              <a:rPr lang="en-US" sz="1400" dirty="0">
                <a:latin typeface="+mn-lt"/>
              </a:rPr>
            </a:br>
            <a:r>
              <a:rPr lang="en-US" sz="1400" dirty="0" smtClean="0">
                <a:latin typeface="+mn-lt"/>
              </a:rPr>
              <a:t>As we will get documents for proposal analysis from various portals so, there is no need of physical documents so it.     </a:t>
            </a:r>
            <a:r>
              <a:rPr lang="en-US" sz="1400" b="1" u="sng" dirty="0" smtClean="0">
                <a:latin typeface="+mn-lt"/>
              </a:rPr>
              <a:t/>
            </a:r>
            <a:br>
              <a:rPr lang="en-US" sz="1400" b="1" u="sng" dirty="0" smtClean="0">
                <a:latin typeface="+mn-lt"/>
              </a:rPr>
            </a:br>
            <a:r>
              <a:rPr lang="en-US" sz="2400" b="1" u="sng" dirty="0">
                <a:latin typeface="+mn-lt"/>
              </a:rPr>
              <a:t/>
            </a:r>
            <a:br>
              <a:rPr lang="en-US" sz="2400" b="1" u="sng" dirty="0">
                <a:latin typeface="+mn-lt"/>
              </a:rPr>
            </a:br>
            <a:endParaRPr lang="en-US" sz="2400" b="1" u="sng" dirty="0">
              <a:latin typeface="+mn-lt"/>
            </a:endParaRPr>
          </a:p>
        </p:txBody>
      </p:sp>
    </p:spTree>
    <p:extLst>
      <p:ext uri="{BB962C8B-B14F-4D97-AF65-F5344CB8AC3E}">
        <p14:creationId xmlns:p14="http://schemas.microsoft.com/office/powerpoint/2010/main" val="29735281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35297" y="1488899"/>
            <a:ext cx="7577211" cy="3809493"/>
          </a:xfrm>
        </p:spPr>
        <p:txBody>
          <a:bodyPr>
            <a:normAutofit fontScale="90000"/>
          </a:bodyPr>
          <a:lstStyle/>
          <a:p>
            <a:pPr marL="171450" indent="-171450">
              <a:buFont typeface="Wingdings" panose="05000000000000000000" pitchFamily="2" charset="2"/>
              <a:buChar char="v"/>
            </a:pPr>
            <a:r>
              <a:rPr lang="en-US" sz="2400" b="1" u="sng" dirty="0" smtClean="0">
                <a:latin typeface="+mn-lt"/>
              </a:rPr>
              <a:t>PROJECT OBJECTIVES:</a:t>
            </a:r>
            <a:r>
              <a:rPr lang="en-US" sz="2800" b="1" u="sng" dirty="0" smtClean="0">
                <a:latin typeface="+mn-lt"/>
              </a:rPr>
              <a:t/>
            </a:r>
            <a:br>
              <a:rPr lang="en-US" sz="2800" b="1" u="sng" dirty="0" smtClean="0">
                <a:latin typeface="+mn-lt"/>
              </a:rPr>
            </a:br>
            <a:r>
              <a:rPr lang="en-US" sz="1200" b="1" u="sng" dirty="0">
                <a:latin typeface="+mn-lt"/>
              </a:rPr>
              <a:t/>
            </a:r>
            <a:br>
              <a:rPr lang="en-US" sz="1200" b="1" u="sng" dirty="0">
                <a:latin typeface="+mn-lt"/>
              </a:rPr>
            </a:br>
            <a:r>
              <a:rPr lang="en-US" sz="1200" b="1" u="sng" dirty="0" smtClean="0">
                <a:latin typeface="+mn-lt"/>
              </a:rPr>
              <a:t/>
            </a:r>
            <a:br>
              <a:rPr lang="en-US" sz="1200" b="1" u="sng" dirty="0" smtClean="0">
                <a:latin typeface="+mn-lt"/>
              </a:rPr>
            </a:br>
            <a:r>
              <a:rPr lang="en-US" sz="1400" dirty="0" smtClean="0">
                <a:latin typeface="+mn-lt"/>
              </a:rPr>
              <a:t>Loan Application Process defines about make data entry of customer, arrange documents as per checklist, scan documents, analyze financial documents and draw and eligible amount.</a:t>
            </a:r>
            <a:br>
              <a:rPr lang="en-US" sz="1400" dirty="0" smtClean="0">
                <a:latin typeface="+mn-lt"/>
              </a:rPr>
            </a:br>
            <a:r>
              <a:rPr lang="en-US" sz="1400" b="1" u="sng" dirty="0" smtClean="0">
                <a:latin typeface="+mn-lt"/>
              </a:rPr>
              <a:t/>
            </a:r>
            <a:br>
              <a:rPr lang="en-US" sz="1400" b="1" u="sng" dirty="0" smtClean="0">
                <a:latin typeface="+mn-lt"/>
              </a:rPr>
            </a:br>
            <a:r>
              <a:rPr lang="en-US" sz="1400" dirty="0" smtClean="0">
                <a:latin typeface="+mn-lt"/>
              </a:rPr>
              <a:t>The purpose of this project is to make loan end to end process faster and reduce end to end time of relationship manager and customer so that relationship manager can focus on other work and provide more productivity to organization. </a:t>
            </a:r>
            <a:br>
              <a:rPr lang="en-US" sz="1400" dirty="0" smtClean="0">
                <a:latin typeface="+mn-lt"/>
              </a:rPr>
            </a:br>
            <a:r>
              <a:rPr lang="en-US" sz="1400" dirty="0">
                <a:latin typeface="+mn-lt"/>
              </a:rPr>
              <a:t/>
            </a:r>
            <a:br>
              <a:rPr lang="en-US" sz="1400" dirty="0">
                <a:latin typeface="+mn-lt"/>
              </a:rPr>
            </a:br>
            <a:r>
              <a:rPr lang="en-US" sz="1400" dirty="0" smtClean="0">
                <a:latin typeface="+mn-lt"/>
              </a:rPr>
              <a:t>Loan application process is an application which helps to save customer data, upload all scanned documents, make analyze financials and decides limit.</a:t>
            </a:r>
            <a:br>
              <a:rPr lang="en-US" sz="1400" dirty="0" smtClean="0">
                <a:latin typeface="+mn-lt"/>
              </a:rPr>
            </a:br>
            <a:r>
              <a:rPr lang="en-US" sz="1400" dirty="0">
                <a:latin typeface="+mn-lt"/>
              </a:rPr>
              <a:t/>
            </a:r>
            <a:br>
              <a:rPr lang="en-US" sz="1400" dirty="0">
                <a:latin typeface="+mn-lt"/>
              </a:rPr>
            </a:br>
            <a:r>
              <a:rPr lang="en-US" sz="1400" dirty="0" smtClean="0">
                <a:latin typeface="+mn-lt"/>
              </a:rPr>
              <a:t>It also helps to get valuation report as per market rate and title search report of property to be mortgaged in less time so that bank can get exact idea about eligible amount.</a:t>
            </a:r>
            <a:br>
              <a:rPr lang="en-US" sz="1400" dirty="0" smtClean="0">
                <a:latin typeface="+mn-lt"/>
              </a:rPr>
            </a:br>
            <a:r>
              <a:rPr lang="en-US" sz="1400" dirty="0">
                <a:latin typeface="+mn-lt"/>
              </a:rPr>
              <a:t/>
            </a:r>
            <a:br>
              <a:rPr lang="en-US" sz="1400" dirty="0">
                <a:latin typeface="+mn-lt"/>
              </a:rPr>
            </a:br>
            <a:r>
              <a:rPr lang="en-US" sz="1400" dirty="0" smtClean="0">
                <a:latin typeface="+mn-lt"/>
              </a:rPr>
              <a:t>Uploading of financials in system, bank can get exact idea about any mismatch in financials or any addition in assets or in liability is to be done so manager can ask customer accordingly.</a:t>
            </a:r>
            <a:br>
              <a:rPr lang="en-US" sz="1400" dirty="0" smtClean="0">
                <a:latin typeface="+mn-lt"/>
              </a:rPr>
            </a:br>
            <a:r>
              <a:rPr lang="en-US" sz="1400" dirty="0" smtClean="0">
                <a:latin typeface="+mn-lt"/>
              </a:rPr>
              <a:t/>
            </a:r>
            <a:br>
              <a:rPr lang="en-US" sz="1400" dirty="0" smtClean="0">
                <a:latin typeface="+mn-lt"/>
              </a:rPr>
            </a:br>
            <a:endParaRPr lang="en-US" sz="1400" b="1" u="sng" dirty="0">
              <a:latin typeface="+mn-lt"/>
            </a:endParaRPr>
          </a:p>
        </p:txBody>
      </p:sp>
    </p:spTree>
    <p:extLst>
      <p:ext uri="{BB962C8B-B14F-4D97-AF65-F5344CB8AC3E}">
        <p14:creationId xmlns:p14="http://schemas.microsoft.com/office/powerpoint/2010/main" val="26520660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839" y="2829238"/>
            <a:ext cx="8841989" cy="3648474"/>
          </a:xfrm>
        </p:spPr>
        <p:txBody>
          <a:bodyPr>
            <a:normAutofit fontScale="90000"/>
          </a:bodyPr>
          <a:lstStyle/>
          <a:p>
            <a:r>
              <a:rPr lang="en-US" sz="2400" b="1" u="sng" dirty="0" smtClean="0">
                <a:latin typeface="+mn-lt"/>
              </a:rPr>
              <a:t>SUCCESS CRITERIA</a:t>
            </a:r>
            <a:r>
              <a:rPr lang="en-US" sz="2400" b="1" u="sng" dirty="0" smtClean="0">
                <a:latin typeface="+mn-lt"/>
              </a:rPr>
              <a:t>:</a:t>
            </a:r>
            <a:br>
              <a:rPr lang="en-US" sz="2400" b="1" u="sng" dirty="0" smtClean="0">
                <a:latin typeface="+mn-lt"/>
              </a:rPr>
            </a:br>
            <a:r>
              <a:rPr lang="en-US" sz="2400" b="1" u="sng" dirty="0" smtClean="0">
                <a:latin typeface="+mn-lt"/>
              </a:rPr>
              <a:t/>
            </a:r>
            <a:br>
              <a:rPr lang="en-US" sz="2400" b="1" u="sng" dirty="0" smtClean="0">
                <a:latin typeface="+mn-lt"/>
              </a:rPr>
            </a:br>
            <a:r>
              <a:rPr lang="en-US" sz="1400" b="1" u="sng" dirty="0">
                <a:latin typeface="+mn-lt"/>
              </a:rPr>
              <a:t/>
            </a:r>
            <a:br>
              <a:rPr lang="en-US" sz="1400" b="1" u="sng" dirty="0">
                <a:latin typeface="+mn-lt"/>
              </a:rPr>
            </a:br>
            <a:r>
              <a:rPr lang="en-US" sz="1400" dirty="0" smtClean="0">
                <a:latin typeface="+mn-lt"/>
              </a:rPr>
              <a:t>As per current process, </a:t>
            </a:r>
            <a:r>
              <a:rPr lang="en-US" sz="1400" dirty="0">
                <a:latin typeface="+mn-lt"/>
              </a:rPr>
              <a:t>c</a:t>
            </a:r>
            <a:r>
              <a:rPr lang="en-US" sz="1400" dirty="0" smtClean="0">
                <a:latin typeface="+mn-lt"/>
              </a:rPr>
              <a:t>ustomer </a:t>
            </a:r>
            <a:r>
              <a:rPr lang="en-US" sz="1400" dirty="0">
                <a:latin typeface="+mn-lt"/>
              </a:rPr>
              <a:t>takes documents from CAs or auditors and make photo copies of same which </a:t>
            </a:r>
            <a:r>
              <a:rPr lang="en-US" sz="1400" dirty="0" smtClean="0">
                <a:latin typeface="+mn-lt"/>
              </a:rPr>
              <a:t>results </a:t>
            </a:r>
            <a:r>
              <a:rPr lang="en-US" sz="1400" dirty="0">
                <a:latin typeface="+mn-lt"/>
              </a:rPr>
              <a:t>wastage of time and money</a:t>
            </a:r>
            <a:r>
              <a:rPr lang="en-US" sz="1400" dirty="0" smtClean="0">
                <a:latin typeface="+mn-lt"/>
              </a:rPr>
              <a:t>.</a:t>
            </a:r>
            <a:br>
              <a:rPr lang="en-US" sz="1400" dirty="0" smtClean="0">
                <a:latin typeface="+mn-lt"/>
              </a:rPr>
            </a:br>
            <a:r>
              <a:rPr lang="en-US" sz="1400" dirty="0">
                <a:latin typeface="+mn-lt"/>
              </a:rPr>
              <a:t/>
            </a:r>
            <a:br>
              <a:rPr lang="en-US" sz="1400" dirty="0">
                <a:latin typeface="+mn-lt"/>
              </a:rPr>
            </a:br>
            <a:r>
              <a:rPr lang="en-US" sz="1400" dirty="0">
                <a:latin typeface="+mn-lt"/>
              </a:rPr>
              <a:t>We can make it easier by directly by connecting portal of Income Tax Department and verifying it from customer’s portal so it reduces customer’s time and money to make photo copies of documents.</a:t>
            </a:r>
            <a:br>
              <a:rPr lang="en-US" sz="1400" dirty="0">
                <a:latin typeface="+mn-lt"/>
              </a:rPr>
            </a:br>
            <a:r>
              <a:rPr lang="en-US" sz="1400" dirty="0">
                <a:latin typeface="+mn-lt"/>
              </a:rPr>
              <a:t/>
            </a:r>
            <a:br>
              <a:rPr lang="en-US" sz="1400" dirty="0">
                <a:latin typeface="+mn-lt"/>
              </a:rPr>
            </a:br>
            <a:r>
              <a:rPr lang="en-US" sz="1400" dirty="0">
                <a:latin typeface="+mn-lt"/>
              </a:rPr>
              <a:t>We can also check property title report directly through property portal so that time of bank employee to go at Advocate’s place will get reduced.</a:t>
            </a:r>
            <a:br>
              <a:rPr lang="en-US" sz="1400" dirty="0">
                <a:latin typeface="+mn-lt"/>
              </a:rPr>
            </a:br>
            <a:r>
              <a:rPr lang="en-US" sz="1400" dirty="0">
                <a:latin typeface="+mn-lt"/>
              </a:rPr>
              <a:t/>
            </a:r>
            <a:br>
              <a:rPr lang="en-US" sz="1400" dirty="0">
                <a:latin typeface="+mn-lt"/>
              </a:rPr>
            </a:br>
            <a:r>
              <a:rPr lang="en-US" sz="1400" dirty="0">
                <a:latin typeface="+mn-lt"/>
              </a:rPr>
              <a:t>We can also decides market rate of property by referring ready reckoner portal which helps bank get valuation report within less time</a:t>
            </a:r>
            <a:r>
              <a:rPr lang="en-US" sz="1400" dirty="0" smtClean="0">
                <a:latin typeface="+mn-lt"/>
              </a:rPr>
              <a:t>.</a:t>
            </a:r>
            <a:br>
              <a:rPr lang="en-US" sz="1400" dirty="0" smtClean="0">
                <a:latin typeface="+mn-lt"/>
              </a:rPr>
            </a:br>
            <a:r>
              <a:rPr lang="en-US" sz="1400" dirty="0">
                <a:latin typeface="+mn-lt"/>
              </a:rPr>
              <a:t/>
            </a:r>
            <a:br>
              <a:rPr lang="en-US" sz="1400" dirty="0">
                <a:latin typeface="+mn-lt"/>
              </a:rPr>
            </a:br>
            <a:r>
              <a:rPr lang="en-US" sz="1400" dirty="0" smtClean="0">
                <a:latin typeface="+mn-lt"/>
              </a:rPr>
              <a:t>As proposed process, we can save time of bank employee and customer.</a:t>
            </a:r>
            <a:br>
              <a:rPr lang="en-US" sz="1400" dirty="0" smtClean="0">
                <a:latin typeface="+mn-lt"/>
              </a:rPr>
            </a:br>
            <a:r>
              <a:rPr lang="en-US" sz="1400" dirty="0">
                <a:latin typeface="+mn-lt"/>
              </a:rPr>
              <a:t/>
            </a:r>
            <a:br>
              <a:rPr lang="en-US" sz="1400" dirty="0">
                <a:latin typeface="+mn-lt"/>
              </a:rPr>
            </a:br>
            <a:r>
              <a:rPr lang="en-US" sz="1400" dirty="0" smtClean="0">
                <a:latin typeface="+mn-lt"/>
              </a:rPr>
              <a:t>The process also enhances productivity of bank employee.</a:t>
            </a:r>
            <a:br>
              <a:rPr lang="en-US" sz="1400" dirty="0" smtClean="0">
                <a:latin typeface="+mn-lt"/>
              </a:rPr>
            </a:br>
            <a:r>
              <a:rPr lang="en-US" sz="1400" dirty="0">
                <a:latin typeface="+mn-lt"/>
              </a:rPr>
              <a:t/>
            </a:r>
            <a:br>
              <a:rPr lang="en-US" sz="1400" dirty="0">
                <a:latin typeface="+mn-lt"/>
              </a:rPr>
            </a:br>
            <a:r>
              <a:rPr lang="en-US" sz="1400" dirty="0" smtClean="0">
                <a:latin typeface="+mn-lt"/>
              </a:rPr>
              <a:t/>
            </a:r>
            <a:br>
              <a:rPr lang="en-US" sz="1400" dirty="0" smtClean="0">
                <a:latin typeface="+mn-lt"/>
              </a:rPr>
            </a:br>
            <a:r>
              <a:rPr lang="en-US" sz="2400" b="1" u="sng" dirty="0" smtClean="0">
                <a:latin typeface="+mn-lt"/>
              </a:rPr>
              <a:t/>
            </a:r>
            <a:br>
              <a:rPr lang="en-US" sz="2400" b="1" u="sng" dirty="0" smtClean="0">
                <a:latin typeface="+mn-lt"/>
              </a:rPr>
            </a:br>
            <a:r>
              <a:rPr lang="en-US" sz="2400" b="1" u="sng" dirty="0">
                <a:latin typeface="+mn-lt"/>
              </a:rPr>
              <a:t/>
            </a:r>
            <a:br>
              <a:rPr lang="en-US" sz="2400" b="1" u="sng" dirty="0">
                <a:latin typeface="+mn-lt"/>
              </a:rPr>
            </a:br>
            <a:r>
              <a:rPr lang="en-US" sz="2400" b="1" u="sng" dirty="0" smtClean="0">
                <a:latin typeface="+mn-lt"/>
              </a:rPr>
              <a:t/>
            </a:r>
            <a:br>
              <a:rPr lang="en-US" sz="2400" b="1" u="sng" dirty="0" smtClean="0">
                <a:latin typeface="+mn-lt"/>
              </a:rPr>
            </a:br>
            <a:r>
              <a:rPr lang="en-US" sz="2400" b="1" u="sng" dirty="0">
                <a:latin typeface="+mn-lt"/>
              </a:rPr>
              <a:t/>
            </a:r>
            <a:br>
              <a:rPr lang="en-US" sz="2400" b="1" u="sng" dirty="0">
                <a:latin typeface="+mn-lt"/>
              </a:rPr>
            </a:br>
            <a:endParaRPr lang="en-US" sz="2400" b="1" u="sng" dirty="0">
              <a:latin typeface="+mn-lt"/>
            </a:endParaRPr>
          </a:p>
        </p:txBody>
      </p:sp>
    </p:spTree>
    <p:extLst>
      <p:ext uri="{BB962C8B-B14F-4D97-AF65-F5344CB8AC3E}">
        <p14:creationId xmlns:p14="http://schemas.microsoft.com/office/powerpoint/2010/main" val="23634121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7406296" cy="3298098"/>
          </a:xfrm>
        </p:spPr>
        <p:txBody>
          <a:bodyPr>
            <a:normAutofit fontScale="90000"/>
          </a:bodyPr>
          <a:lstStyle/>
          <a:p>
            <a:r>
              <a:rPr lang="en-US" sz="2400" b="1" u="sng" dirty="0" smtClean="0">
                <a:latin typeface="+mn-lt"/>
              </a:rPr>
              <a:t>METHOD/APPROACH:</a:t>
            </a:r>
            <a:br>
              <a:rPr lang="en-US" sz="2400" b="1" u="sng" dirty="0" smtClean="0">
                <a:latin typeface="+mn-lt"/>
              </a:rPr>
            </a:br>
            <a:r>
              <a:rPr lang="en-US" sz="1300" b="1" u="sng" dirty="0">
                <a:latin typeface="+mn-lt"/>
              </a:rPr>
              <a:t/>
            </a:r>
            <a:br>
              <a:rPr lang="en-US" sz="1300" b="1" u="sng" dirty="0">
                <a:latin typeface="+mn-lt"/>
              </a:rPr>
            </a:br>
            <a:r>
              <a:rPr lang="en-US" sz="1300" dirty="0" smtClean="0">
                <a:latin typeface="+mn-lt"/>
              </a:rPr>
              <a:t>Waterfall methodology is used to develop this application. Waterfall model has sequential/linear approach to develop application. Waterfall model approached client for requirement gathering and move to next stage as previous stage completes.</a:t>
            </a:r>
            <a:br>
              <a:rPr lang="en-US" sz="1300" dirty="0" smtClean="0">
                <a:latin typeface="+mn-lt"/>
              </a:rPr>
            </a:br>
            <a:r>
              <a:rPr lang="en-US" sz="1300" dirty="0">
                <a:latin typeface="+mn-lt"/>
              </a:rPr>
              <a:t/>
            </a:r>
            <a:br>
              <a:rPr lang="en-US" sz="1300" dirty="0">
                <a:latin typeface="+mn-lt"/>
              </a:rPr>
            </a:br>
            <a:r>
              <a:rPr lang="en-US" sz="1300" dirty="0" smtClean="0">
                <a:latin typeface="+mn-lt"/>
              </a:rPr>
              <a:t>To gather all requirements, we have to use elicitation techniques like brainstorming, JAD sessions, workshops, Interviews, observations, surveys.</a:t>
            </a:r>
            <a:br>
              <a:rPr lang="en-US" sz="1300" dirty="0" smtClean="0">
                <a:latin typeface="+mn-lt"/>
              </a:rPr>
            </a:br>
            <a:r>
              <a:rPr lang="en-US" sz="1300" dirty="0" smtClean="0">
                <a:latin typeface="+mn-lt"/>
              </a:rPr>
              <a:t/>
            </a:r>
            <a:br>
              <a:rPr lang="en-US" sz="1300" dirty="0" smtClean="0">
                <a:latin typeface="+mn-lt"/>
              </a:rPr>
            </a:br>
            <a:r>
              <a:rPr lang="en-US" sz="1300" dirty="0" smtClean="0">
                <a:latin typeface="+mn-lt"/>
              </a:rPr>
              <a:t>In waterfall methodology, there are phases like Requirement gathering, Requirement analysis, Design, Development - coding, Testing, UAT, Deployment of application. </a:t>
            </a:r>
            <a:br>
              <a:rPr lang="en-US" sz="1300" dirty="0" smtClean="0">
                <a:latin typeface="+mn-lt"/>
              </a:rPr>
            </a:br>
            <a:r>
              <a:rPr lang="en-US" sz="1300" dirty="0">
                <a:latin typeface="+mn-lt"/>
              </a:rPr>
              <a:t/>
            </a:r>
            <a:br>
              <a:rPr lang="en-US" sz="1300" dirty="0">
                <a:latin typeface="+mn-lt"/>
              </a:rPr>
            </a:br>
            <a:r>
              <a:rPr lang="en-US" sz="1300" dirty="0" smtClean="0">
                <a:latin typeface="+mn-lt"/>
              </a:rPr>
              <a:t>Each phase is must be completed before next phase begins. At the end of each phase, a review takes place to determine if the project is going in right direction and whether or not to continue or discard the project.</a:t>
            </a:r>
            <a:br>
              <a:rPr lang="en-US" sz="1300" dirty="0" smtClean="0">
                <a:latin typeface="+mn-lt"/>
              </a:rPr>
            </a:br>
            <a:r>
              <a:rPr lang="en-US" sz="1300" dirty="0" smtClean="0">
                <a:latin typeface="+mn-lt"/>
              </a:rPr>
              <a:t> </a:t>
            </a:r>
            <a:r>
              <a:rPr lang="en-US" sz="1400" dirty="0">
                <a:latin typeface="+mn-lt"/>
              </a:rPr>
              <a:t/>
            </a:r>
            <a:br>
              <a:rPr lang="en-US" sz="1400" dirty="0">
                <a:latin typeface="+mn-lt"/>
              </a:rPr>
            </a:br>
            <a:r>
              <a:rPr lang="en-US" sz="1400" dirty="0" smtClean="0">
                <a:latin typeface="+mn-lt"/>
              </a:rPr>
              <a:t/>
            </a:r>
            <a:br>
              <a:rPr lang="en-US" sz="1400" dirty="0" smtClean="0">
                <a:latin typeface="+mn-lt"/>
              </a:rPr>
            </a:br>
            <a:endParaRPr lang="en-US" sz="1400" b="1" u="sng" dirty="0">
              <a:latin typeface="+mn-lt"/>
            </a:endParaRPr>
          </a:p>
        </p:txBody>
      </p:sp>
    </p:spTree>
    <p:extLst>
      <p:ext uri="{BB962C8B-B14F-4D97-AF65-F5344CB8AC3E}">
        <p14:creationId xmlns:p14="http://schemas.microsoft.com/office/powerpoint/2010/main" val="16200130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5011</TotalTime>
  <Words>16</Words>
  <Application>Microsoft Office PowerPoint</Application>
  <PresentationFormat>Widescreen</PresentationFormat>
  <Paragraphs>10</Paragraphs>
  <Slides>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Wingdings</vt:lpstr>
      <vt:lpstr>Office Theme</vt:lpstr>
      <vt:lpstr>PowerPoint Presentation</vt:lpstr>
      <vt:lpstr>SITUATION:  Currently in application we are entering customer name, contact no. and able to upload documents of respective customer.  We have to take hard copy of documents from customer and scan it through scanner and upload it which takes time to take collect documents from tax auditors, CAs and then make photo copy of same.  Firstly, customer takes documents from CAs or auditors and make photo copies of same which results wastage of time and money.  We can make it easier by directly by connecting portal of Income Tax Department and verifying it from customer’s portal so it reduces customer’s time and money to make photo copies of documents.  We can also check property title report directly through property portal so that time of bank employee to go at Advocate’s place will get reduced.  We can also decides market rate of property by referring ready reckoner portal which helps bank get valuation report within less time.  Following Income tax portal, property portal and title search report portal we can reduce time period to disburse case by 15-20 days.     </vt:lpstr>
      <vt:lpstr>PROBLEMS:  We are uploading scan documents in application to generate proposal number so afterwards proposal moves to sanctioning authority.  Sanctioning authority demands additional documents for further processing of proposal. After providing demanded documents, sanctioning authority will analyze financial documents such as balance sheets, GST returns, ITRs and bank statements.  If sanctioning authority is ‘Ok’ with all financial documents then the person will sanction proposal and moves it to valuation and property title search. It takes around 7-10 days to complete valuation and title search report.  </vt:lpstr>
      <vt:lpstr>OPPORTUNITY:  Addition of facilities will reduce time of relationship manager and saves money of customer for physical documents.  Bank can get valuation and legal reports in less time by connecting to portal of valuation and property search for valuation report and property search report accordingly.  After getting authorization/verification from customer for Income Tax returns and GST returns, we can directly get documents of customer.  It also reduces Turn-around-time of proposal and case will be First Time Right (FTR).  We will display list of documents as per fresh proposal or Balance Transfer (BT) proposal so that only displayed documents should be uploaded so that time to collect un-necessary documents can be saved.  As we will get documents for proposal analysis from various portals so, there is no need of physical documents so it.       </vt:lpstr>
      <vt:lpstr>PROJECT OBJECTIVES:   Loan Application Process defines about make data entry of customer, arrange documents as per checklist, scan documents, analyze financial documents and draw and eligible amount.  The purpose of this project is to make loan end to end process faster and reduce end to end time of relationship manager and customer so that relationship manager can focus on other work and provide more productivity to organization.   Loan application process is an application which helps to save customer data, upload all scanned documents, make analyze financials and decides limit.  It also helps to get valuation report as per market rate and title search report of property to be mortgaged in less time so that bank can get exact idea about eligible amount.  Uploading of financials in system, bank can get exact idea about any mismatch in financials or any addition in assets or in liability is to be done so manager can ask customer accordingly.  </vt:lpstr>
      <vt:lpstr>SUCCESS CRITERIA:   As per current process, customer takes documents from CAs or auditors and make photo copies of same which results wastage of time and money.  We can make it easier by directly by connecting portal of Income Tax Department and verifying it from customer’s portal so it reduces customer’s time and money to make photo copies of documents.  We can also check property title report directly through property portal so that time of bank employee to go at Advocate’s place will get reduced.  We can also decides market rate of property by referring ready reckoner portal which helps bank get valuation report within less time.  As proposed process, we can save time of bank employee and customer.  The process also enhances productivity of bank employee.       </vt:lpstr>
      <vt:lpstr>METHOD/APPROACH:  Waterfall methodology is used to develop this application. Waterfall model has sequential/linear approach to develop application. Waterfall model approached client for requirement gathering and move to next stage as previous stage completes.  To gather all requirements, we have to use elicitation techniques like brainstorming, JAD sessions, workshops, Interviews, observations, surveys.  In waterfall methodology, there are phases like Requirement gathering, Requirement analysis, Design, Development - coding, Testing, UAT, Deployment of application.   Each phase is must be completed before next phase begins. At the end of each phase, a review takes place to determine if the project is going in right direction and whether or not to continue or discard the project.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NEW</dc:creator>
  <cp:lastModifiedBy>NEW</cp:lastModifiedBy>
  <cp:revision>62</cp:revision>
  <dcterms:created xsi:type="dcterms:W3CDTF">2025-03-05T06:35:32Z</dcterms:created>
  <dcterms:modified xsi:type="dcterms:W3CDTF">2025-03-09T11:44:07Z</dcterms:modified>
</cp:coreProperties>
</file>