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6" r:id="rId2"/>
    <p:sldId id="267" r:id="rId3"/>
    <p:sldId id="268" r:id="rId4"/>
    <p:sldId id="269" r:id="rId5"/>
    <p:sldId id="270" r:id="rId6"/>
    <p:sldId id="260" r:id="rId7"/>
    <p:sldId id="261" r:id="rId8"/>
    <p:sldId id="271" r:id="rId9"/>
    <p:sldId id="272" r:id="rId10"/>
    <p:sldId id="259" r:id="rId11"/>
    <p:sldId id="263" r:id="rId12"/>
    <p:sldId id="262" r:id="rId13"/>
    <p:sldId id="264" r:id="rId14"/>
    <p:sldId id="26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5" d="100"/>
          <a:sy n="65" d="100"/>
        </p:scale>
        <p:origin x="132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4/15/2025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4/15/2025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4/15/2025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4/15/2025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Optimizing Problem Identification and Solution </a:t>
            </a:r>
            <a:r>
              <a:rPr lang="en-US" dirty="0" smtClean="0"/>
              <a:t>for CRM</a:t>
            </a:r>
            <a:endParaRPr lang="en-IN" dirty="0"/>
          </a:p>
        </p:txBody>
      </p:sp>
      <p:sp>
        <p:nvSpPr>
          <p:cNvPr id="3" name="Content Placeholder 2"/>
          <p:cNvSpPr>
            <a:spLocks noGrp="1"/>
          </p:cNvSpPr>
          <p:nvPr>
            <p:ph idx="1"/>
          </p:nvPr>
        </p:nvSpPr>
        <p:spPr/>
        <p:txBody>
          <a:bodyPr/>
          <a:lstStyle/>
          <a:p>
            <a:r>
              <a:rPr lang="en-US" dirty="0"/>
              <a:t>Prepared By: </a:t>
            </a:r>
            <a:r>
              <a:rPr lang="en-US" dirty="0" smtClean="0"/>
              <a:t>Tarun Pongallu</a:t>
            </a:r>
          </a:p>
          <a:p>
            <a:r>
              <a:rPr lang="en-US" dirty="0" smtClean="0"/>
              <a:t>Date</a:t>
            </a:r>
            <a:r>
              <a:rPr lang="en-US" dirty="0"/>
              <a:t>: </a:t>
            </a:r>
            <a:r>
              <a:rPr lang="en-US" dirty="0" smtClean="0"/>
              <a:t>13-04-2025</a:t>
            </a:r>
            <a:endParaRPr lang="en-US" dirty="0"/>
          </a:p>
          <a:p>
            <a:r>
              <a:rPr lang="en-US" dirty="0"/>
              <a:t>Role: Business Analyst</a:t>
            </a:r>
          </a:p>
          <a:p>
            <a:endParaRPr lang="en-IN" dirty="0"/>
          </a:p>
        </p:txBody>
      </p:sp>
    </p:spTree>
    <p:extLst>
      <p:ext uri="{BB962C8B-B14F-4D97-AF65-F5344CB8AC3E}">
        <p14:creationId xmlns:p14="http://schemas.microsoft.com/office/powerpoint/2010/main" val="2630278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Methods/Approach</a:t>
            </a:r>
            <a:endParaRPr dirty="0"/>
          </a:p>
        </p:txBody>
      </p:sp>
      <p:sp>
        <p:nvSpPr>
          <p:cNvPr id="3" name="Content Placeholder 2"/>
          <p:cNvSpPr>
            <a:spLocks noGrp="1"/>
          </p:cNvSpPr>
          <p:nvPr>
            <p:ph idx="1"/>
          </p:nvPr>
        </p:nvSpPr>
        <p:spPr/>
        <p:txBody>
          <a:bodyPr/>
          <a:lstStyle/>
          <a:p>
            <a:endParaRPr/>
          </a:p>
          <a:p>
            <a:r>
              <a:t>Agile Approach: Cross-functional Scrum team, Continuous stakeholder feedback</a:t>
            </a:r>
          </a:p>
          <a:p>
            <a:r>
              <a:t>Iterative deliveries: sprints every 2–4 weeks</a:t>
            </a:r>
          </a:p>
          <a:p>
            <a:r>
              <a:t>Tools: Jira for tracking, Confluence for documentation</a:t>
            </a:r>
          </a:p>
          <a:p>
            <a:r>
              <a:t>Focus: MVP first, then enhancements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Methods/Approach</a:t>
            </a:r>
            <a:endParaRPr dirty="0"/>
          </a:p>
        </p:txBody>
      </p:sp>
      <p:sp>
        <p:nvSpPr>
          <p:cNvPr id="3" name="Content Placeholder 2"/>
          <p:cNvSpPr>
            <a:spLocks noGrp="1"/>
          </p:cNvSpPr>
          <p:nvPr>
            <p:ph idx="1"/>
          </p:nvPr>
        </p:nvSpPr>
        <p:spPr/>
        <p:txBody>
          <a:bodyPr/>
          <a:lstStyle/>
          <a:p>
            <a:endParaRPr/>
          </a:p>
          <a:p>
            <a:r>
              <a:t>Sprint Planning</a:t>
            </a:r>
          </a:p>
          <a:p>
            <a:r>
              <a:t>Daily Standups</a:t>
            </a:r>
          </a:p>
          <a:p>
            <a:r>
              <a:t>Sprint Review with Stakeholders</a:t>
            </a:r>
          </a:p>
          <a:p>
            <a:r>
              <a:t>Retrospectives for Continuous Improvement</a:t>
            </a:r>
          </a:p>
          <a:p>
            <a:r>
              <a:t>Use of visual board (e.g., Kanban/Scrum board)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Resources</a:t>
            </a:r>
          </a:p>
        </p:txBody>
      </p:sp>
      <p:sp>
        <p:nvSpPr>
          <p:cNvPr id="3" name="Content Placeholder 2"/>
          <p:cNvSpPr>
            <a:spLocks noGrp="1"/>
          </p:cNvSpPr>
          <p:nvPr>
            <p:ph idx="1"/>
          </p:nvPr>
        </p:nvSpPr>
        <p:spPr/>
        <p:txBody>
          <a:bodyPr>
            <a:normAutofit/>
          </a:bodyPr>
          <a:lstStyle/>
          <a:p>
            <a:endParaRPr dirty="0"/>
          </a:p>
          <a:p>
            <a:r>
              <a:rPr dirty="0"/>
              <a:t>People: BA, Scrum Master, Developers, QA, Product </a:t>
            </a:r>
            <a:r>
              <a:rPr dirty="0" smtClean="0"/>
              <a:t>Owner</a:t>
            </a:r>
            <a:endParaRPr lang="en-IN" dirty="0" smtClean="0"/>
          </a:p>
          <a:p>
            <a:r>
              <a:rPr lang="en-US" dirty="0"/>
              <a:t>Time: 6-month Agile timeline (12 sprints</a:t>
            </a:r>
            <a:r>
              <a:rPr lang="en-US" dirty="0" smtClean="0"/>
              <a:t>)</a:t>
            </a:r>
          </a:p>
          <a:p>
            <a:r>
              <a:rPr lang="en-US" dirty="0"/>
              <a:t>Budget</a:t>
            </a:r>
            <a:r>
              <a:rPr lang="en-US" dirty="0" smtClean="0"/>
              <a:t>: </a:t>
            </a:r>
            <a:r>
              <a:rPr lang="en-US" dirty="0" err="1" smtClean="0"/>
              <a:t>Rs</a:t>
            </a:r>
            <a:r>
              <a:rPr lang="en-US" dirty="0" smtClean="0"/>
              <a:t>. 2.3 Lacs  (breakdown available in appendix)</a:t>
            </a:r>
            <a:endParaRPr dirty="0"/>
          </a:p>
          <a:p>
            <a:r>
              <a:rPr dirty="0" smtClean="0"/>
              <a:t>Tools: CRM Platform, APIs, Test Framework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Risks and Dependencies</a:t>
            </a:r>
            <a:endParaRPr dirty="0"/>
          </a:p>
        </p:txBody>
      </p:sp>
      <p:sp>
        <p:nvSpPr>
          <p:cNvPr id="3" name="Content Placeholder 2"/>
          <p:cNvSpPr>
            <a:spLocks noGrp="1"/>
          </p:cNvSpPr>
          <p:nvPr>
            <p:ph idx="1"/>
          </p:nvPr>
        </p:nvSpPr>
        <p:spPr/>
        <p:txBody>
          <a:bodyPr>
            <a:normAutofit lnSpcReduction="10000"/>
          </a:bodyPr>
          <a:lstStyle/>
          <a:p>
            <a:endParaRPr dirty="0"/>
          </a:p>
          <a:p>
            <a:r>
              <a:rPr dirty="0"/>
              <a:t>User Resistance → Early involvement &amp; training</a:t>
            </a:r>
          </a:p>
          <a:p>
            <a:r>
              <a:rPr dirty="0"/>
              <a:t>Scope Creep → Controlled via Product Backlog Grooming</a:t>
            </a:r>
          </a:p>
          <a:p>
            <a:r>
              <a:rPr dirty="0"/>
              <a:t>Integration Issues → API-first approach, early testing</a:t>
            </a:r>
          </a:p>
          <a:p>
            <a:r>
              <a:rPr dirty="0"/>
              <a:t>Legacy Data Migration → Plan in initial sprints, use spikes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To Be Completed by Appropriate Manager</a:t>
            </a:r>
            <a:endParaRPr dirty="0"/>
          </a:p>
        </p:txBody>
      </p:sp>
      <p:sp>
        <p:nvSpPr>
          <p:cNvPr id="3" name="Content Placeholder 2"/>
          <p:cNvSpPr>
            <a:spLocks noGrp="1"/>
          </p:cNvSpPr>
          <p:nvPr>
            <p:ph idx="1"/>
          </p:nvPr>
        </p:nvSpPr>
        <p:spPr/>
        <p:txBody>
          <a:bodyPr/>
          <a:lstStyle/>
          <a:p>
            <a:r>
              <a:rPr lang="en-IN" dirty="0"/>
              <a:t>Project Sponsor – XYZ PVT LTD                      Project Manager – M </a:t>
            </a:r>
            <a:r>
              <a:rPr lang="en-IN" dirty="0" err="1"/>
              <a:t>Diwakar</a:t>
            </a:r>
            <a:endParaRPr lang="en-IN" dirty="0"/>
          </a:p>
          <a:p>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Situation</a:t>
            </a:r>
          </a:p>
        </p:txBody>
      </p:sp>
      <p:sp>
        <p:nvSpPr>
          <p:cNvPr id="3" name="Content Placeholder 2"/>
          <p:cNvSpPr>
            <a:spLocks noGrp="1"/>
          </p:cNvSpPr>
          <p:nvPr>
            <p:ph idx="1"/>
          </p:nvPr>
        </p:nvSpPr>
        <p:spPr/>
        <p:txBody>
          <a:bodyPr>
            <a:normAutofit fontScale="70000" lnSpcReduction="20000"/>
          </a:bodyPr>
          <a:lstStyle/>
          <a:p>
            <a:r>
              <a:rPr lang="en-US" dirty="0"/>
              <a:t>Customer relationship management (CRM) involves managing interactions with customers during the sales process. There are four main types of CRM systems: operational, analytical, collaborative, and strategic. Operational CRM uses automation to serve customer relationship strategies, analytical CRM collects data to increase satisfaction and retention, collaborative CRM enables communication between organizations regarding customer service, and strategic CRM aims to win and keep profitable customers. </a:t>
            </a:r>
            <a:endParaRPr lang="en-US" dirty="0" smtClean="0"/>
          </a:p>
          <a:p>
            <a:r>
              <a:rPr lang="en-US" dirty="0" smtClean="0"/>
              <a:t>Benefits </a:t>
            </a:r>
            <a:r>
              <a:rPr lang="en-US" dirty="0"/>
              <a:t>of CRM include personalization, increased customer retention and productivity, enhanced profitability, saving time and money, data security, and simplified collaboration. Challenges include </a:t>
            </a:r>
            <a:r>
              <a:rPr lang="en-US" dirty="0" err="1"/>
              <a:t>siloed</a:t>
            </a:r>
            <a:r>
              <a:rPr lang="en-US" dirty="0"/>
              <a:t> data between departments, lack of data entry time, ensuring data security, assessing time and costs, defining project scope, and integration issues.</a:t>
            </a:r>
            <a:endParaRPr lang="en-IN" dirty="0"/>
          </a:p>
        </p:txBody>
      </p:sp>
    </p:spTree>
    <p:extLst>
      <p:ext uri="{BB962C8B-B14F-4D97-AF65-F5344CB8AC3E}">
        <p14:creationId xmlns:p14="http://schemas.microsoft.com/office/powerpoint/2010/main" val="2241644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974"/>
            <a:ext cx="8229600" cy="1143000"/>
          </a:xfrm>
        </p:spPr>
        <p:txBody>
          <a:bodyPr/>
          <a:lstStyle/>
          <a:p>
            <a:r>
              <a:rPr lang="en-IN" dirty="0"/>
              <a:t>Problem</a:t>
            </a:r>
          </a:p>
        </p:txBody>
      </p:sp>
      <p:sp>
        <p:nvSpPr>
          <p:cNvPr id="3" name="Content Placeholder 2"/>
          <p:cNvSpPr>
            <a:spLocks noGrp="1"/>
          </p:cNvSpPr>
          <p:nvPr>
            <p:ph idx="1"/>
          </p:nvPr>
        </p:nvSpPr>
        <p:spPr/>
        <p:txBody>
          <a:bodyPr/>
          <a:lstStyle/>
          <a:p>
            <a:r>
              <a:rPr lang="en-US" dirty="0"/>
              <a:t>Current CRM lacks agility, user-friendly interface, and </a:t>
            </a:r>
            <a:r>
              <a:rPr lang="en-US" dirty="0" smtClean="0"/>
              <a:t>scalability</a:t>
            </a:r>
          </a:p>
          <a:p>
            <a:r>
              <a:rPr lang="en-US" dirty="0" smtClean="0"/>
              <a:t>Department uses their preferred Modules, Confusion on process between Sales and Service Agent</a:t>
            </a:r>
          </a:p>
          <a:p>
            <a:r>
              <a:rPr lang="en-US" dirty="0" smtClean="0"/>
              <a:t>Data Entry – No time to update the information on CRM system</a:t>
            </a:r>
          </a:p>
          <a:p>
            <a:r>
              <a:rPr lang="en-US" dirty="0" smtClean="0"/>
              <a:t>Handling Data Security </a:t>
            </a:r>
          </a:p>
          <a:p>
            <a:endParaRPr lang="en-US" dirty="0"/>
          </a:p>
          <a:p>
            <a:endParaRPr lang="en-IN" dirty="0"/>
          </a:p>
        </p:txBody>
      </p:sp>
    </p:spTree>
    <p:extLst>
      <p:ext uri="{BB962C8B-B14F-4D97-AF65-F5344CB8AC3E}">
        <p14:creationId xmlns:p14="http://schemas.microsoft.com/office/powerpoint/2010/main" val="2371639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Opportunity</a:t>
            </a:r>
          </a:p>
        </p:txBody>
      </p:sp>
      <p:sp>
        <p:nvSpPr>
          <p:cNvPr id="3" name="Content Placeholder 2"/>
          <p:cNvSpPr>
            <a:spLocks noGrp="1"/>
          </p:cNvSpPr>
          <p:nvPr>
            <p:ph idx="1"/>
          </p:nvPr>
        </p:nvSpPr>
        <p:spPr/>
        <p:txBody>
          <a:bodyPr/>
          <a:lstStyle/>
          <a:p>
            <a:r>
              <a:rPr lang="en-US" dirty="0"/>
              <a:t>Implement an Agile-based CRM system that enhances customer engagement and operational </a:t>
            </a:r>
            <a:r>
              <a:rPr lang="en-US" dirty="0" smtClean="0"/>
              <a:t>efficiency</a:t>
            </a:r>
          </a:p>
          <a:p>
            <a:r>
              <a:rPr lang="en-US" dirty="0"/>
              <a:t>Quick iterative releases, improved user adoption, better customer </a:t>
            </a:r>
            <a:r>
              <a:rPr lang="en-US" dirty="0" smtClean="0"/>
              <a:t>insights</a:t>
            </a:r>
          </a:p>
          <a:p>
            <a:r>
              <a:rPr lang="en-US" dirty="0"/>
              <a:t>Aligns with business goals: faster response to customers, data-driven decision making</a:t>
            </a:r>
          </a:p>
          <a:p>
            <a:pPr marL="0" indent="0">
              <a:buNone/>
            </a:pPr>
            <a:endParaRPr lang="en-US" dirty="0" smtClean="0"/>
          </a:p>
          <a:p>
            <a:endParaRPr lang="en-US" dirty="0" smtClean="0"/>
          </a:p>
          <a:p>
            <a:endParaRPr lang="en-US" dirty="0"/>
          </a:p>
          <a:p>
            <a:endParaRPr lang="en-IN" dirty="0"/>
          </a:p>
        </p:txBody>
      </p:sp>
    </p:spTree>
    <p:extLst>
      <p:ext uri="{BB962C8B-B14F-4D97-AF65-F5344CB8AC3E}">
        <p14:creationId xmlns:p14="http://schemas.microsoft.com/office/powerpoint/2010/main" val="583049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Purpose Statement (Goals)</a:t>
            </a:r>
          </a:p>
        </p:txBody>
      </p:sp>
      <p:sp>
        <p:nvSpPr>
          <p:cNvPr id="3" name="Content Placeholder 2"/>
          <p:cNvSpPr>
            <a:spLocks noGrp="1"/>
          </p:cNvSpPr>
          <p:nvPr>
            <p:ph idx="1"/>
          </p:nvPr>
        </p:nvSpPr>
        <p:spPr/>
        <p:txBody>
          <a:bodyPr/>
          <a:lstStyle/>
          <a:p>
            <a:r>
              <a:rPr lang="en-US" dirty="0"/>
              <a:t>Implement an Agile-based CRM system that enhances customer engagement and operational </a:t>
            </a:r>
            <a:r>
              <a:rPr lang="en-US" dirty="0" smtClean="0"/>
              <a:t>efficiency</a:t>
            </a:r>
          </a:p>
          <a:p>
            <a:r>
              <a:rPr lang="en-US" dirty="0"/>
              <a:t>affecting customer satisfaction and team </a:t>
            </a:r>
            <a:r>
              <a:rPr lang="en-US" dirty="0" smtClean="0"/>
              <a:t>productivity</a:t>
            </a:r>
          </a:p>
          <a:p>
            <a:r>
              <a:rPr lang="en-IN" dirty="0"/>
              <a:t>Optimize data accessibility and usability</a:t>
            </a:r>
          </a:p>
          <a:p>
            <a:endParaRPr lang="en-US" dirty="0" smtClean="0"/>
          </a:p>
          <a:p>
            <a:endParaRPr lang="en-IN" dirty="0"/>
          </a:p>
        </p:txBody>
      </p:sp>
    </p:spTree>
    <p:extLst>
      <p:ext uri="{BB962C8B-B14F-4D97-AF65-F5344CB8AC3E}">
        <p14:creationId xmlns:p14="http://schemas.microsoft.com/office/powerpoint/2010/main" val="1805385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Project Objectives (Agile Adaptation)</a:t>
            </a:r>
          </a:p>
        </p:txBody>
      </p:sp>
      <p:sp>
        <p:nvSpPr>
          <p:cNvPr id="3" name="Content Placeholder 2"/>
          <p:cNvSpPr>
            <a:spLocks noGrp="1"/>
          </p:cNvSpPr>
          <p:nvPr>
            <p:ph idx="1"/>
          </p:nvPr>
        </p:nvSpPr>
        <p:spPr/>
        <p:txBody>
          <a:bodyPr/>
          <a:lstStyle/>
          <a:p>
            <a:endParaRPr dirty="0"/>
          </a:p>
          <a:p>
            <a:r>
              <a:rPr dirty="0"/>
              <a:t>Build a backlog of prioritized CRM features</a:t>
            </a:r>
          </a:p>
          <a:p>
            <a:r>
              <a:rPr dirty="0"/>
              <a:t>Develop MVP in Sprint 1–3</a:t>
            </a:r>
          </a:p>
          <a:p>
            <a:r>
              <a:rPr dirty="0"/>
              <a:t>Integrate customer feedback via demos and retrospectives</a:t>
            </a:r>
          </a:p>
          <a:p>
            <a:r>
              <a:rPr dirty="0"/>
              <a:t>Optimize data accessibility and usability</a:t>
            </a:r>
          </a:p>
          <a:p>
            <a:r>
              <a:rPr dirty="0"/>
              <a:t>Deliver working software every sprint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Deliverables &amp; Success Criteria</a:t>
            </a:r>
          </a:p>
        </p:txBody>
      </p:sp>
      <p:sp>
        <p:nvSpPr>
          <p:cNvPr id="3" name="Content Placeholder 2"/>
          <p:cNvSpPr>
            <a:spLocks noGrp="1"/>
          </p:cNvSpPr>
          <p:nvPr>
            <p:ph idx="1"/>
          </p:nvPr>
        </p:nvSpPr>
        <p:spPr/>
        <p:txBody>
          <a:bodyPr/>
          <a:lstStyle/>
          <a:p>
            <a:endParaRPr/>
          </a:p>
          <a:p>
            <a:r>
              <a:t>Key Deliverables: Product backlog, MVP CRM platform, Incremental releases</a:t>
            </a:r>
          </a:p>
          <a:p>
            <a:r>
              <a:t>Success Criteria (SMART):</a:t>
            </a:r>
          </a:p>
          <a:p>
            <a:r>
              <a:t>- 30% increase in task automation within 3 months</a:t>
            </a:r>
          </a:p>
          <a:p>
            <a:r>
              <a:t>- Reduce customer response time by 20%</a:t>
            </a:r>
          </a:p>
          <a:p>
            <a:r>
              <a:t>- Go live within 12 sprints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Methods/Approach</a:t>
            </a:r>
          </a:p>
        </p:txBody>
      </p:sp>
      <p:sp>
        <p:nvSpPr>
          <p:cNvPr id="3" name="Content Placeholder 2"/>
          <p:cNvSpPr>
            <a:spLocks noGrp="1"/>
          </p:cNvSpPr>
          <p:nvPr>
            <p:ph idx="1"/>
          </p:nvPr>
        </p:nvSpPr>
        <p:spPr/>
        <p:txBody>
          <a:bodyPr>
            <a:normAutofit fontScale="85000" lnSpcReduction="10000"/>
          </a:bodyPr>
          <a:lstStyle/>
          <a:p>
            <a:r>
              <a:rPr lang="en-IN" b="1" dirty="0" smtClean="0"/>
              <a:t>Agile</a:t>
            </a:r>
            <a:r>
              <a:rPr lang="en-IN" dirty="0" smtClean="0"/>
              <a:t> </a:t>
            </a:r>
            <a:r>
              <a:rPr lang="en-US" b="1" dirty="0" smtClean="0"/>
              <a:t>methodology </a:t>
            </a:r>
            <a:r>
              <a:rPr lang="en-US" dirty="0" smtClean="0"/>
              <a:t>is </a:t>
            </a:r>
            <a:r>
              <a:rPr lang="en-US" dirty="0"/>
              <a:t>a project management approach, particularly used in software development, that emphasizes flexibility, collaboration, and continuous </a:t>
            </a:r>
            <a:r>
              <a:rPr lang="en-US" dirty="0" smtClean="0"/>
              <a:t>improvement</a:t>
            </a:r>
          </a:p>
          <a:p>
            <a:r>
              <a:rPr lang="en-US" dirty="0"/>
              <a:t>An Agile project team typically consists of 5 to 9 members. This size is considered optimal for efficient communication, collaboration, and adaptability, which are crucial for Agile methodologies. </a:t>
            </a:r>
            <a:endParaRPr lang="en-US" dirty="0" smtClean="0"/>
          </a:p>
          <a:p>
            <a:r>
              <a:rPr lang="en-IN" b="1" dirty="0"/>
              <a:t>Iterative </a:t>
            </a:r>
            <a:r>
              <a:rPr lang="en-IN" b="1" dirty="0" smtClean="0"/>
              <a:t>Development </a:t>
            </a:r>
            <a:r>
              <a:rPr lang="en-US" dirty="0"/>
              <a:t>Projects are broken down into smaller, manageable cycles (sprints), where work is completed in short bursts</a:t>
            </a:r>
            <a:endParaRPr lang="en-IN" dirty="0"/>
          </a:p>
        </p:txBody>
      </p:sp>
    </p:spTree>
    <p:extLst>
      <p:ext uri="{BB962C8B-B14F-4D97-AF65-F5344CB8AC3E}">
        <p14:creationId xmlns:p14="http://schemas.microsoft.com/office/powerpoint/2010/main" val="1838584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Methods/Approach</a:t>
            </a:r>
          </a:p>
        </p:txBody>
      </p:sp>
      <p:sp>
        <p:nvSpPr>
          <p:cNvPr id="3" name="Content Placeholder 2"/>
          <p:cNvSpPr>
            <a:spLocks noGrp="1"/>
          </p:cNvSpPr>
          <p:nvPr>
            <p:ph idx="1"/>
          </p:nvPr>
        </p:nvSpPr>
        <p:spPr/>
        <p:txBody>
          <a:bodyPr>
            <a:normAutofit fontScale="85000" lnSpcReduction="20000"/>
          </a:bodyPr>
          <a:lstStyle/>
          <a:p>
            <a:r>
              <a:rPr lang="en-IN" b="1" dirty="0" smtClean="0"/>
              <a:t>Scrum </a:t>
            </a:r>
            <a:r>
              <a:rPr lang="en-US" dirty="0"/>
              <a:t>A popular framework that uses time-boxed sprints and roles like Product Owner and Scrum Master</a:t>
            </a:r>
            <a:r>
              <a:rPr lang="en-US" dirty="0" smtClean="0"/>
              <a:t>.</a:t>
            </a:r>
          </a:p>
          <a:p>
            <a:r>
              <a:rPr lang="en-IN" b="1" dirty="0" smtClean="0"/>
              <a:t>Kanban </a:t>
            </a:r>
            <a:r>
              <a:rPr lang="en-US" dirty="0"/>
              <a:t>A visual workflow system that focuses on continuous delivery and workflow management</a:t>
            </a:r>
            <a:r>
              <a:rPr lang="en-US" dirty="0" smtClean="0"/>
              <a:t>.</a:t>
            </a:r>
          </a:p>
          <a:p>
            <a:r>
              <a:rPr lang="en-US" b="1" dirty="0" smtClean="0"/>
              <a:t>Sprint </a:t>
            </a:r>
            <a:r>
              <a:rPr lang="en-US" dirty="0"/>
              <a:t>is a short, time-boxed period (typically 1-4 weeks) where a team works to complete a set amount of work and deliver a potentially shippable product </a:t>
            </a:r>
            <a:r>
              <a:rPr lang="en-US" dirty="0" smtClean="0"/>
              <a:t>increment</a:t>
            </a:r>
          </a:p>
          <a:p>
            <a:r>
              <a:rPr lang="en-IN" b="1" dirty="0"/>
              <a:t>Feedback and </a:t>
            </a:r>
            <a:r>
              <a:rPr lang="en-IN" b="1" dirty="0" smtClean="0"/>
              <a:t>Adaptation </a:t>
            </a:r>
            <a:r>
              <a:rPr lang="en-US" dirty="0"/>
              <a:t>Regular feedback from users and team members allows for continuous improvement and adaptation throughout the development process</a:t>
            </a:r>
            <a:endParaRPr lang="en-US" b="1" dirty="0" smtClean="0"/>
          </a:p>
          <a:p>
            <a:endParaRPr lang="en-IN" dirty="0"/>
          </a:p>
        </p:txBody>
      </p:sp>
    </p:spTree>
    <p:extLst>
      <p:ext uri="{BB962C8B-B14F-4D97-AF65-F5344CB8AC3E}">
        <p14:creationId xmlns:p14="http://schemas.microsoft.com/office/powerpoint/2010/main" val="16912874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280</TotalTime>
  <Words>557</Words>
  <Application>Microsoft Office PowerPoint</Application>
  <PresentationFormat>On-screen Show (4:3)</PresentationFormat>
  <Paragraphs>72</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Optimizing Problem Identification and Solution for CRM</vt:lpstr>
      <vt:lpstr>Situation</vt:lpstr>
      <vt:lpstr>Problem</vt:lpstr>
      <vt:lpstr>Opportunity</vt:lpstr>
      <vt:lpstr>Purpose Statement (Goals)</vt:lpstr>
      <vt:lpstr>Project Objectives (Agile Adaptation)</vt:lpstr>
      <vt:lpstr>Deliverables &amp; Success Criteria</vt:lpstr>
      <vt:lpstr>Methods/Approach</vt:lpstr>
      <vt:lpstr>Methods/Approach</vt:lpstr>
      <vt:lpstr>Methods/Approach</vt:lpstr>
      <vt:lpstr>Methods/Approach</vt:lpstr>
      <vt:lpstr>Resources</vt:lpstr>
      <vt:lpstr>Risks and Dependencies</vt:lpstr>
      <vt:lpstr>To Be Completed by Appropriate Manager</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Agile Implementation for CRM System</dc:title>
  <dc:subject/>
  <dc:creator>Tarun Pongallu</dc:creator>
  <cp:keywords/>
  <dc:description>generated using python-pptx</dc:description>
  <cp:lastModifiedBy>Tarun Pongallu</cp:lastModifiedBy>
  <cp:revision>15</cp:revision>
  <dcterms:created xsi:type="dcterms:W3CDTF">2013-01-27T09:14:16Z</dcterms:created>
  <dcterms:modified xsi:type="dcterms:W3CDTF">2025-04-15T05:59:39Z</dcterms:modified>
  <cp:category/>
</cp:coreProperties>
</file>