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7" r:id="rId10"/>
    <p:sldId id="268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714" y="-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4405AF-B56B-4EB1-BEBC-2E3A64A521C7}" type="datetimeFigureOut">
              <a:rPr lang="en-IN" smtClean="0"/>
              <a:t>27-01-2025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24BF7-F935-4C6E-AE78-75AE4DFB421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3575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424BF7-F935-4C6E-AE78-75AE4DFB4214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6637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5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745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787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637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9252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40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232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41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90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64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94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940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09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19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91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86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1/27/2025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3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Stock numbers on a digital display">
            <a:extLst>
              <a:ext uri="{FF2B5EF4-FFF2-40B4-BE49-F238E27FC236}">
                <a16:creationId xmlns:a16="http://schemas.microsoft.com/office/drawing/2014/main" id="{0A6157FB-9060-2D94-C6AA-3032341C41D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9091" b="12212"/>
          <a:stretch/>
        </p:blipFill>
        <p:spPr>
          <a:xfrm>
            <a:off x="1" y="10"/>
            <a:ext cx="12191999" cy="6857990"/>
          </a:xfrm>
          <a:prstGeom prst="rect">
            <a:avLst/>
          </a:prstGeom>
        </p:spPr>
      </p:pic>
      <p:sp>
        <p:nvSpPr>
          <p:cNvPr id="33" name="Isosceles Triangle 32">
            <a:extLst>
              <a:ext uri="{FF2B5EF4-FFF2-40B4-BE49-F238E27FC236}">
                <a16:creationId xmlns:a16="http://schemas.microsoft.com/office/drawing/2014/main" id="{F5F0CD5C-72F3-4090-8A69-8E15CB432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217496A2-9394-4FB7-BA0E-717D2D2E7A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33800" y="0"/>
            <a:ext cx="7315200" cy="6858000"/>
          </a:xfrm>
          <a:prstGeom prst="parallelogram">
            <a:avLst>
              <a:gd name="adj" fmla="val 15925"/>
            </a:avLst>
          </a:prstGeom>
          <a:solidFill>
            <a:schemeClr val="bg1">
              <a:alpha val="8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02CF681-4765-4E88-802F-B2474DCD51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D57B2BA-243C-45C7-A5D8-46CA71943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23">
            <a:extLst>
              <a:ext uri="{FF2B5EF4-FFF2-40B4-BE49-F238E27FC236}">
                <a16:creationId xmlns:a16="http://schemas.microsoft.com/office/drawing/2014/main" id="{67374FB5-CBB7-46FF-95B5-2251BC6856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43" name="Rectangle 25">
            <a:extLst>
              <a:ext uri="{FF2B5EF4-FFF2-40B4-BE49-F238E27FC236}">
                <a16:creationId xmlns:a16="http://schemas.microsoft.com/office/drawing/2014/main" id="{34BCEAB7-D9E0-40A4-9254-8593BD346E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D567A354-BB63-405C-8E5F-2F510E670F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105135-CD34-B39A-916F-E49991127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1450" y="1678665"/>
            <a:ext cx="4482553" cy="236913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IN"/>
              <a:t>SMS Traffic </a:t>
            </a:r>
            <a:r>
              <a:rPr lang="en-IN">
                <a:latin typeface="Arial" panose="020B0604020202020204" pitchFamily="34" charset="0"/>
                <a:cs typeface="Arial" panose="020B0604020202020204" pitchFamily="34" charset="0"/>
              </a:rPr>
              <a:t>Management</a:t>
            </a:r>
            <a:r>
              <a:rPr lang="en-IN"/>
              <a:t>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815685-C39D-966A-70B8-CF9E2913B1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8276" y="4050832"/>
            <a:ext cx="4485725" cy="1096899"/>
          </a:xfrm>
        </p:spPr>
        <p:txBody>
          <a:bodyPr>
            <a:normAutofit/>
          </a:bodyPr>
          <a:lstStyle/>
          <a:p>
            <a:r>
              <a:rPr lang="en-IN">
                <a:latin typeface="Arial" panose="020B0604020202020204" pitchFamily="34" charset="0"/>
                <a:cs typeface="Arial" panose="020B0604020202020204" pitchFamily="34" charset="0"/>
              </a:rPr>
              <a:t>SMS Traffic Dashboard</a:t>
            </a:r>
          </a:p>
          <a:p>
            <a:r>
              <a:rPr lang="en-IN" dirty="0">
                <a:latin typeface="Arial" panose="020B0604020202020204" pitchFamily="34" charset="0"/>
                <a:cs typeface="Arial" panose="020B0604020202020204" pitchFamily="34" charset="0"/>
              </a:rPr>
              <a:t>Prepared BY:- Rahul Kumar</a:t>
            </a:r>
          </a:p>
        </p:txBody>
      </p:sp>
      <p:sp>
        <p:nvSpPr>
          <p:cNvPr id="47" name="Rectangle 27">
            <a:extLst>
              <a:ext uri="{FF2B5EF4-FFF2-40B4-BE49-F238E27FC236}">
                <a16:creationId xmlns:a16="http://schemas.microsoft.com/office/drawing/2014/main" id="{9185A8D7-2F20-4F7A-97BE-21DB1654C7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49" name="Rectangle 28">
            <a:extLst>
              <a:ext uri="{FF2B5EF4-FFF2-40B4-BE49-F238E27FC236}">
                <a16:creationId xmlns:a16="http://schemas.microsoft.com/office/drawing/2014/main" id="{CB65BD56-22B3-4E13-BFCA-B8E8BEB92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51" name="Rectangle 29">
            <a:extLst>
              <a:ext uri="{FF2B5EF4-FFF2-40B4-BE49-F238E27FC236}">
                <a16:creationId xmlns:a16="http://schemas.microsoft.com/office/drawing/2014/main" id="{6790ED68-BCA0-4247-A72F-1CB85DF06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53" name="Isosceles Triangle 52">
            <a:extLst>
              <a:ext uri="{FF2B5EF4-FFF2-40B4-BE49-F238E27FC236}">
                <a16:creationId xmlns:a16="http://schemas.microsoft.com/office/drawing/2014/main" id="{DD0F2B3F-DC55-4FA7-B667-1ACD07920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903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A33073-D1AA-C4F4-CD9D-252F8D18A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5343" y="218365"/>
            <a:ext cx="8974827" cy="64963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Select and implement solution. Train users and technical staff. Establish support processes</a:t>
            </a:r>
          </a:p>
          <a:p>
            <a:r>
              <a:rPr lang="en-US" dirty="0"/>
              <a:t>Conduct a thorough evaluation of the finalists' solutions, including testing and validation</a:t>
            </a:r>
          </a:p>
          <a:p>
            <a:r>
              <a:rPr lang="en-US" dirty="0"/>
              <a:t>Select the best solution based on the evaluation results and negotiate a contract with the vendor</a:t>
            </a:r>
          </a:p>
          <a:p>
            <a:r>
              <a:rPr lang="en-US" dirty="0"/>
              <a:t>Implement the new SMS traffic management system, including hardware, software, and network infrastructure</a:t>
            </a:r>
          </a:p>
          <a:p>
            <a:r>
              <a:rPr lang="en-US" dirty="0"/>
              <a:t>Train users and technical staff on the new system, including operational and maintenance procedures</a:t>
            </a:r>
          </a:p>
          <a:p>
            <a:r>
              <a:rPr lang="en-US" dirty="0"/>
              <a:t>Establish support processes, including help desk, maintenance, and troubleshooting procedures</a:t>
            </a:r>
          </a:p>
          <a:p>
            <a:pPr marL="0" indent="0">
              <a:buNone/>
            </a:pPr>
            <a:r>
              <a:rPr lang="en-US" b="1" u="sng" dirty="0"/>
              <a:t>Go Live with new system</a:t>
            </a:r>
          </a:p>
          <a:p>
            <a:r>
              <a:rPr lang="en-US" dirty="0"/>
              <a:t>Complete the implementation and testing of the new SMS traffic management system.</a:t>
            </a:r>
          </a:p>
          <a:p>
            <a:r>
              <a:rPr lang="en-US" dirty="0"/>
              <a:t>Obtain final acceptance from the client and stakeholders.</a:t>
            </a:r>
          </a:p>
          <a:p>
            <a:r>
              <a:rPr lang="en-US" dirty="0"/>
              <a:t>Go live with the enhanced system, including cutover from the old system to the enhanced system.</a:t>
            </a:r>
          </a:p>
          <a:p>
            <a:r>
              <a:rPr lang="en-US" dirty="0"/>
              <a:t>Monitor the system's performance and address any issues that arise during the initial deployment phase.</a:t>
            </a:r>
          </a:p>
          <a:p>
            <a:r>
              <a:rPr lang="en-US" dirty="0"/>
              <a:t>Continuously evaluate and improve the system to ensure it meets the evolving needs of the client and stakeholders.</a:t>
            </a:r>
          </a:p>
          <a:p>
            <a:endParaRPr lang="en-US" dirty="0"/>
          </a:p>
          <a:p>
            <a:endParaRPr lang="en-IN" b="1" u="sng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389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1A18CC-2C39-30C4-3EFA-A5417ED55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67" y="284814"/>
            <a:ext cx="11347554" cy="683930"/>
          </a:xfrm>
        </p:spPr>
        <p:txBody>
          <a:bodyPr>
            <a:normAutofit/>
          </a:bodyPr>
          <a:lstStyle/>
          <a:p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 Resources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5E37D-814F-9A29-F72F-C31C45503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567" y="968745"/>
            <a:ext cx="11083700" cy="5177222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resources required for the project are: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People: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project team members from the client community and Its.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Time: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implementation within 6 months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Budget: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hardware, software, training, and services not to exceed Rs. 1,000,000.</a:t>
            </a: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Other: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third-party software evaluation, site visits, Dataquest reports - not to exceed Rs. 200,000.</a:t>
            </a:r>
          </a:p>
          <a:p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49061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D4F33-E41E-02BC-C8CE-212CAFAD9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538" y="149902"/>
            <a:ext cx="11317573" cy="666736"/>
          </a:xfrm>
        </p:spPr>
        <p:txBody>
          <a:bodyPr>
            <a:normAutofit/>
          </a:bodyPr>
          <a:lstStyle/>
          <a:p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Risks and Dependencies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2F01-BD7A-D62E-6B10-8BE7732CA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97" y="816638"/>
            <a:ext cx="10900670" cy="5584161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risks and dependencies for the project are: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current solution has been in place for over 5 years and is intuitive to current users, which may make it difficult to transition to a new system.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Cost justification in ease of use, quality of information, speed of accessibility, ease of support, and maintenance is difficult to quantify in a way that management can see improvements in utilization of systems investment.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project requires significant resources and budget, which may be difficult to secure.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project timeline is tight, which may make it difficult to complete the project on time and within budget.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8647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7" name="Rectangle 66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6475B6-C7CA-C750-BF34-A003DC0D4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IN" dirty="0"/>
              <a:t>Situation</a:t>
            </a:r>
            <a:endParaRPr lang="en-IN"/>
          </a:p>
        </p:txBody>
      </p:sp>
      <p:sp>
        <p:nvSpPr>
          <p:cNvPr id="69" name="Isosceles Triangle 68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92BB48-34BB-2446-D314-5F1D53481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97" y="1191847"/>
            <a:ext cx="11074583" cy="4849516"/>
          </a:xfrm>
        </p:spPr>
        <p:txBody>
          <a:bodyPr>
            <a:normAutofit/>
          </a:bodyPr>
          <a:lstStyle/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Company was facing challenges in managing their SMS traffic monitoring due to the increasing volume of messages and the lack of a centralized monitoring system. </a:t>
            </a:r>
          </a:p>
          <a:p>
            <a:pPr marL="0" indent="0">
              <a:buNone/>
            </a:pP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Company relied on manual processes to track SMS traffic, which was time-consuming.</a:t>
            </a:r>
          </a:p>
          <a:p>
            <a:pPr marL="0" indent="0">
              <a:buNone/>
            </a:pPr>
            <a:endParaRPr lang="en-US" sz="20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>
                <a:latin typeface="Arial" panose="020B0604020202020204" pitchFamily="34" charset="0"/>
                <a:cs typeface="Arial" panose="020B0604020202020204" pitchFamily="34" charset="0"/>
              </a:rPr>
              <a:t>This led to difficulties in identifying and resolving issues, resulting in poor customer experience and revenue loss.</a:t>
            </a:r>
          </a:p>
          <a:p>
            <a:endParaRPr lang="en-IN"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0221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04589-5437-DB28-F1DC-0A55188B1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IN" dirty="0"/>
              <a:t>Problem</a:t>
            </a:r>
            <a:endParaRPr lang="en-IN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D8A1F-4E21-E359-25C0-ECC8AB381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557" y="1424067"/>
            <a:ext cx="11317574" cy="461729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company's existing SMS traffic management system was inadequate, and they faced several challenges, including: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1.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Lack of Real-time Visibility: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company did not have real-time visibility into SMS 							traffic, making it difficult to identify and respond to issues promptly.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2.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Inefficient Manual Processes: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Manual processes were time-consuming and prone to 							errors, leading to delays in identifying and resolving issues.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3. Insufficient Data Analysis: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company lacked advanced data analysis capabilities, 							making it challenging to identify trends and patterns in SMS traffic.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	4. Poor Customer Experience: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company's inability to manage SMS traffic effectively 						led to poor customer experience, resulting in customer complaints and 							revenue loss.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42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671FA4-6C4A-8F77-1D54-7172039B1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IN"/>
              <a:t>Opportunity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81273-D8E3-8F3D-220E-53473B99F4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537" y="1191846"/>
            <a:ext cx="11272603" cy="505655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Company recognized the need for a modern and efficient SMS traffic management system that could provide real-time visibility, automate manual processes, and offer advanced data analysis capabilities.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The company saw an opportunity to develop a centralized platform that could help them optimize their SMS traffic management, improve customer experience, and increase revenue.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 address the challenges and opportunities, Company decided to develop dashboard for                                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Real- Time SMS Traffic Management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which would provide a centralized platform for monitoring and analyzing SMS traffic in real-time. 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module would offer the following features: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Real-time SMS Traffic Monitoring: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Provide real-time visibility into SMS traffic, enabling the company to identify and respond to issues promptly.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6658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F139A-E50A-CD06-2BD2-949DF883B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597" y="375208"/>
            <a:ext cx="10900670" cy="5875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		2. Automated Data Analysis: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Offer advanced data analysis capabilities to identify 				trends and patterns in SMS traffic.</a:t>
            </a:r>
          </a:p>
          <a:p>
            <a:pPr marL="0" indent="0">
              <a:buNone/>
            </a:pPr>
            <a:r>
              <a:rPr lang="en-IN" sz="2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3. Customizable Dashboards: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Provide customizable dashboards to enable users to 				create personalized views of SMS traffic data.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4. Alerts and Notifications: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Send alerts and notifications to users when issues are 				detected, enabling prompt action to be taken.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By developing the module of SMS Traffic Dashboard, company aimed to improve there</a:t>
            </a: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Real- Time SMS Traffic Management capabilities, enhance customer experience, and increase revenue.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2000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5071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A565E3-9456-EF61-7B15-0C2ADCB6C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502" y="609600"/>
            <a:ext cx="8596668" cy="1320800"/>
          </a:xfrm>
        </p:spPr>
        <p:txBody>
          <a:bodyPr>
            <a:normAutofit/>
          </a:bodyPr>
          <a:lstStyle/>
          <a:p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Purpose Statement (Goals)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30C79-69CB-B170-7EFF-AD8F9CD0F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538" y="1663908"/>
            <a:ext cx="11197652" cy="4736891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purpose of the SMS Traffic Management System : Real- Time SMS Traffic Management Dashboard project is to design and develop a centralized platform for monitoring and analyzing SMS traffic in real-time, with the following goals:- 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Improve customer experience by reducing message delivery delays and increasing message throughput.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Increase revenue by optimizing SMS traffic management and reducing costs associated with manual processes-.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Enhance the company's competitiveness by providing a modern and efficient SMS traffic management system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605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41BB06D-11E0-F061-C688-93B871867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547" y="609600"/>
            <a:ext cx="11053719" cy="439711"/>
          </a:xfrm>
        </p:spPr>
        <p:txBody>
          <a:bodyPr>
            <a:normAutofit fontScale="90000"/>
          </a:bodyPr>
          <a:lstStyle/>
          <a:p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 Project Objectives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51BB6-2748-C3A5-39ED-9CEE57530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547" y="1191846"/>
            <a:ext cx="11167673" cy="5193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 project objectives are to: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Develop a solution that meets the design criteria, specifications, and requirements of the company.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Prototype and test the solution to ensure that it meets the company's needs and is free of defects.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Implement the solution and train users and technical staff on its use.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Establish support processes to ensure that the solution is properly maintained and updated.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Establishing a selection committee and defining requirements.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Selecting vendors and finalists through RFP, demonstrations, and reviews.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Selecting and implementing the solution, training users and technical staff, and establishing support processes.</a:t>
            </a:r>
          </a:p>
          <a:p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4947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639EBB-7DCF-7B96-592A-5D51BC149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082073" cy="1191847"/>
          </a:xfrm>
        </p:spPr>
        <p:txBody>
          <a:bodyPr>
            <a:normAutofit/>
          </a:bodyPr>
          <a:lstStyle/>
          <a:p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  <a:t>Success Criteria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A7668-A0F4-83B0-3C41-629E0B0DE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537" y="1191846"/>
            <a:ext cx="11038729" cy="5238933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Improve records availability and accessibility of information, collateral, forms, and documents by providing real-time visibility into SMS traffic.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Reduce system downtime, related wait time, and systems response times by automating manual processes and providing advanced data analysis capabilities.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Increase customer satisfaction and loyalty by improving message delivery times and reducing errors.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Increase revenue by optimizing SMS traffic management and reducing costs associated with manual processes.</a:t>
            </a:r>
            <a:endParaRPr lang="en-IN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8062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80B86A7-A1EC-475B-9166-88902B033A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E95C44-EE63-03A2-C4AC-8C2D0D6F3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9244370" cy="433137"/>
          </a:xfrm>
        </p:spPr>
        <p:txBody>
          <a:bodyPr>
            <a:noAutofit/>
          </a:bodyPr>
          <a:lstStyle/>
          <a:p>
            <a:r>
              <a:rPr lang="en-IN" sz="32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Methods/Approach: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2C29CB1-9F74-4879-A6AF-AEA67B6F1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31F6C-CF64-BD00-8341-D09A66FD7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89547"/>
            <a:ext cx="11174104" cy="5729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Establish selection committee and selection process. Define Requirements</a:t>
            </a:r>
          </a:p>
          <a:p>
            <a:r>
              <a:rPr lang="en-US" dirty="0"/>
              <a:t>Form a selection committee consisting of representatives from the client community, ITS, and other stakeholders</a:t>
            </a:r>
          </a:p>
          <a:p>
            <a:r>
              <a:rPr lang="en-US" dirty="0"/>
              <a:t>Define the requirements for the new SMS traffic management system, including functional and non-functional requirements</a:t>
            </a:r>
          </a:p>
          <a:p>
            <a:r>
              <a:rPr lang="en-US" dirty="0"/>
              <a:t>Develop a request for proposal (RFP) document outlining the requirements and evaluation criteria</a:t>
            </a:r>
          </a:p>
          <a:p>
            <a:r>
              <a:rPr lang="en-US" dirty="0"/>
              <a:t>Identify potential vendors and invite them to submit proposals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u="sng" dirty="0"/>
              <a:t>Select vendors and finalists through RFP, demonstrations and reviews</a:t>
            </a:r>
            <a:endParaRPr lang="en-US" dirty="0"/>
          </a:p>
          <a:p>
            <a:r>
              <a:rPr lang="en-US" dirty="0"/>
              <a:t>Evaluate the proposals received from vendors based on the requirements and evaluation criteria</a:t>
            </a:r>
          </a:p>
          <a:p>
            <a:r>
              <a:rPr lang="en-US" dirty="0"/>
              <a:t>Shortlist the top vendors and invite them to demonstrate their solutions.</a:t>
            </a:r>
          </a:p>
          <a:p>
            <a:r>
              <a:rPr lang="en-US" dirty="0"/>
              <a:t>Conduct thorough reviews of the demonstrations and evaluate the vendors' solutions based on factors such as functionality, scalability, security, and cost.</a:t>
            </a:r>
          </a:p>
          <a:p>
            <a:r>
              <a:rPr lang="en-US" dirty="0"/>
              <a:t>Select the top finalists and invite them to participate in further evaluation and testing.</a:t>
            </a:r>
          </a:p>
          <a:p>
            <a:endParaRPr lang="en-US" dirty="0"/>
          </a:p>
          <a:p>
            <a:pPr marL="0" indent="0">
              <a:buNone/>
            </a:pPr>
            <a:endParaRPr lang="en-IN" b="1" u="sng" dirty="0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7E2C7115-5336-410C-AD71-0F0952A2E5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700913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1245</Words>
  <Application>Microsoft Office PowerPoint</Application>
  <PresentationFormat>Widescreen</PresentationFormat>
  <Paragraphs>85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Arial</vt:lpstr>
      <vt:lpstr>Trebuchet MS</vt:lpstr>
      <vt:lpstr>Wingdings 3</vt:lpstr>
      <vt:lpstr>Facet</vt:lpstr>
      <vt:lpstr>SMS Traffic Management System</vt:lpstr>
      <vt:lpstr>Situation</vt:lpstr>
      <vt:lpstr>Problem</vt:lpstr>
      <vt:lpstr>Opportunity</vt:lpstr>
      <vt:lpstr>PowerPoint Presentation</vt:lpstr>
      <vt:lpstr>Purpose Statement (Goals)</vt:lpstr>
      <vt:lpstr> Project Objectives</vt:lpstr>
      <vt:lpstr> Success Criteria</vt:lpstr>
      <vt:lpstr>Methods/Approach:</vt:lpstr>
      <vt:lpstr>PowerPoint Presentation</vt:lpstr>
      <vt:lpstr> Resources</vt:lpstr>
      <vt:lpstr>Risks and Dependencies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Rahul Kumar8</dc:creator>
  <cp:lastModifiedBy>Rahul Kumar8</cp:lastModifiedBy>
  <cp:revision>12</cp:revision>
  <dcterms:created xsi:type="dcterms:W3CDTF">2025-01-26T08:46:25Z</dcterms:created>
  <dcterms:modified xsi:type="dcterms:W3CDTF">2025-01-27T11:03:01Z</dcterms:modified>
</cp:coreProperties>
</file>