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7" r:id="rId4"/>
    <p:sldId id="258" r:id="rId5"/>
    <p:sldId id="269" r:id="rId6"/>
    <p:sldId id="259" r:id="rId7"/>
    <p:sldId id="260" r:id="rId8"/>
    <p:sldId id="261" r:id="rId9"/>
    <p:sldId id="266" r:id="rId10"/>
    <p:sldId id="268" r:id="rId11"/>
    <p:sldId id="262" r:id="rId12"/>
    <p:sldId id="263" r:id="rId13"/>
    <p:sldId id="26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2" d="100"/>
          <a:sy n="62" d="100"/>
        </p:scale>
        <p:origin x="82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11054-F0F3-9BD3-2635-02498F1865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22B3ADDE-E115-B90C-09BD-ED56A2070EE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4915AA76-4D2D-53D0-36B7-F66C27D35934}"/>
              </a:ext>
            </a:extLst>
          </p:cNvPr>
          <p:cNvSpPr>
            <a:spLocks noGrp="1"/>
          </p:cNvSpPr>
          <p:nvPr>
            <p:ph type="dt" sz="half" idx="10"/>
          </p:nvPr>
        </p:nvSpPr>
        <p:spPr/>
        <p:txBody>
          <a:bodyPr/>
          <a:lstStyle/>
          <a:p>
            <a:fld id="{608BF9BA-D438-4DC8-A620-04DBBA9F7F58}" type="datetimeFigureOut">
              <a:rPr lang="en-IN" smtClean="0"/>
              <a:t>24-12-2024</a:t>
            </a:fld>
            <a:endParaRPr lang="en-IN"/>
          </a:p>
        </p:txBody>
      </p:sp>
      <p:sp>
        <p:nvSpPr>
          <p:cNvPr id="5" name="Footer Placeholder 4">
            <a:extLst>
              <a:ext uri="{FF2B5EF4-FFF2-40B4-BE49-F238E27FC236}">
                <a16:creationId xmlns:a16="http://schemas.microsoft.com/office/drawing/2014/main" id="{CA75DE4C-42F2-5B80-74C8-C1BE3521345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12F8E4B-4A38-6620-77B1-92F61DF85395}"/>
              </a:ext>
            </a:extLst>
          </p:cNvPr>
          <p:cNvSpPr>
            <a:spLocks noGrp="1"/>
          </p:cNvSpPr>
          <p:nvPr>
            <p:ph type="sldNum" sz="quarter" idx="12"/>
          </p:nvPr>
        </p:nvSpPr>
        <p:spPr/>
        <p:txBody>
          <a:bodyPr/>
          <a:lstStyle/>
          <a:p>
            <a:fld id="{1DB8C949-2703-4777-860C-B57A285411BB}" type="slidenum">
              <a:rPr lang="en-IN" smtClean="0"/>
              <a:t>‹#›</a:t>
            </a:fld>
            <a:endParaRPr lang="en-IN"/>
          </a:p>
        </p:txBody>
      </p:sp>
    </p:spTree>
    <p:extLst>
      <p:ext uri="{BB962C8B-B14F-4D97-AF65-F5344CB8AC3E}">
        <p14:creationId xmlns:p14="http://schemas.microsoft.com/office/powerpoint/2010/main" val="1056964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C1D8F-BF09-D0A2-E2C5-B3744390F4E3}"/>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1DDA1115-7FD2-0609-A08D-9DEE519FDBF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F9ADA51-E055-E12E-F328-B351F0674336}"/>
              </a:ext>
            </a:extLst>
          </p:cNvPr>
          <p:cNvSpPr>
            <a:spLocks noGrp="1"/>
          </p:cNvSpPr>
          <p:nvPr>
            <p:ph type="dt" sz="half" idx="10"/>
          </p:nvPr>
        </p:nvSpPr>
        <p:spPr/>
        <p:txBody>
          <a:bodyPr/>
          <a:lstStyle/>
          <a:p>
            <a:fld id="{608BF9BA-D438-4DC8-A620-04DBBA9F7F58}" type="datetimeFigureOut">
              <a:rPr lang="en-IN" smtClean="0"/>
              <a:t>24-12-2024</a:t>
            </a:fld>
            <a:endParaRPr lang="en-IN"/>
          </a:p>
        </p:txBody>
      </p:sp>
      <p:sp>
        <p:nvSpPr>
          <p:cNvPr id="5" name="Footer Placeholder 4">
            <a:extLst>
              <a:ext uri="{FF2B5EF4-FFF2-40B4-BE49-F238E27FC236}">
                <a16:creationId xmlns:a16="http://schemas.microsoft.com/office/drawing/2014/main" id="{0356688A-BA8A-560A-CD92-078AEC70E76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996DF2C-C225-C82D-421D-B46E149E68E7}"/>
              </a:ext>
            </a:extLst>
          </p:cNvPr>
          <p:cNvSpPr>
            <a:spLocks noGrp="1"/>
          </p:cNvSpPr>
          <p:nvPr>
            <p:ph type="sldNum" sz="quarter" idx="12"/>
          </p:nvPr>
        </p:nvSpPr>
        <p:spPr/>
        <p:txBody>
          <a:bodyPr/>
          <a:lstStyle/>
          <a:p>
            <a:fld id="{1DB8C949-2703-4777-860C-B57A285411BB}" type="slidenum">
              <a:rPr lang="en-IN" smtClean="0"/>
              <a:t>‹#›</a:t>
            </a:fld>
            <a:endParaRPr lang="en-IN"/>
          </a:p>
        </p:txBody>
      </p:sp>
    </p:spTree>
    <p:extLst>
      <p:ext uri="{BB962C8B-B14F-4D97-AF65-F5344CB8AC3E}">
        <p14:creationId xmlns:p14="http://schemas.microsoft.com/office/powerpoint/2010/main" val="610976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0F9EDD3-C5F6-A61E-81F0-4513EC657B8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A4C3F1BC-E5A4-5BF4-3FF1-9194ABC11E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3AAB2E9-B386-B292-46D0-95F4F6BE2713}"/>
              </a:ext>
            </a:extLst>
          </p:cNvPr>
          <p:cNvSpPr>
            <a:spLocks noGrp="1"/>
          </p:cNvSpPr>
          <p:nvPr>
            <p:ph type="dt" sz="half" idx="10"/>
          </p:nvPr>
        </p:nvSpPr>
        <p:spPr/>
        <p:txBody>
          <a:bodyPr/>
          <a:lstStyle/>
          <a:p>
            <a:fld id="{608BF9BA-D438-4DC8-A620-04DBBA9F7F58}" type="datetimeFigureOut">
              <a:rPr lang="en-IN" smtClean="0"/>
              <a:t>24-12-2024</a:t>
            </a:fld>
            <a:endParaRPr lang="en-IN"/>
          </a:p>
        </p:txBody>
      </p:sp>
      <p:sp>
        <p:nvSpPr>
          <p:cNvPr id="5" name="Footer Placeholder 4">
            <a:extLst>
              <a:ext uri="{FF2B5EF4-FFF2-40B4-BE49-F238E27FC236}">
                <a16:creationId xmlns:a16="http://schemas.microsoft.com/office/drawing/2014/main" id="{C007399B-3708-18D1-484E-876C3FB80B8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EE699EA-2968-AAD3-3BAC-0AC7B750EF9C}"/>
              </a:ext>
            </a:extLst>
          </p:cNvPr>
          <p:cNvSpPr>
            <a:spLocks noGrp="1"/>
          </p:cNvSpPr>
          <p:nvPr>
            <p:ph type="sldNum" sz="quarter" idx="12"/>
          </p:nvPr>
        </p:nvSpPr>
        <p:spPr/>
        <p:txBody>
          <a:bodyPr/>
          <a:lstStyle/>
          <a:p>
            <a:fld id="{1DB8C949-2703-4777-860C-B57A285411BB}" type="slidenum">
              <a:rPr lang="en-IN" smtClean="0"/>
              <a:t>‹#›</a:t>
            </a:fld>
            <a:endParaRPr lang="en-IN"/>
          </a:p>
        </p:txBody>
      </p:sp>
    </p:spTree>
    <p:extLst>
      <p:ext uri="{BB962C8B-B14F-4D97-AF65-F5344CB8AC3E}">
        <p14:creationId xmlns:p14="http://schemas.microsoft.com/office/powerpoint/2010/main" val="2638331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E2EF4-0A67-6A61-7661-686E760763A6}"/>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817A1739-30B8-34BC-18AB-8893B3BE59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BEF5490-33D7-496E-065A-0CA77E4653E8}"/>
              </a:ext>
            </a:extLst>
          </p:cNvPr>
          <p:cNvSpPr>
            <a:spLocks noGrp="1"/>
          </p:cNvSpPr>
          <p:nvPr>
            <p:ph type="dt" sz="half" idx="10"/>
          </p:nvPr>
        </p:nvSpPr>
        <p:spPr/>
        <p:txBody>
          <a:bodyPr/>
          <a:lstStyle/>
          <a:p>
            <a:fld id="{608BF9BA-D438-4DC8-A620-04DBBA9F7F58}" type="datetimeFigureOut">
              <a:rPr lang="en-IN" smtClean="0"/>
              <a:t>24-12-2024</a:t>
            </a:fld>
            <a:endParaRPr lang="en-IN"/>
          </a:p>
        </p:txBody>
      </p:sp>
      <p:sp>
        <p:nvSpPr>
          <p:cNvPr id="5" name="Footer Placeholder 4">
            <a:extLst>
              <a:ext uri="{FF2B5EF4-FFF2-40B4-BE49-F238E27FC236}">
                <a16:creationId xmlns:a16="http://schemas.microsoft.com/office/drawing/2014/main" id="{8EA48FBB-059A-B955-9913-4B4BC29FF06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959F9A8-9D7A-C7F6-A3C7-9635132D8BC2}"/>
              </a:ext>
            </a:extLst>
          </p:cNvPr>
          <p:cNvSpPr>
            <a:spLocks noGrp="1"/>
          </p:cNvSpPr>
          <p:nvPr>
            <p:ph type="sldNum" sz="quarter" idx="12"/>
          </p:nvPr>
        </p:nvSpPr>
        <p:spPr/>
        <p:txBody>
          <a:bodyPr/>
          <a:lstStyle/>
          <a:p>
            <a:fld id="{1DB8C949-2703-4777-860C-B57A285411BB}" type="slidenum">
              <a:rPr lang="en-IN" smtClean="0"/>
              <a:t>‹#›</a:t>
            </a:fld>
            <a:endParaRPr lang="en-IN"/>
          </a:p>
        </p:txBody>
      </p:sp>
    </p:spTree>
    <p:extLst>
      <p:ext uri="{BB962C8B-B14F-4D97-AF65-F5344CB8AC3E}">
        <p14:creationId xmlns:p14="http://schemas.microsoft.com/office/powerpoint/2010/main" val="3643056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8030F2-09D4-36AA-6E68-FCD28338BE2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9E76B4F3-936E-23AC-DE78-E722A412387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FB6E877-406C-27E7-5A80-CC5CFB2CB786}"/>
              </a:ext>
            </a:extLst>
          </p:cNvPr>
          <p:cNvSpPr>
            <a:spLocks noGrp="1"/>
          </p:cNvSpPr>
          <p:nvPr>
            <p:ph type="dt" sz="half" idx="10"/>
          </p:nvPr>
        </p:nvSpPr>
        <p:spPr/>
        <p:txBody>
          <a:bodyPr/>
          <a:lstStyle/>
          <a:p>
            <a:fld id="{608BF9BA-D438-4DC8-A620-04DBBA9F7F58}" type="datetimeFigureOut">
              <a:rPr lang="en-IN" smtClean="0"/>
              <a:t>24-12-2024</a:t>
            </a:fld>
            <a:endParaRPr lang="en-IN"/>
          </a:p>
        </p:txBody>
      </p:sp>
      <p:sp>
        <p:nvSpPr>
          <p:cNvPr id="5" name="Footer Placeholder 4">
            <a:extLst>
              <a:ext uri="{FF2B5EF4-FFF2-40B4-BE49-F238E27FC236}">
                <a16:creationId xmlns:a16="http://schemas.microsoft.com/office/drawing/2014/main" id="{2D0BA86B-323F-B7A0-232D-4E1C96743D7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273A4B4-52E4-2718-9630-08232B35CDE7}"/>
              </a:ext>
            </a:extLst>
          </p:cNvPr>
          <p:cNvSpPr>
            <a:spLocks noGrp="1"/>
          </p:cNvSpPr>
          <p:nvPr>
            <p:ph type="sldNum" sz="quarter" idx="12"/>
          </p:nvPr>
        </p:nvSpPr>
        <p:spPr/>
        <p:txBody>
          <a:bodyPr/>
          <a:lstStyle/>
          <a:p>
            <a:fld id="{1DB8C949-2703-4777-860C-B57A285411BB}" type="slidenum">
              <a:rPr lang="en-IN" smtClean="0"/>
              <a:t>‹#›</a:t>
            </a:fld>
            <a:endParaRPr lang="en-IN"/>
          </a:p>
        </p:txBody>
      </p:sp>
    </p:spTree>
    <p:extLst>
      <p:ext uri="{BB962C8B-B14F-4D97-AF65-F5344CB8AC3E}">
        <p14:creationId xmlns:p14="http://schemas.microsoft.com/office/powerpoint/2010/main" val="1683423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96EA2-A123-7C3B-9DFE-89F0168F2906}"/>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DA13EED-3F4D-1339-F851-EC0B27BFBB9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027BE775-C9B7-F9AA-0092-05B0F70BB84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51016D56-A1F2-F769-2196-6C45C5DDB011}"/>
              </a:ext>
            </a:extLst>
          </p:cNvPr>
          <p:cNvSpPr>
            <a:spLocks noGrp="1"/>
          </p:cNvSpPr>
          <p:nvPr>
            <p:ph type="dt" sz="half" idx="10"/>
          </p:nvPr>
        </p:nvSpPr>
        <p:spPr/>
        <p:txBody>
          <a:bodyPr/>
          <a:lstStyle/>
          <a:p>
            <a:fld id="{608BF9BA-D438-4DC8-A620-04DBBA9F7F58}" type="datetimeFigureOut">
              <a:rPr lang="en-IN" smtClean="0"/>
              <a:t>24-12-2024</a:t>
            </a:fld>
            <a:endParaRPr lang="en-IN"/>
          </a:p>
        </p:txBody>
      </p:sp>
      <p:sp>
        <p:nvSpPr>
          <p:cNvPr id="6" name="Footer Placeholder 5">
            <a:extLst>
              <a:ext uri="{FF2B5EF4-FFF2-40B4-BE49-F238E27FC236}">
                <a16:creationId xmlns:a16="http://schemas.microsoft.com/office/drawing/2014/main" id="{E1F08386-AD4E-E940-0095-9A724430206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A04E95C-1E09-E778-5C11-B18D16482132}"/>
              </a:ext>
            </a:extLst>
          </p:cNvPr>
          <p:cNvSpPr>
            <a:spLocks noGrp="1"/>
          </p:cNvSpPr>
          <p:nvPr>
            <p:ph type="sldNum" sz="quarter" idx="12"/>
          </p:nvPr>
        </p:nvSpPr>
        <p:spPr/>
        <p:txBody>
          <a:bodyPr/>
          <a:lstStyle/>
          <a:p>
            <a:fld id="{1DB8C949-2703-4777-860C-B57A285411BB}" type="slidenum">
              <a:rPr lang="en-IN" smtClean="0"/>
              <a:t>‹#›</a:t>
            </a:fld>
            <a:endParaRPr lang="en-IN"/>
          </a:p>
        </p:txBody>
      </p:sp>
    </p:spTree>
    <p:extLst>
      <p:ext uri="{BB962C8B-B14F-4D97-AF65-F5344CB8AC3E}">
        <p14:creationId xmlns:p14="http://schemas.microsoft.com/office/powerpoint/2010/main" val="3668602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B5CAF7-EB72-D325-4139-B63CCAE27D16}"/>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AC8508B9-7739-FD95-53C8-2D984910F4A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4DB9ECB-73E3-E976-0D80-A1733F197D3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55263ED5-48FF-9DC9-42CF-7028C998C9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A01B4F3-2BD5-BD5F-61B8-F45BB751FD4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38262583-D4D0-7A3F-9DEF-192530E0E842}"/>
              </a:ext>
            </a:extLst>
          </p:cNvPr>
          <p:cNvSpPr>
            <a:spLocks noGrp="1"/>
          </p:cNvSpPr>
          <p:nvPr>
            <p:ph type="dt" sz="half" idx="10"/>
          </p:nvPr>
        </p:nvSpPr>
        <p:spPr/>
        <p:txBody>
          <a:bodyPr/>
          <a:lstStyle/>
          <a:p>
            <a:fld id="{608BF9BA-D438-4DC8-A620-04DBBA9F7F58}" type="datetimeFigureOut">
              <a:rPr lang="en-IN" smtClean="0"/>
              <a:t>24-12-2024</a:t>
            </a:fld>
            <a:endParaRPr lang="en-IN"/>
          </a:p>
        </p:txBody>
      </p:sp>
      <p:sp>
        <p:nvSpPr>
          <p:cNvPr id="8" name="Footer Placeholder 7">
            <a:extLst>
              <a:ext uri="{FF2B5EF4-FFF2-40B4-BE49-F238E27FC236}">
                <a16:creationId xmlns:a16="http://schemas.microsoft.com/office/drawing/2014/main" id="{FA385AA0-9137-518B-4694-F11BB762D3A3}"/>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18E52D91-E586-2325-0268-5FBB10BE4301}"/>
              </a:ext>
            </a:extLst>
          </p:cNvPr>
          <p:cNvSpPr>
            <a:spLocks noGrp="1"/>
          </p:cNvSpPr>
          <p:nvPr>
            <p:ph type="sldNum" sz="quarter" idx="12"/>
          </p:nvPr>
        </p:nvSpPr>
        <p:spPr/>
        <p:txBody>
          <a:bodyPr/>
          <a:lstStyle/>
          <a:p>
            <a:fld id="{1DB8C949-2703-4777-860C-B57A285411BB}" type="slidenum">
              <a:rPr lang="en-IN" smtClean="0"/>
              <a:t>‹#›</a:t>
            </a:fld>
            <a:endParaRPr lang="en-IN"/>
          </a:p>
        </p:txBody>
      </p:sp>
    </p:spTree>
    <p:extLst>
      <p:ext uri="{BB962C8B-B14F-4D97-AF65-F5344CB8AC3E}">
        <p14:creationId xmlns:p14="http://schemas.microsoft.com/office/powerpoint/2010/main" val="2941751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DA1D6-6980-32E1-A3A6-D0A0E072B34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DAD76449-F833-4969-5807-DBB887F9A07E}"/>
              </a:ext>
            </a:extLst>
          </p:cNvPr>
          <p:cNvSpPr>
            <a:spLocks noGrp="1"/>
          </p:cNvSpPr>
          <p:nvPr>
            <p:ph type="dt" sz="half" idx="10"/>
          </p:nvPr>
        </p:nvSpPr>
        <p:spPr/>
        <p:txBody>
          <a:bodyPr/>
          <a:lstStyle/>
          <a:p>
            <a:fld id="{608BF9BA-D438-4DC8-A620-04DBBA9F7F58}" type="datetimeFigureOut">
              <a:rPr lang="en-IN" smtClean="0"/>
              <a:t>24-12-2024</a:t>
            </a:fld>
            <a:endParaRPr lang="en-IN"/>
          </a:p>
        </p:txBody>
      </p:sp>
      <p:sp>
        <p:nvSpPr>
          <p:cNvPr id="4" name="Footer Placeholder 3">
            <a:extLst>
              <a:ext uri="{FF2B5EF4-FFF2-40B4-BE49-F238E27FC236}">
                <a16:creationId xmlns:a16="http://schemas.microsoft.com/office/drawing/2014/main" id="{3CC76C51-04CD-440C-D0FF-F6488761E05E}"/>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5D38ED9A-2C11-1566-3E88-A5823A19011E}"/>
              </a:ext>
            </a:extLst>
          </p:cNvPr>
          <p:cNvSpPr>
            <a:spLocks noGrp="1"/>
          </p:cNvSpPr>
          <p:nvPr>
            <p:ph type="sldNum" sz="quarter" idx="12"/>
          </p:nvPr>
        </p:nvSpPr>
        <p:spPr/>
        <p:txBody>
          <a:bodyPr/>
          <a:lstStyle/>
          <a:p>
            <a:fld id="{1DB8C949-2703-4777-860C-B57A285411BB}" type="slidenum">
              <a:rPr lang="en-IN" smtClean="0"/>
              <a:t>‹#›</a:t>
            </a:fld>
            <a:endParaRPr lang="en-IN"/>
          </a:p>
        </p:txBody>
      </p:sp>
    </p:spTree>
    <p:extLst>
      <p:ext uri="{BB962C8B-B14F-4D97-AF65-F5344CB8AC3E}">
        <p14:creationId xmlns:p14="http://schemas.microsoft.com/office/powerpoint/2010/main" val="3412612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F5ADB8F-B98F-6D8E-451C-13EAEBAA4071}"/>
              </a:ext>
            </a:extLst>
          </p:cNvPr>
          <p:cNvSpPr>
            <a:spLocks noGrp="1"/>
          </p:cNvSpPr>
          <p:nvPr>
            <p:ph type="dt" sz="half" idx="10"/>
          </p:nvPr>
        </p:nvSpPr>
        <p:spPr/>
        <p:txBody>
          <a:bodyPr/>
          <a:lstStyle/>
          <a:p>
            <a:fld id="{608BF9BA-D438-4DC8-A620-04DBBA9F7F58}" type="datetimeFigureOut">
              <a:rPr lang="en-IN" smtClean="0"/>
              <a:t>24-12-2024</a:t>
            </a:fld>
            <a:endParaRPr lang="en-IN"/>
          </a:p>
        </p:txBody>
      </p:sp>
      <p:sp>
        <p:nvSpPr>
          <p:cNvPr id="3" name="Footer Placeholder 2">
            <a:extLst>
              <a:ext uri="{FF2B5EF4-FFF2-40B4-BE49-F238E27FC236}">
                <a16:creationId xmlns:a16="http://schemas.microsoft.com/office/drawing/2014/main" id="{09566A0B-021D-3F71-C40C-367FE693150F}"/>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96418C97-E0F5-4FE8-9256-FE69C137E527}"/>
              </a:ext>
            </a:extLst>
          </p:cNvPr>
          <p:cNvSpPr>
            <a:spLocks noGrp="1"/>
          </p:cNvSpPr>
          <p:nvPr>
            <p:ph type="sldNum" sz="quarter" idx="12"/>
          </p:nvPr>
        </p:nvSpPr>
        <p:spPr/>
        <p:txBody>
          <a:bodyPr/>
          <a:lstStyle/>
          <a:p>
            <a:fld id="{1DB8C949-2703-4777-860C-B57A285411BB}" type="slidenum">
              <a:rPr lang="en-IN" smtClean="0"/>
              <a:t>‹#›</a:t>
            </a:fld>
            <a:endParaRPr lang="en-IN"/>
          </a:p>
        </p:txBody>
      </p:sp>
    </p:spTree>
    <p:extLst>
      <p:ext uri="{BB962C8B-B14F-4D97-AF65-F5344CB8AC3E}">
        <p14:creationId xmlns:p14="http://schemas.microsoft.com/office/powerpoint/2010/main" val="2520078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7F6B7-0458-73B7-1FE0-172026EDB7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A9F7B6D2-461E-EB2F-8F12-6D28418FDEB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FA6C8997-621F-F3C7-307C-6D5EB337A1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B9519E-E42E-B0D2-F090-41096607829A}"/>
              </a:ext>
            </a:extLst>
          </p:cNvPr>
          <p:cNvSpPr>
            <a:spLocks noGrp="1"/>
          </p:cNvSpPr>
          <p:nvPr>
            <p:ph type="dt" sz="half" idx="10"/>
          </p:nvPr>
        </p:nvSpPr>
        <p:spPr/>
        <p:txBody>
          <a:bodyPr/>
          <a:lstStyle/>
          <a:p>
            <a:fld id="{608BF9BA-D438-4DC8-A620-04DBBA9F7F58}" type="datetimeFigureOut">
              <a:rPr lang="en-IN" smtClean="0"/>
              <a:t>24-12-2024</a:t>
            </a:fld>
            <a:endParaRPr lang="en-IN"/>
          </a:p>
        </p:txBody>
      </p:sp>
      <p:sp>
        <p:nvSpPr>
          <p:cNvPr id="6" name="Footer Placeholder 5">
            <a:extLst>
              <a:ext uri="{FF2B5EF4-FFF2-40B4-BE49-F238E27FC236}">
                <a16:creationId xmlns:a16="http://schemas.microsoft.com/office/drawing/2014/main" id="{FDBF4514-97F8-8136-881C-56454AB2BE0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012ECE2-EBC3-6F69-070B-B1CAD8C0D7ED}"/>
              </a:ext>
            </a:extLst>
          </p:cNvPr>
          <p:cNvSpPr>
            <a:spLocks noGrp="1"/>
          </p:cNvSpPr>
          <p:nvPr>
            <p:ph type="sldNum" sz="quarter" idx="12"/>
          </p:nvPr>
        </p:nvSpPr>
        <p:spPr/>
        <p:txBody>
          <a:bodyPr/>
          <a:lstStyle/>
          <a:p>
            <a:fld id="{1DB8C949-2703-4777-860C-B57A285411BB}" type="slidenum">
              <a:rPr lang="en-IN" smtClean="0"/>
              <a:t>‹#›</a:t>
            </a:fld>
            <a:endParaRPr lang="en-IN"/>
          </a:p>
        </p:txBody>
      </p:sp>
    </p:spTree>
    <p:extLst>
      <p:ext uri="{BB962C8B-B14F-4D97-AF65-F5344CB8AC3E}">
        <p14:creationId xmlns:p14="http://schemas.microsoft.com/office/powerpoint/2010/main" val="975245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1C558-FA9A-0B7A-82DC-ECABC35405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34642D83-DFDC-1C38-6553-0FAE66BE467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0006F5B1-6B83-D7D3-160C-1B1A73251D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7A283E-07E3-E5FA-2415-B6C3DABB531F}"/>
              </a:ext>
            </a:extLst>
          </p:cNvPr>
          <p:cNvSpPr>
            <a:spLocks noGrp="1"/>
          </p:cNvSpPr>
          <p:nvPr>
            <p:ph type="dt" sz="half" idx="10"/>
          </p:nvPr>
        </p:nvSpPr>
        <p:spPr/>
        <p:txBody>
          <a:bodyPr/>
          <a:lstStyle/>
          <a:p>
            <a:fld id="{608BF9BA-D438-4DC8-A620-04DBBA9F7F58}" type="datetimeFigureOut">
              <a:rPr lang="en-IN" smtClean="0"/>
              <a:t>24-12-2024</a:t>
            </a:fld>
            <a:endParaRPr lang="en-IN"/>
          </a:p>
        </p:txBody>
      </p:sp>
      <p:sp>
        <p:nvSpPr>
          <p:cNvPr id="6" name="Footer Placeholder 5">
            <a:extLst>
              <a:ext uri="{FF2B5EF4-FFF2-40B4-BE49-F238E27FC236}">
                <a16:creationId xmlns:a16="http://schemas.microsoft.com/office/drawing/2014/main" id="{D2E0CE30-64D1-C9A0-6486-B5478BE5963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EEE3725-9C2A-1C3D-DB7D-3CAC5DE3E448}"/>
              </a:ext>
            </a:extLst>
          </p:cNvPr>
          <p:cNvSpPr>
            <a:spLocks noGrp="1"/>
          </p:cNvSpPr>
          <p:nvPr>
            <p:ph type="sldNum" sz="quarter" idx="12"/>
          </p:nvPr>
        </p:nvSpPr>
        <p:spPr/>
        <p:txBody>
          <a:bodyPr/>
          <a:lstStyle/>
          <a:p>
            <a:fld id="{1DB8C949-2703-4777-860C-B57A285411BB}" type="slidenum">
              <a:rPr lang="en-IN" smtClean="0"/>
              <a:t>‹#›</a:t>
            </a:fld>
            <a:endParaRPr lang="en-IN"/>
          </a:p>
        </p:txBody>
      </p:sp>
    </p:spTree>
    <p:extLst>
      <p:ext uri="{BB962C8B-B14F-4D97-AF65-F5344CB8AC3E}">
        <p14:creationId xmlns:p14="http://schemas.microsoft.com/office/powerpoint/2010/main" val="3495459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5BB7356-03AD-2F16-2803-F8C98A19C59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A182E171-6B00-4E67-FEDC-C89B62533A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4A66BAC-8C28-82E5-C142-981F9A1B1A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8BF9BA-D438-4DC8-A620-04DBBA9F7F58}" type="datetimeFigureOut">
              <a:rPr lang="en-IN" smtClean="0"/>
              <a:t>24-12-2024</a:t>
            </a:fld>
            <a:endParaRPr lang="en-IN"/>
          </a:p>
        </p:txBody>
      </p:sp>
      <p:sp>
        <p:nvSpPr>
          <p:cNvPr id="5" name="Footer Placeholder 4">
            <a:extLst>
              <a:ext uri="{FF2B5EF4-FFF2-40B4-BE49-F238E27FC236}">
                <a16:creationId xmlns:a16="http://schemas.microsoft.com/office/drawing/2014/main" id="{9F4D3980-21E8-A95E-1AAE-4ABA0F8DEE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E5C2CCCC-B61B-E6C0-9974-F578C453B4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B8C949-2703-4777-860C-B57A285411BB}" type="slidenum">
              <a:rPr lang="en-IN" smtClean="0"/>
              <a:t>‹#›</a:t>
            </a:fld>
            <a:endParaRPr lang="en-IN"/>
          </a:p>
        </p:txBody>
      </p:sp>
    </p:spTree>
    <p:extLst>
      <p:ext uri="{BB962C8B-B14F-4D97-AF65-F5344CB8AC3E}">
        <p14:creationId xmlns:p14="http://schemas.microsoft.com/office/powerpoint/2010/main" val="31257665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5A78E-59E3-2824-2D7A-7CC4C2A4423B}"/>
              </a:ext>
            </a:extLst>
          </p:cNvPr>
          <p:cNvSpPr>
            <a:spLocks noGrp="1"/>
          </p:cNvSpPr>
          <p:nvPr>
            <p:ph type="ctrTitle"/>
          </p:nvPr>
        </p:nvSpPr>
        <p:spPr/>
        <p:txBody>
          <a:bodyPr/>
          <a:lstStyle/>
          <a:p>
            <a:r>
              <a:rPr lang="en-US" dirty="0" err="1"/>
              <a:t>BETAUx</a:t>
            </a:r>
            <a:r>
              <a:rPr lang="en-US" dirty="0"/>
              <a:t> Enhancement</a:t>
            </a:r>
            <a:endParaRPr lang="en-IN" dirty="0"/>
          </a:p>
        </p:txBody>
      </p:sp>
      <p:sp>
        <p:nvSpPr>
          <p:cNvPr id="3" name="Subtitle 2">
            <a:extLst>
              <a:ext uri="{FF2B5EF4-FFF2-40B4-BE49-F238E27FC236}">
                <a16:creationId xmlns:a16="http://schemas.microsoft.com/office/drawing/2014/main" id="{B5615AAC-8F5B-F068-0EF1-160887BAF14D}"/>
              </a:ext>
            </a:extLst>
          </p:cNvPr>
          <p:cNvSpPr>
            <a:spLocks noGrp="1"/>
          </p:cNvSpPr>
          <p:nvPr>
            <p:ph type="subTitle" idx="1"/>
          </p:nvPr>
        </p:nvSpPr>
        <p:spPr/>
        <p:txBody>
          <a:bodyPr/>
          <a:lstStyle/>
          <a:p>
            <a:r>
              <a:rPr lang="en-US" dirty="0"/>
              <a:t>By- Tanvi Sharma</a:t>
            </a:r>
          </a:p>
          <a:p>
            <a:r>
              <a:rPr lang="en-US" dirty="0"/>
              <a:t>23rd December, 2024</a:t>
            </a:r>
            <a:endParaRPr lang="en-IN" dirty="0"/>
          </a:p>
        </p:txBody>
      </p:sp>
    </p:spTree>
    <p:extLst>
      <p:ext uri="{BB962C8B-B14F-4D97-AF65-F5344CB8AC3E}">
        <p14:creationId xmlns:p14="http://schemas.microsoft.com/office/powerpoint/2010/main" val="12318252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28522-AEAF-EC55-30CD-5782D9BB16BF}"/>
              </a:ext>
            </a:extLst>
          </p:cNvPr>
          <p:cNvSpPr>
            <a:spLocks noGrp="1"/>
          </p:cNvSpPr>
          <p:nvPr>
            <p:ph type="title"/>
          </p:nvPr>
        </p:nvSpPr>
        <p:spPr>
          <a:xfrm>
            <a:off x="838200" y="365126"/>
            <a:ext cx="10515600" cy="467082"/>
          </a:xfrm>
        </p:spPr>
        <p:txBody>
          <a:bodyPr>
            <a:normAutofit fontScale="90000"/>
          </a:bodyPr>
          <a:lstStyle/>
          <a:p>
            <a:endParaRPr lang="en-IN" dirty="0"/>
          </a:p>
        </p:txBody>
      </p:sp>
      <p:sp>
        <p:nvSpPr>
          <p:cNvPr id="3" name="Content Placeholder 2">
            <a:extLst>
              <a:ext uri="{FF2B5EF4-FFF2-40B4-BE49-F238E27FC236}">
                <a16:creationId xmlns:a16="http://schemas.microsoft.com/office/drawing/2014/main" id="{EDC79420-847F-61A1-561D-C225F31D8112}"/>
              </a:ext>
            </a:extLst>
          </p:cNvPr>
          <p:cNvSpPr>
            <a:spLocks noGrp="1"/>
          </p:cNvSpPr>
          <p:nvPr>
            <p:ph idx="1"/>
          </p:nvPr>
        </p:nvSpPr>
        <p:spPr>
          <a:xfrm>
            <a:off x="838200" y="1089061"/>
            <a:ext cx="10515600" cy="5087902"/>
          </a:xfrm>
        </p:spPr>
        <p:txBody>
          <a:bodyPr/>
          <a:lstStyle/>
          <a:p>
            <a:pPr>
              <a:buFont typeface="Wingdings" panose="05000000000000000000" pitchFamily="2" charset="2"/>
              <a:buChar char="q"/>
            </a:pPr>
            <a:r>
              <a:rPr lang="en-US" dirty="0"/>
              <a:t> </a:t>
            </a:r>
            <a:r>
              <a:rPr lang="en-US" b="1" dirty="0"/>
              <a:t>Maintenance Phase</a:t>
            </a:r>
          </a:p>
          <a:p>
            <a:r>
              <a:rPr lang="en-US" dirty="0"/>
              <a:t>As a BA we need to act bridge between users and support team for post deployment issues.</a:t>
            </a:r>
          </a:p>
          <a:p>
            <a:r>
              <a:rPr lang="en-US" dirty="0"/>
              <a:t>Gather feedback from end users to identify any additional requirements.</a:t>
            </a:r>
            <a:endParaRPr lang="en-IN" dirty="0"/>
          </a:p>
        </p:txBody>
      </p:sp>
    </p:spTree>
    <p:extLst>
      <p:ext uri="{BB962C8B-B14F-4D97-AF65-F5344CB8AC3E}">
        <p14:creationId xmlns:p14="http://schemas.microsoft.com/office/powerpoint/2010/main" val="3423167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88E59-FB8D-022A-9760-3F276A31B31E}"/>
              </a:ext>
            </a:extLst>
          </p:cNvPr>
          <p:cNvSpPr>
            <a:spLocks noGrp="1"/>
          </p:cNvSpPr>
          <p:nvPr>
            <p:ph type="title"/>
          </p:nvPr>
        </p:nvSpPr>
        <p:spPr/>
        <p:txBody>
          <a:bodyPr/>
          <a:lstStyle/>
          <a:p>
            <a:r>
              <a:rPr lang="en-US" dirty="0">
                <a:solidFill>
                  <a:schemeClr val="accent2">
                    <a:lumMod val="75000"/>
                  </a:schemeClr>
                </a:solidFill>
              </a:rPr>
              <a:t>Resources:</a:t>
            </a:r>
            <a:endParaRPr lang="en-IN" dirty="0">
              <a:solidFill>
                <a:schemeClr val="accent2">
                  <a:lumMod val="75000"/>
                </a:schemeClr>
              </a:solidFill>
            </a:endParaRPr>
          </a:p>
        </p:txBody>
      </p:sp>
      <p:sp>
        <p:nvSpPr>
          <p:cNvPr id="3" name="Content Placeholder 2">
            <a:extLst>
              <a:ext uri="{FF2B5EF4-FFF2-40B4-BE49-F238E27FC236}">
                <a16:creationId xmlns:a16="http://schemas.microsoft.com/office/drawing/2014/main" id="{6DB698D6-B9FA-DEFF-CC62-DF24512BAA85}"/>
              </a:ext>
            </a:extLst>
          </p:cNvPr>
          <p:cNvSpPr>
            <a:spLocks noGrp="1"/>
          </p:cNvSpPr>
          <p:nvPr>
            <p:ph idx="1"/>
          </p:nvPr>
        </p:nvSpPr>
        <p:spPr/>
        <p:txBody>
          <a:bodyPr/>
          <a:lstStyle/>
          <a:p>
            <a:r>
              <a:rPr lang="en-US" dirty="0"/>
              <a:t>People: Database Team, Network Team, Testing Team, Development team.</a:t>
            </a:r>
          </a:p>
          <a:p>
            <a:r>
              <a:rPr lang="en-US" dirty="0"/>
              <a:t>Time: Implementation and testing within 12 months.</a:t>
            </a:r>
          </a:p>
          <a:p>
            <a:r>
              <a:rPr lang="en-US" dirty="0"/>
              <a:t> Budget: Installation, testing, </a:t>
            </a:r>
            <a:r>
              <a:rPr lang="en-US" dirty="0" err="1"/>
              <a:t>softwares</a:t>
            </a:r>
            <a:r>
              <a:rPr lang="en-US" dirty="0"/>
              <a:t>, Firewalls should not exceed 10,000$</a:t>
            </a:r>
          </a:p>
          <a:p>
            <a:r>
              <a:rPr lang="en-US" dirty="0"/>
              <a:t>Others: User testing</a:t>
            </a:r>
            <a:endParaRPr lang="en-IN" dirty="0"/>
          </a:p>
        </p:txBody>
      </p:sp>
    </p:spTree>
    <p:extLst>
      <p:ext uri="{BB962C8B-B14F-4D97-AF65-F5344CB8AC3E}">
        <p14:creationId xmlns:p14="http://schemas.microsoft.com/office/powerpoint/2010/main" val="18214171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9E13A-3B54-08B7-E761-51A7CCB37C73}"/>
              </a:ext>
            </a:extLst>
          </p:cNvPr>
          <p:cNvSpPr>
            <a:spLocks noGrp="1"/>
          </p:cNvSpPr>
          <p:nvPr>
            <p:ph type="title"/>
          </p:nvPr>
        </p:nvSpPr>
        <p:spPr/>
        <p:txBody>
          <a:bodyPr/>
          <a:lstStyle/>
          <a:p>
            <a:r>
              <a:rPr lang="en-US" dirty="0">
                <a:solidFill>
                  <a:schemeClr val="accent2">
                    <a:lumMod val="75000"/>
                  </a:schemeClr>
                </a:solidFill>
              </a:rPr>
              <a:t>Risks and Dependencies:</a:t>
            </a:r>
            <a:endParaRPr lang="en-IN" dirty="0">
              <a:solidFill>
                <a:schemeClr val="accent2">
                  <a:lumMod val="75000"/>
                </a:schemeClr>
              </a:solidFill>
            </a:endParaRPr>
          </a:p>
        </p:txBody>
      </p:sp>
      <p:sp>
        <p:nvSpPr>
          <p:cNvPr id="3" name="Content Placeholder 2">
            <a:extLst>
              <a:ext uri="{FF2B5EF4-FFF2-40B4-BE49-F238E27FC236}">
                <a16:creationId xmlns:a16="http://schemas.microsoft.com/office/drawing/2014/main" id="{F964C4DA-9FFF-CDB0-F424-C8FC4671D6C1}"/>
              </a:ext>
            </a:extLst>
          </p:cNvPr>
          <p:cNvSpPr>
            <a:spLocks noGrp="1"/>
          </p:cNvSpPr>
          <p:nvPr>
            <p:ph idx="1"/>
          </p:nvPr>
        </p:nvSpPr>
        <p:spPr/>
        <p:txBody>
          <a:bodyPr/>
          <a:lstStyle/>
          <a:p>
            <a:r>
              <a:rPr lang="en-US" dirty="0"/>
              <a:t>Network setting up, database activities might take more time than we have suggested.</a:t>
            </a:r>
          </a:p>
          <a:p>
            <a:r>
              <a:rPr lang="en-US" dirty="0"/>
              <a:t>Loss of data might be there while encrypting the files.</a:t>
            </a:r>
          </a:p>
          <a:p>
            <a:r>
              <a:rPr lang="en-US" dirty="0"/>
              <a:t>Management approvals.</a:t>
            </a:r>
          </a:p>
          <a:p>
            <a:r>
              <a:rPr lang="en-US" dirty="0"/>
              <a:t>Handling change requests as on </a:t>
            </a:r>
            <a:r>
              <a:rPr lang="en-US" dirty="0" err="1"/>
              <a:t>Betaux</a:t>
            </a:r>
            <a:r>
              <a:rPr lang="en-US" dirty="0"/>
              <a:t> work is going on 24*7, so keeping it down for sometime for maintenance is going to be a challenge.</a:t>
            </a:r>
          </a:p>
          <a:p>
            <a:endParaRPr lang="en-IN" dirty="0"/>
          </a:p>
        </p:txBody>
      </p:sp>
    </p:spTree>
    <p:extLst>
      <p:ext uri="{BB962C8B-B14F-4D97-AF65-F5344CB8AC3E}">
        <p14:creationId xmlns:p14="http://schemas.microsoft.com/office/powerpoint/2010/main" val="31023374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73C38-69AE-B200-FD1B-CC474A2FC8BC}"/>
              </a:ext>
            </a:extLst>
          </p:cNvPr>
          <p:cNvSpPr>
            <a:spLocks noGrp="1"/>
          </p:cNvSpPr>
          <p:nvPr>
            <p:ph type="title"/>
          </p:nvPr>
        </p:nvSpPr>
        <p:spPr>
          <a:xfrm>
            <a:off x="838200" y="2188395"/>
            <a:ext cx="10515600" cy="1551397"/>
          </a:xfrm>
        </p:spPr>
        <p:txBody>
          <a:bodyPr/>
          <a:lstStyle/>
          <a:p>
            <a:r>
              <a:rPr lang="en-US" dirty="0"/>
              <a:t>Project Manager: Alok Srivastava</a:t>
            </a:r>
            <a:endParaRPr lang="en-IN" dirty="0"/>
          </a:p>
        </p:txBody>
      </p:sp>
      <p:sp>
        <p:nvSpPr>
          <p:cNvPr id="3" name="Content Placeholder 2">
            <a:extLst>
              <a:ext uri="{FF2B5EF4-FFF2-40B4-BE49-F238E27FC236}">
                <a16:creationId xmlns:a16="http://schemas.microsoft.com/office/drawing/2014/main" id="{48B90E8B-8BC3-5E3D-4473-587F90770333}"/>
              </a:ext>
            </a:extLst>
          </p:cNvPr>
          <p:cNvSpPr>
            <a:spLocks noGrp="1"/>
          </p:cNvSpPr>
          <p:nvPr>
            <p:ph idx="1"/>
          </p:nvPr>
        </p:nvSpPr>
        <p:spPr>
          <a:xfrm>
            <a:off x="838200" y="4376791"/>
            <a:ext cx="10515600" cy="1800172"/>
          </a:xfrm>
        </p:spPr>
        <p:txBody>
          <a:bodyPr/>
          <a:lstStyle/>
          <a:p>
            <a:endParaRPr lang="en-IN" dirty="0"/>
          </a:p>
        </p:txBody>
      </p:sp>
    </p:spTree>
    <p:extLst>
      <p:ext uri="{BB962C8B-B14F-4D97-AF65-F5344CB8AC3E}">
        <p14:creationId xmlns:p14="http://schemas.microsoft.com/office/powerpoint/2010/main" val="3743143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D8B81-FAA6-7086-5AF8-9C7749609E05}"/>
              </a:ext>
            </a:extLst>
          </p:cNvPr>
          <p:cNvSpPr>
            <a:spLocks noGrp="1"/>
          </p:cNvSpPr>
          <p:nvPr>
            <p:ph type="title"/>
          </p:nvPr>
        </p:nvSpPr>
        <p:spPr/>
        <p:txBody>
          <a:bodyPr/>
          <a:lstStyle/>
          <a:p>
            <a:pPr algn="ctr"/>
            <a:r>
              <a:rPr lang="en-US" dirty="0" err="1">
                <a:solidFill>
                  <a:schemeClr val="accent2">
                    <a:lumMod val="75000"/>
                  </a:schemeClr>
                </a:solidFill>
              </a:rPr>
              <a:t>BETAUx</a:t>
            </a:r>
            <a:endParaRPr lang="en-IN" dirty="0">
              <a:solidFill>
                <a:schemeClr val="accent2">
                  <a:lumMod val="75000"/>
                </a:schemeClr>
              </a:solidFill>
            </a:endParaRPr>
          </a:p>
        </p:txBody>
      </p:sp>
      <p:sp>
        <p:nvSpPr>
          <p:cNvPr id="3" name="Content Placeholder 2">
            <a:extLst>
              <a:ext uri="{FF2B5EF4-FFF2-40B4-BE49-F238E27FC236}">
                <a16:creationId xmlns:a16="http://schemas.microsoft.com/office/drawing/2014/main" id="{F2271CAB-B8E7-5985-AA5F-7E50D06A1379}"/>
              </a:ext>
            </a:extLst>
          </p:cNvPr>
          <p:cNvSpPr>
            <a:spLocks noGrp="1"/>
          </p:cNvSpPr>
          <p:nvPr>
            <p:ph idx="1"/>
          </p:nvPr>
        </p:nvSpPr>
        <p:spPr/>
        <p:txBody>
          <a:bodyPr>
            <a:normAutofit/>
          </a:bodyPr>
          <a:lstStyle/>
          <a:p>
            <a:r>
              <a:rPr lang="en-US" dirty="0"/>
              <a:t>It is used for the online and long-term archiving of log files and documents, taking into account retention periods and access authorizations for read access to the files.</a:t>
            </a:r>
          </a:p>
          <a:p>
            <a:r>
              <a:rPr lang="en-US" dirty="0"/>
              <a:t>It is used to find error logs in different servers for particular Job ID’s, Job name, DD name, Job RC.</a:t>
            </a:r>
          </a:p>
          <a:p>
            <a:r>
              <a:rPr lang="en-US" dirty="0"/>
              <a:t>Access to files and documents stored in </a:t>
            </a:r>
            <a:r>
              <a:rPr lang="en-US" dirty="0" err="1"/>
              <a:t>Betaux</a:t>
            </a:r>
            <a:r>
              <a:rPr lang="en-US" dirty="0"/>
              <a:t> is possible through different ways-</a:t>
            </a:r>
          </a:p>
          <a:p>
            <a:r>
              <a:rPr lang="en-US" dirty="0"/>
              <a:t>a. </a:t>
            </a:r>
            <a:r>
              <a:rPr lang="en-US" dirty="0" err="1"/>
              <a:t>Betaux</a:t>
            </a:r>
            <a:r>
              <a:rPr lang="en-US" dirty="0"/>
              <a:t> Admin- Admin GUI is available</a:t>
            </a:r>
          </a:p>
          <a:p>
            <a:r>
              <a:rPr lang="en-US" dirty="0"/>
              <a:t>b. </a:t>
            </a:r>
            <a:r>
              <a:rPr lang="en-US" dirty="0" err="1"/>
              <a:t>Betaux</a:t>
            </a:r>
            <a:r>
              <a:rPr lang="en-US" dirty="0"/>
              <a:t> user- Login is through Web enabler</a:t>
            </a:r>
          </a:p>
        </p:txBody>
      </p:sp>
    </p:spTree>
    <p:extLst>
      <p:ext uri="{BB962C8B-B14F-4D97-AF65-F5344CB8AC3E}">
        <p14:creationId xmlns:p14="http://schemas.microsoft.com/office/powerpoint/2010/main" val="721386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350C4-AE03-9DAA-4E6E-CD0934A8D78F}"/>
              </a:ext>
            </a:extLst>
          </p:cNvPr>
          <p:cNvSpPr>
            <a:spLocks noGrp="1"/>
          </p:cNvSpPr>
          <p:nvPr>
            <p:ph type="ctrTitle"/>
          </p:nvPr>
        </p:nvSpPr>
        <p:spPr>
          <a:xfrm>
            <a:off x="1524000" y="1122363"/>
            <a:ext cx="9144000" cy="1836594"/>
          </a:xfrm>
        </p:spPr>
        <p:txBody>
          <a:bodyPr>
            <a:normAutofit/>
          </a:bodyPr>
          <a:lstStyle/>
          <a:p>
            <a:r>
              <a:rPr lang="en-US" sz="3200" dirty="0"/>
              <a:t>We have </a:t>
            </a:r>
            <a:r>
              <a:rPr lang="en-US" sz="3200" dirty="0" err="1"/>
              <a:t>Betaux</a:t>
            </a:r>
            <a:r>
              <a:rPr lang="en-US" sz="3200" dirty="0"/>
              <a:t> as one of the Internal tool in my project and few enhancements are needed to be done in that.</a:t>
            </a:r>
            <a:endParaRPr lang="en-IN" sz="1800" dirty="0"/>
          </a:p>
        </p:txBody>
      </p:sp>
      <p:sp>
        <p:nvSpPr>
          <p:cNvPr id="3" name="Subtitle 2">
            <a:extLst>
              <a:ext uri="{FF2B5EF4-FFF2-40B4-BE49-F238E27FC236}">
                <a16:creationId xmlns:a16="http://schemas.microsoft.com/office/drawing/2014/main" id="{5D8FE1C2-DC4D-E7B1-D98E-84F04495648F}"/>
              </a:ext>
            </a:extLst>
          </p:cNvPr>
          <p:cNvSpPr>
            <a:spLocks noGrp="1"/>
          </p:cNvSpPr>
          <p:nvPr>
            <p:ph type="subTitle" idx="1"/>
          </p:nvPr>
        </p:nvSpPr>
        <p:spPr>
          <a:xfrm>
            <a:off x="1524000" y="3318553"/>
            <a:ext cx="9144000" cy="2417084"/>
          </a:xfrm>
        </p:spPr>
        <p:txBody>
          <a:bodyPr>
            <a:normAutofit fontScale="92500"/>
          </a:bodyPr>
          <a:lstStyle/>
          <a:p>
            <a:pPr marL="457200" indent="-457200" algn="l">
              <a:buAutoNum type="arabicPeriod"/>
            </a:pPr>
            <a:r>
              <a:rPr lang="en-US" dirty="0"/>
              <a:t>T</a:t>
            </a:r>
            <a:r>
              <a:rPr lang="en-US" sz="2400" dirty="0"/>
              <a:t>he version on which we are working is very slow, it takes time  to load things in it.</a:t>
            </a:r>
          </a:p>
          <a:p>
            <a:pPr marL="457200" indent="-457200" algn="l">
              <a:buAutoNum type="arabicPeriod"/>
            </a:pPr>
            <a:r>
              <a:rPr lang="en-US" dirty="0"/>
              <a:t>Sometimes the error in the incident is dated for today but we are not able to find logs for today then we have to look for yesterday or last seven days.</a:t>
            </a:r>
          </a:p>
          <a:p>
            <a:pPr marL="457200" indent="-457200" algn="l">
              <a:buAutoNum type="arabicPeriod"/>
            </a:pPr>
            <a:r>
              <a:rPr lang="en-US" dirty="0"/>
              <a:t>Currently the files in </a:t>
            </a:r>
            <a:r>
              <a:rPr lang="en-US" dirty="0" err="1"/>
              <a:t>Betaux</a:t>
            </a:r>
            <a:r>
              <a:rPr lang="en-US" dirty="0"/>
              <a:t> are unencrypted.</a:t>
            </a:r>
          </a:p>
          <a:p>
            <a:pPr marL="457200" indent="-457200" algn="l">
              <a:buAutoNum type="arabicPeriod"/>
            </a:pPr>
            <a:r>
              <a:rPr lang="en-US" dirty="0"/>
              <a:t>Database is unencrypted.</a:t>
            </a:r>
            <a:endParaRPr lang="en-IN" dirty="0"/>
          </a:p>
        </p:txBody>
      </p:sp>
    </p:spTree>
    <p:extLst>
      <p:ext uri="{BB962C8B-B14F-4D97-AF65-F5344CB8AC3E}">
        <p14:creationId xmlns:p14="http://schemas.microsoft.com/office/powerpoint/2010/main" val="2667533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6147C-06AD-0131-E694-2E82B8E65A0A}"/>
              </a:ext>
            </a:extLst>
          </p:cNvPr>
          <p:cNvSpPr>
            <a:spLocks noGrp="1"/>
          </p:cNvSpPr>
          <p:nvPr>
            <p:ph type="title"/>
          </p:nvPr>
        </p:nvSpPr>
        <p:spPr/>
        <p:txBody>
          <a:bodyPr/>
          <a:lstStyle/>
          <a:p>
            <a:pPr algn="ctr"/>
            <a:r>
              <a:rPr lang="en-US" dirty="0">
                <a:solidFill>
                  <a:schemeClr val="accent2">
                    <a:lumMod val="75000"/>
                  </a:schemeClr>
                </a:solidFill>
              </a:rPr>
              <a:t>Goals:</a:t>
            </a:r>
            <a:endParaRPr lang="en-IN" dirty="0">
              <a:solidFill>
                <a:schemeClr val="accent2">
                  <a:lumMod val="75000"/>
                </a:schemeClr>
              </a:solidFill>
            </a:endParaRPr>
          </a:p>
        </p:txBody>
      </p:sp>
      <p:sp>
        <p:nvSpPr>
          <p:cNvPr id="3" name="Content Placeholder 2">
            <a:extLst>
              <a:ext uri="{FF2B5EF4-FFF2-40B4-BE49-F238E27FC236}">
                <a16:creationId xmlns:a16="http://schemas.microsoft.com/office/drawing/2014/main" id="{7A191D18-E6C6-8D33-97FF-6814CF5588C4}"/>
              </a:ext>
            </a:extLst>
          </p:cNvPr>
          <p:cNvSpPr>
            <a:spLocks noGrp="1"/>
          </p:cNvSpPr>
          <p:nvPr>
            <p:ph idx="1"/>
          </p:nvPr>
        </p:nvSpPr>
        <p:spPr/>
        <p:txBody>
          <a:bodyPr/>
          <a:lstStyle/>
          <a:p>
            <a:r>
              <a:rPr lang="en-US" dirty="0"/>
              <a:t>To analyze how we can make </a:t>
            </a:r>
            <a:r>
              <a:rPr lang="en-US" dirty="0" err="1"/>
              <a:t>Betaux</a:t>
            </a:r>
            <a:r>
              <a:rPr lang="en-US" dirty="0"/>
              <a:t> more efficient.</a:t>
            </a:r>
          </a:p>
          <a:p>
            <a:r>
              <a:rPr lang="en-US" dirty="0"/>
              <a:t>More user friendly.</a:t>
            </a:r>
          </a:p>
          <a:p>
            <a:r>
              <a:rPr lang="en-US" dirty="0"/>
              <a:t>We have </a:t>
            </a:r>
            <a:r>
              <a:rPr lang="en-US" dirty="0" err="1"/>
              <a:t>Betaux</a:t>
            </a:r>
            <a:r>
              <a:rPr lang="en-US" dirty="0"/>
              <a:t> for Prod and Non-prod servers right now but it should also be needed for cloud and </a:t>
            </a:r>
            <a:r>
              <a:rPr lang="en-US" dirty="0" err="1"/>
              <a:t>rhel</a:t>
            </a:r>
            <a:r>
              <a:rPr lang="en-US" dirty="0"/>
              <a:t> servers.</a:t>
            </a:r>
          </a:p>
          <a:p>
            <a:r>
              <a:rPr lang="en-US" dirty="0"/>
              <a:t>To Encrypt all the log files in </a:t>
            </a:r>
            <a:r>
              <a:rPr lang="en-US" dirty="0" err="1"/>
              <a:t>Bteaux</a:t>
            </a:r>
            <a:endParaRPr lang="en-US" dirty="0"/>
          </a:p>
          <a:p>
            <a:r>
              <a:rPr lang="en-US" dirty="0"/>
              <a:t>To encrypt the Database</a:t>
            </a:r>
          </a:p>
          <a:p>
            <a:endParaRPr lang="en-IN" dirty="0"/>
          </a:p>
        </p:txBody>
      </p:sp>
    </p:spTree>
    <p:extLst>
      <p:ext uri="{BB962C8B-B14F-4D97-AF65-F5344CB8AC3E}">
        <p14:creationId xmlns:p14="http://schemas.microsoft.com/office/powerpoint/2010/main" val="2568159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4FBEE-62BA-6B58-D35B-5658FBC44EFC}"/>
              </a:ext>
            </a:extLst>
          </p:cNvPr>
          <p:cNvSpPr>
            <a:spLocks noGrp="1"/>
          </p:cNvSpPr>
          <p:nvPr>
            <p:ph type="title"/>
          </p:nvPr>
        </p:nvSpPr>
        <p:spPr>
          <a:xfrm>
            <a:off x="838200" y="365126"/>
            <a:ext cx="10515600" cy="980790"/>
          </a:xfrm>
        </p:spPr>
        <p:txBody>
          <a:bodyPr/>
          <a:lstStyle/>
          <a:p>
            <a:r>
              <a:rPr lang="en-US" b="1" dirty="0">
                <a:solidFill>
                  <a:schemeClr val="accent2"/>
                </a:solidFill>
              </a:rPr>
              <a:t>Objectives:</a:t>
            </a:r>
            <a:endParaRPr lang="en-IN" b="1" dirty="0">
              <a:solidFill>
                <a:schemeClr val="accent2"/>
              </a:solidFill>
            </a:endParaRPr>
          </a:p>
        </p:txBody>
      </p:sp>
      <p:sp>
        <p:nvSpPr>
          <p:cNvPr id="3" name="Content Placeholder 2">
            <a:extLst>
              <a:ext uri="{FF2B5EF4-FFF2-40B4-BE49-F238E27FC236}">
                <a16:creationId xmlns:a16="http://schemas.microsoft.com/office/drawing/2014/main" id="{F724AA33-C624-5700-364E-1999DE5A8B90}"/>
              </a:ext>
            </a:extLst>
          </p:cNvPr>
          <p:cNvSpPr>
            <a:spLocks noGrp="1"/>
          </p:cNvSpPr>
          <p:nvPr>
            <p:ph idx="1"/>
          </p:nvPr>
        </p:nvSpPr>
        <p:spPr>
          <a:xfrm>
            <a:off x="838200" y="1212351"/>
            <a:ext cx="10515600" cy="4964612"/>
          </a:xfrm>
        </p:spPr>
        <p:txBody>
          <a:bodyPr>
            <a:normAutofit fontScale="92500" lnSpcReduction="20000"/>
          </a:bodyPr>
          <a:lstStyle/>
          <a:p>
            <a:pPr marL="0" indent="0">
              <a:buNone/>
            </a:pPr>
            <a:r>
              <a:rPr lang="en-US" dirty="0"/>
              <a:t>Let’s break the objectives in SMART technique.</a:t>
            </a:r>
          </a:p>
          <a:p>
            <a:pPr>
              <a:buFont typeface="Wingdings" panose="05000000000000000000" pitchFamily="2" charset="2"/>
              <a:buChar char="q"/>
            </a:pPr>
            <a:r>
              <a:rPr lang="en-US" b="1" dirty="0"/>
              <a:t> Specific- </a:t>
            </a:r>
          </a:p>
          <a:p>
            <a:r>
              <a:rPr lang="en-US" dirty="0"/>
              <a:t>We want to achieve a better and fast running version of </a:t>
            </a:r>
            <a:r>
              <a:rPr lang="en-US" dirty="0" err="1"/>
              <a:t>Betaux</a:t>
            </a:r>
            <a:r>
              <a:rPr lang="en-US" dirty="0"/>
              <a:t>.</a:t>
            </a:r>
          </a:p>
          <a:p>
            <a:r>
              <a:rPr lang="en-US" dirty="0"/>
              <a:t>For this Developers, designers, network team, testers must be involved.</a:t>
            </a:r>
          </a:p>
          <a:p>
            <a:pPr>
              <a:buFont typeface="Wingdings" panose="05000000000000000000" pitchFamily="2" charset="2"/>
              <a:buChar char="q"/>
            </a:pPr>
            <a:r>
              <a:rPr lang="en-US" b="1" dirty="0"/>
              <a:t> Measurable-</a:t>
            </a:r>
          </a:p>
          <a:p>
            <a:r>
              <a:rPr lang="en-US" dirty="0"/>
              <a:t>Success for this project can be measured by if the version is loading fast or not, Files must be encrypted and we are able to check logs for all the servers.</a:t>
            </a:r>
          </a:p>
          <a:p>
            <a:pPr>
              <a:buFont typeface="Wingdings" panose="05000000000000000000" pitchFamily="2" charset="2"/>
              <a:buChar char="q"/>
            </a:pPr>
            <a:r>
              <a:rPr lang="en-US" b="1" dirty="0"/>
              <a:t>Achievable-</a:t>
            </a:r>
          </a:p>
          <a:p>
            <a:r>
              <a:rPr lang="en-US" dirty="0"/>
              <a:t>We can develop a new Layout for the design in 3-4 months.</a:t>
            </a:r>
          </a:p>
          <a:p>
            <a:r>
              <a:rPr lang="en-US" dirty="0"/>
              <a:t>We can ask development team to update and test the new version for next 2 months.</a:t>
            </a:r>
          </a:p>
          <a:p>
            <a:r>
              <a:rPr lang="en-US" dirty="0"/>
              <a:t>We can involve firewall team for all the firewall activations.</a:t>
            </a:r>
          </a:p>
          <a:p>
            <a:endParaRPr lang="en-IN" dirty="0"/>
          </a:p>
        </p:txBody>
      </p:sp>
    </p:spTree>
    <p:extLst>
      <p:ext uri="{BB962C8B-B14F-4D97-AF65-F5344CB8AC3E}">
        <p14:creationId xmlns:p14="http://schemas.microsoft.com/office/powerpoint/2010/main" val="4421106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DD45F-3F45-8B9F-1180-536FBB160815}"/>
              </a:ext>
            </a:extLst>
          </p:cNvPr>
          <p:cNvSpPr>
            <a:spLocks noGrp="1"/>
          </p:cNvSpPr>
          <p:nvPr>
            <p:ph type="title"/>
          </p:nvPr>
        </p:nvSpPr>
        <p:spPr>
          <a:xfrm>
            <a:off x="838200" y="365126"/>
            <a:ext cx="10515600" cy="590372"/>
          </a:xfrm>
        </p:spPr>
        <p:txBody>
          <a:bodyPr>
            <a:normAutofit fontScale="90000"/>
          </a:bodyPr>
          <a:lstStyle/>
          <a:p>
            <a:endParaRPr lang="en-IN" dirty="0">
              <a:solidFill>
                <a:schemeClr val="accent2">
                  <a:lumMod val="75000"/>
                </a:schemeClr>
              </a:solidFill>
            </a:endParaRPr>
          </a:p>
        </p:txBody>
      </p:sp>
      <p:sp>
        <p:nvSpPr>
          <p:cNvPr id="3" name="Content Placeholder 2">
            <a:extLst>
              <a:ext uri="{FF2B5EF4-FFF2-40B4-BE49-F238E27FC236}">
                <a16:creationId xmlns:a16="http://schemas.microsoft.com/office/drawing/2014/main" id="{CD9809F9-DEFF-983D-5069-79C2FC6BF369}"/>
              </a:ext>
            </a:extLst>
          </p:cNvPr>
          <p:cNvSpPr>
            <a:spLocks noGrp="1"/>
          </p:cNvSpPr>
          <p:nvPr>
            <p:ph idx="1"/>
          </p:nvPr>
        </p:nvSpPr>
        <p:spPr>
          <a:xfrm>
            <a:off x="838200" y="955498"/>
            <a:ext cx="10515600" cy="5221465"/>
          </a:xfrm>
        </p:spPr>
        <p:txBody>
          <a:bodyPr/>
          <a:lstStyle/>
          <a:p>
            <a:pPr>
              <a:buFont typeface="Wingdings" panose="05000000000000000000" pitchFamily="2" charset="2"/>
              <a:buChar char="q"/>
            </a:pPr>
            <a:r>
              <a:rPr lang="en-US" b="1" dirty="0"/>
              <a:t>Relevant-</a:t>
            </a:r>
          </a:p>
          <a:p>
            <a:r>
              <a:rPr lang="en-US" dirty="0"/>
              <a:t>These objectives must align with our overall strategy and priorities.</a:t>
            </a:r>
          </a:p>
          <a:p>
            <a:r>
              <a:rPr lang="en-US" dirty="0"/>
              <a:t>Changes must be according to the requirements given by stakeholders.</a:t>
            </a:r>
          </a:p>
          <a:p>
            <a:pPr>
              <a:buFont typeface="Wingdings" panose="05000000000000000000" pitchFamily="2" charset="2"/>
              <a:buChar char="q"/>
            </a:pPr>
            <a:r>
              <a:rPr lang="en-US" b="1" dirty="0"/>
              <a:t>Timeline-</a:t>
            </a:r>
          </a:p>
          <a:p>
            <a:r>
              <a:rPr lang="en-US" dirty="0"/>
              <a:t>As per all the process it will take 12 months to implement all the changes, testing and make the tool functional.</a:t>
            </a:r>
          </a:p>
          <a:p>
            <a:pPr marL="0" indent="0">
              <a:buNone/>
            </a:pPr>
            <a:endParaRPr lang="en-US" dirty="0"/>
          </a:p>
          <a:p>
            <a:endParaRPr lang="en-IN" dirty="0"/>
          </a:p>
        </p:txBody>
      </p:sp>
    </p:spTree>
    <p:extLst>
      <p:ext uri="{BB962C8B-B14F-4D97-AF65-F5344CB8AC3E}">
        <p14:creationId xmlns:p14="http://schemas.microsoft.com/office/powerpoint/2010/main" val="21713530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9C56D-5CF1-9455-46DB-A64D3C0B0F66}"/>
              </a:ext>
            </a:extLst>
          </p:cNvPr>
          <p:cNvSpPr>
            <a:spLocks noGrp="1"/>
          </p:cNvSpPr>
          <p:nvPr>
            <p:ph type="title"/>
          </p:nvPr>
        </p:nvSpPr>
        <p:spPr/>
        <p:txBody>
          <a:bodyPr/>
          <a:lstStyle/>
          <a:p>
            <a:r>
              <a:rPr lang="en-US" dirty="0">
                <a:solidFill>
                  <a:schemeClr val="accent2">
                    <a:lumMod val="75000"/>
                  </a:schemeClr>
                </a:solidFill>
              </a:rPr>
              <a:t>Success Criteria:</a:t>
            </a:r>
            <a:endParaRPr lang="en-IN" dirty="0">
              <a:solidFill>
                <a:schemeClr val="accent2">
                  <a:lumMod val="75000"/>
                </a:schemeClr>
              </a:solidFill>
            </a:endParaRPr>
          </a:p>
        </p:txBody>
      </p:sp>
      <p:sp>
        <p:nvSpPr>
          <p:cNvPr id="3" name="Content Placeholder 2">
            <a:extLst>
              <a:ext uri="{FF2B5EF4-FFF2-40B4-BE49-F238E27FC236}">
                <a16:creationId xmlns:a16="http://schemas.microsoft.com/office/drawing/2014/main" id="{AE1CC58F-022F-9E6F-1549-3DECE7E5C9DF}"/>
              </a:ext>
            </a:extLst>
          </p:cNvPr>
          <p:cNvSpPr>
            <a:spLocks noGrp="1"/>
          </p:cNvSpPr>
          <p:nvPr>
            <p:ph idx="1"/>
          </p:nvPr>
        </p:nvSpPr>
        <p:spPr/>
        <p:txBody>
          <a:bodyPr/>
          <a:lstStyle/>
          <a:p>
            <a:r>
              <a:rPr lang="en-US" dirty="0"/>
              <a:t>If we can update the version of </a:t>
            </a:r>
            <a:r>
              <a:rPr lang="en-US" dirty="0" err="1"/>
              <a:t>Betaux</a:t>
            </a:r>
            <a:r>
              <a:rPr lang="en-US" dirty="0"/>
              <a:t> to latest version then it will be more easier for user to find error and logs easily and more efficiently.</a:t>
            </a:r>
          </a:p>
          <a:p>
            <a:r>
              <a:rPr lang="en-US" dirty="0"/>
              <a:t>If logs are found easily it will help us to reduce the time for solving an Incident.</a:t>
            </a:r>
          </a:p>
          <a:p>
            <a:r>
              <a:rPr lang="en-US" dirty="0"/>
              <a:t>If logs in </a:t>
            </a:r>
            <a:r>
              <a:rPr lang="en-US" dirty="0" err="1"/>
              <a:t>Betaux</a:t>
            </a:r>
            <a:r>
              <a:rPr lang="en-US" dirty="0"/>
              <a:t> are available for all the servers then we don’t have to log in to multiple tools for different servers.</a:t>
            </a:r>
          </a:p>
          <a:p>
            <a:endParaRPr lang="en-US" dirty="0"/>
          </a:p>
          <a:p>
            <a:endParaRPr lang="en-IN" dirty="0"/>
          </a:p>
        </p:txBody>
      </p:sp>
    </p:spTree>
    <p:extLst>
      <p:ext uri="{BB962C8B-B14F-4D97-AF65-F5344CB8AC3E}">
        <p14:creationId xmlns:p14="http://schemas.microsoft.com/office/powerpoint/2010/main" val="914131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76896-4C18-4D67-91A5-BAA80CE71454}"/>
              </a:ext>
            </a:extLst>
          </p:cNvPr>
          <p:cNvSpPr>
            <a:spLocks noGrp="1"/>
          </p:cNvSpPr>
          <p:nvPr>
            <p:ph type="title"/>
          </p:nvPr>
        </p:nvSpPr>
        <p:spPr>
          <a:xfrm>
            <a:off x="838200" y="365125"/>
            <a:ext cx="10515600" cy="960241"/>
          </a:xfrm>
        </p:spPr>
        <p:txBody>
          <a:bodyPr/>
          <a:lstStyle/>
          <a:p>
            <a:r>
              <a:rPr lang="en-US" dirty="0">
                <a:solidFill>
                  <a:schemeClr val="accent2">
                    <a:lumMod val="75000"/>
                  </a:schemeClr>
                </a:solidFill>
              </a:rPr>
              <a:t>Methods:</a:t>
            </a:r>
            <a:endParaRPr lang="en-IN" dirty="0">
              <a:solidFill>
                <a:schemeClr val="accent2">
                  <a:lumMod val="75000"/>
                </a:schemeClr>
              </a:solidFill>
            </a:endParaRPr>
          </a:p>
        </p:txBody>
      </p:sp>
      <p:sp>
        <p:nvSpPr>
          <p:cNvPr id="3" name="Content Placeholder 2">
            <a:extLst>
              <a:ext uri="{FF2B5EF4-FFF2-40B4-BE49-F238E27FC236}">
                <a16:creationId xmlns:a16="http://schemas.microsoft.com/office/drawing/2014/main" id="{B6B078A7-FE76-6068-B189-C1B02118C196}"/>
              </a:ext>
            </a:extLst>
          </p:cNvPr>
          <p:cNvSpPr>
            <a:spLocks noGrp="1"/>
          </p:cNvSpPr>
          <p:nvPr>
            <p:ph idx="1"/>
          </p:nvPr>
        </p:nvSpPr>
        <p:spPr>
          <a:xfrm>
            <a:off x="838200" y="1325366"/>
            <a:ext cx="10515600" cy="5332288"/>
          </a:xfrm>
        </p:spPr>
        <p:txBody>
          <a:bodyPr>
            <a:normAutofit fontScale="85000" lnSpcReduction="20000"/>
          </a:bodyPr>
          <a:lstStyle/>
          <a:p>
            <a:pPr>
              <a:buFont typeface="Wingdings" panose="05000000000000000000" pitchFamily="2" charset="2"/>
              <a:buChar char="q"/>
            </a:pPr>
            <a:r>
              <a:rPr lang="en-US" b="1" dirty="0"/>
              <a:t>Requirement Gathering and Analysis-</a:t>
            </a:r>
          </a:p>
          <a:p>
            <a:r>
              <a:rPr lang="en-US" dirty="0"/>
              <a:t>As a BA we need to identify the stakeholders and all the requirements must be gathered from stakeholders and BRD(Business Requirement Document) is made. </a:t>
            </a:r>
          </a:p>
          <a:p>
            <a:r>
              <a:rPr lang="en-US" dirty="0"/>
              <a:t>We can gather requirements by conducting surveys, Interviews. As we have to update the version of </a:t>
            </a:r>
            <a:r>
              <a:rPr lang="en-US" dirty="0" err="1"/>
              <a:t>Betaux</a:t>
            </a:r>
            <a:r>
              <a:rPr lang="en-US" dirty="0"/>
              <a:t>, change the layout or design, Encrypt the files.</a:t>
            </a:r>
          </a:p>
          <a:p>
            <a:r>
              <a:rPr lang="en-US" dirty="0"/>
              <a:t>All the gathered requirements must be checked to remove the ambiguity.</a:t>
            </a:r>
          </a:p>
          <a:p>
            <a:r>
              <a:rPr lang="en-US" dirty="0"/>
              <a:t>FRS(Functional Requirement Specification) document is prepared. Technical team will prepare Non-Functional Requirement- SSD (Supplementary Support Document)</a:t>
            </a:r>
          </a:p>
          <a:p>
            <a:r>
              <a:rPr lang="en-US" dirty="0"/>
              <a:t>Both the documents will be combined to for SRS (Software Requirement Specification)</a:t>
            </a:r>
          </a:p>
          <a:p>
            <a:r>
              <a:rPr lang="en-US" dirty="0"/>
              <a:t>RTM is prepared by referring to SRS.</a:t>
            </a:r>
          </a:p>
          <a:p>
            <a:pPr>
              <a:buFont typeface="Wingdings" panose="05000000000000000000" pitchFamily="2" charset="2"/>
              <a:buChar char="q"/>
            </a:pPr>
            <a:r>
              <a:rPr lang="en-US" b="1" dirty="0"/>
              <a:t>Design Phase-</a:t>
            </a:r>
          </a:p>
          <a:p>
            <a:r>
              <a:rPr lang="en-US" dirty="0"/>
              <a:t>We will have to collaborate with designers, developers to translate system requirements into design.</a:t>
            </a:r>
            <a:endParaRPr lang="en-IN" dirty="0"/>
          </a:p>
          <a:p>
            <a:endParaRPr lang="en-US" dirty="0"/>
          </a:p>
        </p:txBody>
      </p:sp>
    </p:spTree>
    <p:extLst>
      <p:ext uri="{BB962C8B-B14F-4D97-AF65-F5344CB8AC3E}">
        <p14:creationId xmlns:p14="http://schemas.microsoft.com/office/powerpoint/2010/main" val="2028800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98333-E107-02AE-ECEC-46BBCB07503E}"/>
              </a:ext>
            </a:extLst>
          </p:cNvPr>
          <p:cNvSpPr>
            <a:spLocks noGrp="1"/>
          </p:cNvSpPr>
          <p:nvPr>
            <p:ph type="title"/>
          </p:nvPr>
        </p:nvSpPr>
        <p:spPr>
          <a:xfrm>
            <a:off x="838200" y="365126"/>
            <a:ext cx="10515600" cy="315912"/>
          </a:xfrm>
        </p:spPr>
        <p:txBody>
          <a:bodyPr>
            <a:normAutofit fontScale="90000"/>
          </a:bodyPr>
          <a:lstStyle/>
          <a:p>
            <a:endParaRPr lang="en-IN" dirty="0"/>
          </a:p>
        </p:txBody>
      </p:sp>
      <p:sp>
        <p:nvSpPr>
          <p:cNvPr id="3" name="Content Placeholder 2">
            <a:extLst>
              <a:ext uri="{FF2B5EF4-FFF2-40B4-BE49-F238E27FC236}">
                <a16:creationId xmlns:a16="http://schemas.microsoft.com/office/drawing/2014/main" id="{60CF38DC-6459-F585-BFA4-809CC97E87D2}"/>
              </a:ext>
            </a:extLst>
          </p:cNvPr>
          <p:cNvSpPr>
            <a:spLocks noGrp="1"/>
          </p:cNvSpPr>
          <p:nvPr>
            <p:ph idx="1"/>
          </p:nvPr>
        </p:nvSpPr>
        <p:spPr>
          <a:xfrm>
            <a:off x="838200" y="842481"/>
            <a:ext cx="10515600" cy="5334482"/>
          </a:xfrm>
        </p:spPr>
        <p:txBody>
          <a:bodyPr>
            <a:normAutofit fontScale="85000" lnSpcReduction="20000"/>
          </a:bodyPr>
          <a:lstStyle/>
          <a:p>
            <a:r>
              <a:rPr lang="en-US" dirty="0"/>
              <a:t>We will have to act as mediator and clarifies all the requirements to check if the development is going on right track.</a:t>
            </a:r>
          </a:p>
          <a:p>
            <a:pPr>
              <a:buFont typeface="Wingdings" panose="05000000000000000000" pitchFamily="2" charset="2"/>
              <a:buChar char="q"/>
            </a:pPr>
            <a:r>
              <a:rPr lang="en-US" b="1" dirty="0"/>
              <a:t>Development Phase</a:t>
            </a:r>
          </a:p>
          <a:p>
            <a:r>
              <a:rPr lang="en-US" dirty="0"/>
              <a:t>As a BA we need to support the development team by clarifying the requirements.</a:t>
            </a:r>
          </a:p>
          <a:p>
            <a:r>
              <a:rPr lang="en-US" dirty="0"/>
              <a:t>We need to handle change requests as it will be needed in version update and change in Design Layout.</a:t>
            </a:r>
          </a:p>
          <a:p>
            <a:pPr>
              <a:buFont typeface="Wingdings" panose="05000000000000000000" pitchFamily="2" charset="2"/>
              <a:buChar char="q"/>
            </a:pPr>
            <a:r>
              <a:rPr lang="en-US" b="1" dirty="0"/>
              <a:t>Testing Phase</a:t>
            </a:r>
          </a:p>
          <a:p>
            <a:r>
              <a:rPr lang="en-US" dirty="0"/>
              <a:t>In testing phase we will work with testing team to ensure that the solution meets the requirements.</a:t>
            </a:r>
          </a:p>
          <a:p>
            <a:r>
              <a:rPr lang="en-US" dirty="0"/>
              <a:t>UAT is performed with stakeholders to check if everything is working fine.</a:t>
            </a:r>
          </a:p>
          <a:p>
            <a:pPr>
              <a:buFont typeface="Wingdings" panose="05000000000000000000" pitchFamily="2" charset="2"/>
              <a:buChar char="q"/>
            </a:pPr>
            <a:r>
              <a:rPr lang="en-US" b="1" dirty="0"/>
              <a:t>Implementation Phase</a:t>
            </a:r>
          </a:p>
          <a:p>
            <a:r>
              <a:rPr lang="en-IN" dirty="0"/>
              <a:t>We will support the deployment process and ensure that the solution is delivered as per agreed requirements.</a:t>
            </a:r>
          </a:p>
          <a:p>
            <a:r>
              <a:rPr lang="en-IN" dirty="0"/>
              <a:t>We need to create user </a:t>
            </a:r>
            <a:r>
              <a:rPr lang="en-IN" dirty="0" err="1"/>
              <a:t>mannuals</a:t>
            </a:r>
            <a:r>
              <a:rPr lang="en-IN" dirty="0"/>
              <a:t> and support trainings if needed.</a:t>
            </a:r>
          </a:p>
        </p:txBody>
      </p:sp>
    </p:spTree>
    <p:extLst>
      <p:ext uri="{BB962C8B-B14F-4D97-AF65-F5344CB8AC3E}">
        <p14:creationId xmlns:p14="http://schemas.microsoft.com/office/powerpoint/2010/main" val="205064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9827</TotalTime>
  <Words>872</Words>
  <Application>Microsoft Office PowerPoint</Application>
  <PresentationFormat>Widescreen</PresentationFormat>
  <Paragraphs>74</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Wingdings</vt:lpstr>
      <vt:lpstr>Office Theme</vt:lpstr>
      <vt:lpstr>BETAUx Enhancement</vt:lpstr>
      <vt:lpstr>BETAUx</vt:lpstr>
      <vt:lpstr>We have Betaux as one of the Internal tool in my project and few enhancements are needed to be done in that.</vt:lpstr>
      <vt:lpstr>Goals:</vt:lpstr>
      <vt:lpstr>Objectives:</vt:lpstr>
      <vt:lpstr>PowerPoint Presentation</vt:lpstr>
      <vt:lpstr>Success Criteria:</vt:lpstr>
      <vt:lpstr>Methods:</vt:lpstr>
      <vt:lpstr>PowerPoint Presentation</vt:lpstr>
      <vt:lpstr>PowerPoint Presentation</vt:lpstr>
      <vt:lpstr>Resources:</vt:lpstr>
      <vt:lpstr>Risks and Dependencies:</vt:lpstr>
      <vt:lpstr>Project Manager: Alok Srivastava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Tanvi Sharma</dc:creator>
  <cp:lastModifiedBy>Tanvi Sharma</cp:lastModifiedBy>
  <cp:revision>41</cp:revision>
  <dcterms:created xsi:type="dcterms:W3CDTF">2024-12-16T14:23:05Z</dcterms:created>
  <dcterms:modified xsi:type="dcterms:W3CDTF">2024-12-24T13:12:15Z</dcterms:modified>
</cp:coreProperties>
</file>