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5" r:id="rId2"/>
    <p:sldId id="256" r:id="rId3"/>
    <p:sldId id="257" r:id="rId4"/>
    <p:sldId id="268" r:id="rId5"/>
    <p:sldId id="258" r:id="rId6"/>
    <p:sldId id="269" r:id="rId7"/>
    <p:sldId id="259" r:id="rId8"/>
    <p:sldId id="260" r:id="rId9"/>
    <p:sldId id="261" r:id="rId10"/>
    <p:sldId id="272" r:id="rId11"/>
    <p:sldId id="271" r:id="rId12"/>
    <p:sldId id="267" r:id="rId13"/>
    <p:sldId id="263" r:id="rId14"/>
    <p:sldId id="264"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A7851-ECE5-2AA3-27C7-61577B07F1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2EA285C-5224-EFC0-F1E5-8B11910CDD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39D41FE-6369-D5A5-46DD-EF96AB22D32E}"/>
              </a:ext>
            </a:extLst>
          </p:cNvPr>
          <p:cNvSpPr>
            <a:spLocks noGrp="1"/>
          </p:cNvSpPr>
          <p:nvPr>
            <p:ph type="dt" sz="half" idx="10"/>
          </p:nvPr>
        </p:nvSpPr>
        <p:spPr/>
        <p:txBody>
          <a:bodyPr/>
          <a:lstStyle/>
          <a:p>
            <a:fld id="{DCAD7383-C6A8-4A7C-8B5D-A848B2CBC117}" type="datetimeFigureOut">
              <a:rPr lang="en-IN" smtClean="0"/>
              <a:t>07-04-2025</a:t>
            </a:fld>
            <a:endParaRPr lang="en-IN"/>
          </a:p>
        </p:txBody>
      </p:sp>
      <p:sp>
        <p:nvSpPr>
          <p:cNvPr id="5" name="Footer Placeholder 4">
            <a:extLst>
              <a:ext uri="{FF2B5EF4-FFF2-40B4-BE49-F238E27FC236}">
                <a16:creationId xmlns:a16="http://schemas.microsoft.com/office/drawing/2014/main" id="{A8677907-D9C9-8B6D-CAAE-7B6C27035CD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08AF8C7-6787-25C9-535B-39472CCE2B25}"/>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4251804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1B2E7-DDF5-4C8E-E4E5-9748C4E1127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94B898C-1508-3B12-CCB1-044C311AB5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AA23E3D-ABD3-8FAD-D7EA-618BDE5A5EDE}"/>
              </a:ext>
            </a:extLst>
          </p:cNvPr>
          <p:cNvSpPr>
            <a:spLocks noGrp="1"/>
          </p:cNvSpPr>
          <p:nvPr>
            <p:ph type="dt" sz="half" idx="10"/>
          </p:nvPr>
        </p:nvSpPr>
        <p:spPr/>
        <p:txBody>
          <a:bodyPr/>
          <a:lstStyle/>
          <a:p>
            <a:fld id="{DCAD7383-C6A8-4A7C-8B5D-A848B2CBC117}" type="datetimeFigureOut">
              <a:rPr lang="en-IN" smtClean="0"/>
              <a:t>07-04-2025</a:t>
            </a:fld>
            <a:endParaRPr lang="en-IN"/>
          </a:p>
        </p:txBody>
      </p:sp>
      <p:sp>
        <p:nvSpPr>
          <p:cNvPr id="5" name="Footer Placeholder 4">
            <a:extLst>
              <a:ext uri="{FF2B5EF4-FFF2-40B4-BE49-F238E27FC236}">
                <a16:creationId xmlns:a16="http://schemas.microsoft.com/office/drawing/2014/main" id="{3E9486A2-84BF-678B-1EF3-A860DB1654E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3CC21DC-EEFD-AAD7-ACB1-7627ED889016}"/>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234630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668D43-662D-4964-613A-703E40F7215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A73D59C-6E74-0FB2-FB42-34B0235D11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29B7CF9-3FCD-8633-5D5B-FF7FA3AE5A8E}"/>
              </a:ext>
            </a:extLst>
          </p:cNvPr>
          <p:cNvSpPr>
            <a:spLocks noGrp="1"/>
          </p:cNvSpPr>
          <p:nvPr>
            <p:ph type="dt" sz="half" idx="10"/>
          </p:nvPr>
        </p:nvSpPr>
        <p:spPr/>
        <p:txBody>
          <a:bodyPr/>
          <a:lstStyle/>
          <a:p>
            <a:fld id="{DCAD7383-C6A8-4A7C-8B5D-A848B2CBC117}" type="datetimeFigureOut">
              <a:rPr lang="en-IN" smtClean="0"/>
              <a:t>07-04-2025</a:t>
            </a:fld>
            <a:endParaRPr lang="en-IN"/>
          </a:p>
        </p:txBody>
      </p:sp>
      <p:sp>
        <p:nvSpPr>
          <p:cNvPr id="5" name="Footer Placeholder 4">
            <a:extLst>
              <a:ext uri="{FF2B5EF4-FFF2-40B4-BE49-F238E27FC236}">
                <a16:creationId xmlns:a16="http://schemas.microsoft.com/office/drawing/2014/main" id="{CD9F0EBF-8701-D2C8-3C00-99840B55B43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C693E50-E35D-8505-893B-486508F46E6A}"/>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1966175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4AC2D-8304-7D7A-7268-913BE684703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18805EC-63A7-7D1C-44A2-937B32B0C8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4918976-2228-DB4B-CE2E-7D5749BE66B4}"/>
              </a:ext>
            </a:extLst>
          </p:cNvPr>
          <p:cNvSpPr>
            <a:spLocks noGrp="1"/>
          </p:cNvSpPr>
          <p:nvPr>
            <p:ph type="dt" sz="half" idx="10"/>
          </p:nvPr>
        </p:nvSpPr>
        <p:spPr/>
        <p:txBody>
          <a:bodyPr/>
          <a:lstStyle/>
          <a:p>
            <a:fld id="{DCAD7383-C6A8-4A7C-8B5D-A848B2CBC117}" type="datetimeFigureOut">
              <a:rPr lang="en-IN" smtClean="0"/>
              <a:t>07-04-2025</a:t>
            </a:fld>
            <a:endParaRPr lang="en-IN"/>
          </a:p>
        </p:txBody>
      </p:sp>
      <p:sp>
        <p:nvSpPr>
          <p:cNvPr id="5" name="Footer Placeholder 4">
            <a:extLst>
              <a:ext uri="{FF2B5EF4-FFF2-40B4-BE49-F238E27FC236}">
                <a16:creationId xmlns:a16="http://schemas.microsoft.com/office/drawing/2014/main" id="{24126F2E-F7ED-3887-F7D5-68130EABF0B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7ED5EF-4DFA-5E8C-CB9B-FEE357813CD9}"/>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1873515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FAA3E-E480-9D9A-1B8B-AB82CD0F8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6C5F2C8-A661-4857-5E20-7D1A0B2F15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8413C0-ECD6-F0D5-2758-5F7AD2AE0CE1}"/>
              </a:ext>
            </a:extLst>
          </p:cNvPr>
          <p:cNvSpPr>
            <a:spLocks noGrp="1"/>
          </p:cNvSpPr>
          <p:nvPr>
            <p:ph type="dt" sz="half" idx="10"/>
          </p:nvPr>
        </p:nvSpPr>
        <p:spPr/>
        <p:txBody>
          <a:bodyPr/>
          <a:lstStyle/>
          <a:p>
            <a:fld id="{DCAD7383-C6A8-4A7C-8B5D-A848B2CBC117}" type="datetimeFigureOut">
              <a:rPr lang="en-IN" smtClean="0"/>
              <a:t>07-04-2025</a:t>
            </a:fld>
            <a:endParaRPr lang="en-IN"/>
          </a:p>
        </p:txBody>
      </p:sp>
      <p:sp>
        <p:nvSpPr>
          <p:cNvPr id="5" name="Footer Placeholder 4">
            <a:extLst>
              <a:ext uri="{FF2B5EF4-FFF2-40B4-BE49-F238E27FC236}">
                <a16:creationId xmlns:a16="http://schemas.microsoft.com/office/drawing/2014/main" id="{D759A52D-8902-D65B-AC9F-8C0D8FE272E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1CFD068-28AE-922A-0275-89DD9258EBC0}"/>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3632296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FF17E-E668-DA10-AB0E-BCBAF85620D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40E075F-7F52-C123-BB30-C0B8248EDB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9A811BB-EF06-A530-83C4-68450B4AA7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DC92DF0-13DE-542C-96EB-1CA164906892}"/>
              </a:ext>
            </a:extLst>
          </p:cNvPr>
          <p:cNvSpPr>
            <a:spLocks noGrp="1"/>
          </p:cNvSpPr>
          <p:nvPr>
            <p:ph type="dt" sz="half" idx="10"/>
          </p:nvPr>
        </p:nvSpPr>
        <p:spPr/>
        <p:txBody>
          <a:bodyPr/>
          <a:lstStyle/>
          <a:p>
            <a:fld id="{DCAD7383-C6A8-4A7C-8B5D-A848B2CBC117}" type="datetimeFigureOut">
              <a:rPr lang="en-IN" smtClean="0"/>
              <a:t>07-04-2025</a:t>
            </a:fld>
            <a:endParaRPr lang="en-IN"/>
          </a:p>
        </p:txBody>
      </p:sp>
      <p:sp>
        <p:nvSpPr>
          <p:cNvPr id="6" name="Footer Placeholder 5">
            <a:extLst>
              <a:ext uri="{FF2B5EF4-FFF2-40B4-BE49-F238E27FC236}">
                <a16:creationId xmlns:a16="http://schemas.microsoft.com/office/drawing/2014/main" id="{74F8B545-CEE2-9330-E03C-5BF951BE255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0A1F6BC-39A0-C9B0-40A2-BB5C8EBA63F3}"/>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2180517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5FB0E-536A-5BDB-2346-9AA772FB844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C57225C-EA66-79B0-712B-D1657A3F26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1FC347-72D7-C6B0-3291-CAC5E75C4D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5FB05D1-F5C2-08C3-2F48-5B34655E84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C9E046-359D-B1D7-4D9E-FB0A092073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BF59332-91E5-026A-1205-3C3A27FF3DAD}"/>
              </a:ext>
            </a:extLst>
          </p:cNvPr>
          <p:cNvSpPr>
            <a:spLocks noGrp="1"/>
          </p:cNvSpPr>
          <p:nvPr>
            <p:ph type="dt" sz="half" idx="10"/>
          </p:nvPr>
        </p:nvSpPr>
        <p:spPr/>
        <p:txBody>
          <a:bodyPr/>
          <a:lstStyle/>
          <a:p>
            <a:fld id="{DCAD7383-C6A8-4A7C-8B5D-A848B2CBC117}" type="datetimeFigureOut">
              <a:rPr lang="en-IN" smtClean="0"/>
              <a:t>07-04-2025</a:t>
            </a:fld>
            <a:endParaRPr lang="en-IN"/>
          </a:p>
        </p:txBody>
      </p:sp>
      <p:sp>
        <p:nvSpPr>
          <p:cNvPr id="8" name="Footer Placeholder 7">
            <a:extLst>
              <a:ext uri="{FF2B5EF4-FFF2-40B4-BE49-F238E27FC236}">
                <a16:creationId xmlns:a16="http://schemas.microsoft.com/office/drawing/2014/main" id="{E558E550-DE77-0E48-004C-D5EA6CF78EF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79003F45-E839-863F-EEAA-9969965EFBB2}"/>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204210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73932-DEF1-A605-B3AC-3EC05329C1D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CF85A42-E9B8-3EA8-57C1-2450B8829931}"/>
              </a:ext>
            </a:extLst>
          </p:cNvPr>
          <p:cNvSpPr>
            <a:spLocks noGrp="1"/>
          </p:cNvSpPr>
          <p:nvPr>
            <p:ph type="dt" sz="half" idx="10"/>
          </p:nvPr>
        </p:nvSpPr>
        <p:spPr/>
        <p:txBody>
          <a:bodyPr/>
          <a:lstStyle/>
          <a:p>
            <a:fld id="{DCAD7383-C6A8-4A7C-8B5D-A848B2CBC117}" type="datetimeFigureOut">
              <a:rPr lang="en-IN" smtClean="0"/>
              <a:t>07-04-2025</a:t>
            </a:fld>
            <a:endParaRPr lang="en-IN"/>
          </a:p>
        </p:txBody>
      </p:sp>
      <p:sp>
        <p:nvSpPr>
          <p:cNvPr id="4" name="Footer Placeholder 3">
            <a:extLst>
              <a:ext uri="{FF2B5EF4-FFF2-40B4-BE49-F238E27FC236}">
                <a16:creationId xmlns:a16="http://schemas.microsoft.com/office/drawing/2014/main" id="{669A4BE3-E9C4-BBC0-AB61-AC5777F2D7E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34EA93B-84A2-1EA8-8125-8ED8DEEFEB08}"/>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2458422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F78A05-3A60-5699-B45D-81E917939408}"/>
              </a:ext>
            </a:extLst>
          </p:cNvPr>
          <p:cNvSpPr>
            <a:spLocks noGrp="1"/>
          </p:cNvSpPr>
          <p:nvPr>
            <p:ph type="dt" sz="half" idx="10"/>
          </p:nvPr>
        </p:nvSpPr>
        <p:spPr/>
        <p:txBody>
          <a:bodyPr/>
          <a:lstStyle/>
          <a:p>
            <a:fld id="{DCAD7383-C6A8-4A7C-8B5D-A848B2CBC117}" type="datetimeFigureOut">
              <a:rPr lang="en-IN" smtClean="0"/>
              <a:t>07-04-2025</a:t>
            </a:fld>
            <a:endParaRPr lang="en-IN"/>
          </a:p>
        </p:txBody>
      </p:sp>
      <p:sp>
        <p:nvSpPr>
          <p:cNvPr id="3" name="Footer Placeholder 2">
            <a:extLst>
              <a:ext uri="{FF2B5EF4-FFF2-40B4-BE49-F238E27FC236}">
                <a16:creationId xmlns:a16="http://schemas.microsoft.com/office/drawing/2014/main" id="{F218D72C-E3DA-380D-73BA-A5F326DE7F3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882E62B-B6CF-14B3-E35F-851E8227F2BA}"/>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72550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B8915-E24D-4EFB-F46B-E5F3661FDD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7D37D23-35E7-FDEA-0173-9FD20651AC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40742B9-FF41-33D7-F01F-0F6FA30E15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321216-3AA2-6137-E7FC-45E9E3A40738}"/>
              </a:ext>
            </a:extLst>
          </p:cNvPr>
          <p:cNvSpPr>
            <a:spLocks noGrp="1"/>
          </p:cNvSpPr>
          <p:nvPr>
            <p:ph type="dt" sz="half" idx="10"/>
          </p:nvPr>
        </p:nvSpPr>
        <p:spPr/>
        <p:txBody>
          <a:bodyPr/>
          <a:lstStyle/>
          <a:p>
            <a:fld id="{DCAD7383-C6A8-4A7C-8B5D-A848B2CBC117}" type="datetimeFigureOut">
              <a:rPr lang="en-IN" smtClean="0"/>
              <a:t>07-04-2025</a:t>
            </a:fld>
            <a:endParaRPr lang="en-IN"/>
          </a:p>
        </p:txBody>
      </p:sp>
      <p:sp>
        <p:nvSpPr>
          <p:cNvPr id="6" name="Footer Placeholder 5">
            <a:extLst>
              <a:ext uri="{FF2B5EF4-FFF2-40B4-BE49-F238E27FC236}">
                <a16:creationId xmlns:a16="http://schemas.microsoft.com/office/drawing/2014/main" id="{2A7867D3-41B1-6348-2A66-878796609B6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1310066-4026-D99E-78FD-63CE9C811E52}"/>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58968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C975-25CE-8697-14E9-C9F06B779F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4CCF234-6BB2-F604-51FD-13ADEB344A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6843A73-E71F-18D9-B645-3F0251CF96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48A18F-188B-A211-A6CB-1A3DC00E8FDC}"/>
              </a:ext>
            </a:extLst>
          </p:cNvPr>
          <p:cNvSpPr>
            <a:spLocks noGrp="1"/>
          </p:cNvSpPr>
          <p:nvPr>
            <p:ph type="dt" sz="half" idx="10"/>
          </p:nvPr>
        </p:nvSpPr>
        <p:spPr/>
        <p:txBody>
          <a:bodyPr/>
          <a:lstStyle/>
          <a:p>
            <a:fld id="{DCAD7383-C6A8-4A7C-8B5D-A848B2CBC117}" type="datetimeFigureOut">
              <a:rPr lang="en-IN" smtClean="0"/>
              <a:t>07-04-2025</a:t>
            </a:fld>
            <a:endParaRPr lang="en-IN"/>
          </a:p>
        </p:txBody>
      </p:sp>
      <p:sp>
        <p:nvSpPr>
          <p:cNvPr id="6" name="Footer Placeholder 5">
            <a:extLst>
              <a:ext uri="{FF2B5EF4-FFF2-40B4-BE49-F238E27FC236}">
                <a16:creationId xmlns:a16="http://schemas.microsoft.com/office/drawing/2014/main" id="{32AA6A6F-488D-E294-53D1-61329D72744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93D79F0-831E-C4F7-10DA-75D8284BA8B2}"/>
              </a:ext>
            </a:extLst>
          </p:cNvPr>
          <p:cNvSpPr>
            <a:spLocks noGrp="1"/>
          </p:cNvSpPr>
          <p:nvPr>
            <p:ph type="sldNum" sz="quarter" idx="12"/>
          </p:nvPr>
        </p:nvSpPr>
        <p:spPr/>
        <p:txBody>
          <a:bodyPr/>
          <a:lstStyle/>
          <a:p>
            <a:fld id="{98C9768B-830E-4BE5-A6C3-D2A51F8977AC}" type="slidenum">
              <a:rPr lang="en-IN" smtClean="0"/>
              <a:t>‹#›</a:t>
            </a:fld>
            <a:endParaRPr lang="en-IN"/>
          </a:p>
        </p:txBody>
      </p:sp>
    </p:spTree>
    <p:extLst>
      <p:ext uri="{BB962C8B-B14F-4D97-AF65-F5344CB8AC3E}">
        <p14:creationId xmlns:p14="http://schemas.microsoft.com/office/powerpoint/2010/main" val="670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10C0AB-F53A-9644-75F6-F1D671E0F8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C450D87-4C49-BD30-86B3-59F24C181A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D7478A4-5FCB-E4F3-33F3-54EB8E583A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D7383-C6A8-4A7C-8B5D-A848B2CBC117}" type="datetimeFigureOut">
              <a:rPr lang="en-IN" smtClean="0"/>
              <a:t>07-04-2025</a:t>
            </a:fld>
            <a:endParaRPr lang="en-IN"/>
          </a:p>
        </p:txBody>
      </p:sp>
      <p:sp>
        <p:nvSpPr>
          <p:cNvPr id="5" name="Footer Placeholder 4">
            <a:extLst>
              <a:ext uri="{FF2B5EF4-FFF2-40B4-BE49-F238E27FC236}">
                <a16:creationId xmlns:a16="http://schemas.microsoft.com/office/drawing/2014/main" id="{A8F5E079-ABC3-5A70-91D8-722FB5BAA6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D25DDAA-3B0B-C524-97A0-12EC5D612A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C9768B-830E-4BE5-A6C3-D2A51F8977AC}" type="slidenum">
              <a:rPr lang="en-IN" smtClean="0"/>
              <a:t>‹#›</a:t>
            </a:fld>
            <a:endParaRPr lang="en-IN"/>
          </a:p>
        </p:txBody>
      </p:sp>
    </p:spTree>
    <p:extLst>
      <p:ext uri="{BB962C8B-B14F-4D97-AF65-F5344CB8AC3E}">
        <p14:creationId xmlns:p14="http://schemas.microsoft.com/office/powerpoint/2010/main" val="204275904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BC065-08CF-CD57-B16C-C7D82E3BAF9D}"/>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3AB1606F-0C1E-1CB1-74FF-4ADE1265C8D7}"/>
              </a:ext>
            </a:extLst>
          </p:cNvPr>
          <p:cNvSpPr>
            <a:spLocks noGrp="1"/>
          </p:cNvSpPr>
          <p:nvPr>
            <p:ph type="subTitle" idx="1"/>
          </p:nvPr>
        </p:nvSpPr>
        <p:spPr>
          <a:xfrm>
            <a:off x="717755" y="943897"/>
            <a:ext cx="10697497" cy="5230761"/>
          </a:xfrm>
        </p:spPr>
        <p:txBody>
          <a:bodyPr>
            <a:normAutofit/>
          </a:bodyPr>
          <a:lstStyle/>
          <a:p>
            <a:pPr algn="l"/>
            <a:r>
              <a:rPr lang="en-IN" sz="1800" b="1" dirty="0"/>
              <a:t>Project Title- Agile Driven HRMS (Human Resource Management System)</a:t>
            </a:r>
          </a:p>
          <a:p>
            <a:pPr algn="l"/>
            <a:endParaRPr lang="en-IN" sz="1800" b="1" dirty="0"/>
          </a:p>
          <a:p>
            <a:pPr algn="l"/>
            <a:r>
              <a:rPr lang="en-IN" sz="1800" b="1" dirty="0"/>
              <a:t>Prepared By- Ms. Anayta Nikam</a:t>
            </a:r>
          </a:p>
          <a:p>
            <a:pPr algn="l"/>
            <a:endParaRPr lang="en-IN" sz="1800" b="1" dirty="0"/>
          </a:p>
          <a:p>
            <a:pPr algn="l"/>
            <a:r>
              <a:rPr lang="en-IN" sz="1800" b="1" dirty="0"/>
              <a:t>Date- 10</a:t>
            </a:r>
            <a:r>
              <a:rPr lang="en-IN" sz="1800" b="1" baseline="30000" dirty="0"/>
              <a:t>th</a:t>
            </a:r>
            <a:r>
              <a:rPr lang="en-IN" sz="1800" b="1" dirty="0"/>
              <a:t> April 2025</a:t>
            </a:r>
          </a:p>
        </p:txBody>
      </p:sp>
    </p:spTree>
    <p:extLst>
      <p:ext uri="{BB962C8B-B14F-4D97-AF65-F5344CB8AC3E}">
        <p14:creationId xmlns:p14="http://schemas.microsoft.com/office/powerpoint/2010/main" val="1324394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689CC2-3CDB-189C-238E-625191B4994D}"/>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33A35817-45DD-D2F2-347F-6334F7C93FEF}"/>
              </a:ext>
            </a:extLst>
          </p:cNvPr>
          <p:cNvSpPr>
            <a:spLocks noGrp="1"/>
          </p:cNvSpPr>
          <p:nvPr>
            <p:ph type="subTitle" idx="1"/>
          </p:nvPr>
        </p:nvSpPr>
        <p:spPr>
          <a:xfrm>
            <a:off x="304801" y="412955"/>
            <a:ext cx="11110452" cy="6164826"/>
          </a:xfrm>
        </p:spPr>
        <p:txBody>
          <a:bodyPr>
            <a:noAutofit/>
          </a:bodyPr>
          <a:lstStyle/>
          <a:p>
            <a:pPr algn="l"/>
            <a:r>
              <a:rPr lang="en-IN" sz="1800" b="1" dirty="0"/>
              <a:t>METHODS / APPROACH</a:t>
            </a:r>
          </a:p>
          <a:p>
            <a:pPr marL="285750" indent="-285750" algn="l">
              <a:lnSpc>
                <a:spcPct val="150000"/>
              </a:lnSpc>
              <a:buFont typeface="Arial" panose="020B0604020202020204" pitchFamily="34" charset="0"/>
              <a:buChar char="•"/>
            </a:pPr>
            <a:r>
              <a:rPr lang="en-US" sz="1800" dirty="0"/>
              <a:t>We are using </a:t>
            </a:r>
            <a:r>
              <a:rPr lang="en-US" sz="1800" b="1" dirty="0"/>
              <a:t>Agile methodology Scrum Model</a:t>
            </a:r>
            <a:r>
              <a:rPr lang="en-US" sz="1800" dirty="0"/>
              <a:t> to develop the new HRMS application which follows a </a:t>
            </a:r>
            <a:r>
              <a:rPr lang="en-US" sz="1800" b="1" dirty="0"/>
              <a:t>continuous delivery model</a:t>
            </a:r>
            <a:r>
              <a:rPr lang="en-US" sz="1800" dirty="0"/>
              <a:t> where work is completed in smaller, manageable chunks called </a:t>
            </a:r>
            <a:r>
              <a:rPr lang="en-US" sz="1800" b="1" dirty="0"/>
              <a:t>Sprints</a:t>
            </a:r>
            <a:r>
              <a:rPr lang="en-US" sz="1800" dirty="0"/>
              <a:t>. </a:t>
            </a:r>
          </a:p>
          <a:p>
            <a:pPr marL="285750" indent="-285750" algn="l">
              <a:lnSpc>
                <a:spcPct val="150000"/>
              </a:lnSpc>
              <a:buFont typeface="Arial" panose="020B0604020202020204" pitchFamily="34" charset="0"/>
              <a:buChar char="•"/>
            </a:pPr>
            <a:r>
              <a:rPr lang="en-US" sz="1800" b="1" dirty="0"/>
              <a:t>Given importance to Client Collaboration. </a:t>
            </a:r>
            <a:r>
              <a:rPr lang="en-US" sz="1800" dirty="0"/>
              <a:t>The client works closely with the development team and shares requirements in the form of </a:t>
            </a:r>
            <a:r>
              <a:rPr lang="en-US" sz="1800" b="1" dirty="0"/>
              <a:t>use case stories</a:t>
            </a:r>
            <a:r>
              <a:rPr lang="en-US" sz="1800" dirty="0"/>
              <a:t>. The development team then creates </a:t>
            </a:r>
            <a:r>
              <a:rPr lang="en-US" sz="1800" b="1" dirty="0"/>
              <a:t>user stories</a:t>
            </a:r>
            <a:r>
              <a:rPr lang="en-US" sz="1800" dirty="0"/>
              <a:t> based on these requirements.</a:t>
            </a:r>
          </a:p>
          <a:p>
            <a:pPr marL="285750" indent="-285750" algn="l">
              <a:lnSpc>
                <a:spcPct val="150000"/>
              </a:lnSpc>
              <a:buFont typeface="Arial" panose="020B0604020202020204" pitchFamily="34" charset="0"/>
              <a:buChar char="•"/>
            </a:pPr>
            <a:r>
              <a:rPr lang="en-US" sz="1800" b="1" dirty="0"/>
              <a:t>Product Owner </a:t>
            </a:r>
            <a:r>
              <a:rPr lang="en-US" sz="1800" dirty="0"/>
              <a:t>defines what needs to be built and sets priorities. </a:t>
            </a:r>
            <a:r>
              <a:rPr lang="en-US" sz="1800" b="1" dirty="0"/>
              <a:t>Scrum Master </a:t>
            </a:r>
            <a:r>
              <a:rPr lang="en-US" sz="1800" dirty="0"/>
              <a:t>ensures the team follows Agile practices and helps remove any blockers and the </a:t>
            </a:r>
            <a:r>
              <a:rPr lang="en-US" sz="1800" b="1" dirty="0"/>
              <a:t>Development Team </a:t>
            </a:r>
            <a:r>
              <a:rPr lang="en-US" sz="1800" dirty="0"/>
              <a:t>includes coders, designers, testers, and others who build and deliver the product.</a:t>
            </a:r>
          </a:p>
          <a:p>
            <a:pPr marL="285750" indent="-285750" algn="l">
              <a:lnSpc>
                <a:spcPct val="150000"/>
              </a:lnSpc>
              <a:buFont typeface="Arial" panose="020B0604020202020204" pitchFamily="34" charset="0"/>
              <a:buChar char="•"/>
            </a:pPr>
            <a:r>
              <a:rPr lang="en-US" sz="1800" dirty="0"/>
              <a:t>Created </a:t>
            </a:r>
            <a:r>
              <a:rPr lang="en-US" sz="1800" b="1" dirty="0"/>
              <a:t>Epics </a:t>
            </a:r>
            <a:r>
              <a:rPr lang="en-US" sz="1800" dirty="0"/>
              <a:t>are large user stories splinted into smaller user stories for easier development and tracking.</a:t>
            </a:r>
          </a:p>
          <a:p>
            <a:pPr marL="285750" indent="-285750" algn="l">
              <a:lnSpc>
                <a:spcPct val="150000"/>
              </a:lnSpc>
              <a:buFont typeface="Arial" panose="020B0604020202020204" pitchFamily="34" charset="0"/>
              <a:buChar char="•"/>
            </a:pPr>
            <a:r>
              <a:rPr lang="en-US" sz="1800" dirty="0"/>
              <a:t>An </a:t>
            </a:r>
            <a:r>
              <a:rPr lang="en-US" sz="1800" b="1" dirty="0"/>
              <a:t>RTM (Requirements Traceability Matrix)</a:t>
            </a:r>
            <a:r>
              <a:rPr lang="en-US" sz="1800" dirty="0"/>
              <a:t> is prepared to track all requirements from start to finish and It helps ensure every requirement is addressed throughout the project lifecycle and nothing is missed.</a:t>
            </a:r>
            <a:endParaRPr lang="en-IN" sz="1800" dirty="0"/>
          </a:p>
        </p:txBody>
      </p:sp>
    </p:spTree>
    <p:extLst>
      <p:ext uri="{BB962C8B-B14F-4D97-AF65-F5344CB8AC3E}">
        <p14:creationId xmlns:p14="http://schemas.microsoft.com/office/powerpoint/2010/main" val="1677067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C9B57B-60A1-391F-F8D0-4DFAC375D57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4903B1A-11C2-4C05-D611-2D0E24FED895}"/>
              </a:ext>
            </a:extLst>
          </p:cNvPr>
          <p:cNvSpPr>
            <a:spLocks noGrp="1"/>
          </p:cNvSpPr>
          <p:nvPr>
            <p:ph type="subTitle" idx="1"/>
          </p:nvPr>
        </p:nvSpPr>
        <p:spPr>
          <a:xfrm>
            <a:off x="304801" y="393291"/>
            <a:ext cx="11110452" cy="6184490"/>
          </a:xfrm>
        </p:spPr>
        <p:txBody>
          <a:bodyPr>
            <a:normAutofit/>
          </a:bodyPr>
          <a:lstStyle/>
          <a:p>
            <a:pPr algn="l">
              <a:lnSpc>
                <a:spcPct val="150000"/>
              </a:lnSpc>
            </a:pPr>
            <a:r>
              <a:rPr lang="en-IN" sz="1800" b="1" dirty="0"/>
              <a:t>METHODS / APPROACH</a:t>
            </a:r>
          </a:p>
          <a:p>
            <a:pPr marL="285750" indent="-285750" algn="l">
              <a:lnSpc>
                <a:spcPct val="150000"/>
              </a:lnSpc>
              <a:buFont typeface="Arial" panose="020B0604020202020204" pitchFamily="34" charset="0"/>
              <a:buChar char="•"/>
            </a:pPr>
            <a:r>
              <a:rPr lang="en-US" sz="1800" dirty="0"/>
              <a:t>To develop this HRMS application using Agile methodology, we used several </a:t>
            </a:r>
            <a:r>
              <a:rPr lang="en-US" sz="1800" b="1" dirty="0"/>
              <a:t>elicitation techniques</a:t>
            </a:r>
            <a:r>
              <a:rPr lang="en-US" sz="1800" dirty="0"/>
              <a:t> to understand user needs and business requirements such as </a:t>
            </a:r>
            <a:r>
              <a:rPr lang="en-US" sz="1800" b="1" dirty="0"/>
              <a:t>interviews</a:t>
            </a:r>
            <a:r>
              <a:rPr lang="en-US" sz="1800" dirty="0"/>
              <a:t>, </a:t>
            </a:r>
            <a:r>
              <a:rPr lang="en-US" sz="1800" b="1" dirty="0"/>
              <a:t>workshops</a:t>
            </a:r>
            <a:r>
              <a:rPr lang="en-US" sz="1800" dirty="0"/>
              <a:t>, and </a:t>
            </a:r>
            <a:r>
              <a:rPr lang="en-US" sz="1800" b="1" dirty="0"/>
              <a:t>user stories</a:t>
            </a:r>
            <a:r>
              <a:rPr lang="en-US" sz="1800" dirty="0"/>
              <a:t> to gather user needs. </a:t>
            </a:r>
            <a:r>
              <a:rPr lang="en-US" sz="1800" b="1" dirty="0"/>
              <a:t>Observation</a:t>
            </a:r>
            <a:r>
              <a:rPr lang="en-US" sz="1800" dirty="0"/>
              <a:t>, </a:t>
            </a:r>
            <a:r>
              <a:rPr lang="en-US" sz="1800" b="1" dirty="0"/>
              <a:t>surveys</a:t>
            </a:r>
            <a:r>
              <a:rPr lang="en-US" sz="1800" dirty="0"/>
              <a:t>, </a:t>
            </a:r>
            <a:r>
              <a:rPr lang="en-US" sz="1800" b="1" dirty="0"/>
              <a:t>document analysis and JAD session</a:t>
            </a:r>
            <a:r>
              <a:rPr lang="en-US" sz="1800" dirty="0"/>
              <a:t> help understand current processes. </a:t>
            </a:r>
            <a:r>
              <a:rPr lang="en-US" sz="1800" b="1" dirty="0"/>
              <a:t>Prototyping</a:t>
            </a:r>
            <a:r>
              <a:rPr lang="en-US" sz="1800" dirty="0"/>
              <a:t> is used to show early designs and collect quick feedback for improvements.</a:t>
            </a:r>
          </a:p>
          <a:p>
            <a:pPr marL="285750" indent="-285750" algn="l">
              <a:lnSpc>
                <a:spcPct val="150000"/>
              </a:lnSpc>
              <a:buFont typeface="Arial" panose="020B0604020202020204" pitchFamily="34" charset="0"/>
              <a:buChar char="•"/>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We used Business Value (BV)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nothing but what values you are going to give that particular user story base on how must that user story is importance to the business.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CP Complexity point </a:t>
            </a:r>
            <a:r>
              <a:rPr lang="en-IN" sz="1800" b="1" kern="100" dirty="0">
                <a:latin typeface="Calibri" panose="020F0502020204030204" pitchFamily="34" charset="0"/>
                <a:ea typeface="Calibri" panose="020F0502020204030204" pitchFamily="34" charset="0"/>
                <a:cs typeface="Times New Roman" panose="02020603050405020304" pitchFamily="18" charset="0"/>
              </a:rPr>
              <a:t>/</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 Story points (SP).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Story point are an important part of user story mapping. CP is estimated by the scrum developers by using Poker cards with values 1,2,3,5,8,13,20,40,100 and Big.  </a:t>
            </a:r>
          </a:p>
          <a:p>
            <a:pPr marL="285750" indent="-285750" algn="l">
              <a:lnSpc>
                <a:spcPct val="150000"/>
              </a:lnSpc>
              <a:buFont typeface="Arial" panose="020B0604020202020204" pitchFamily="34" charset="0"/>
              <a:buChar char="•"/>
            </a:pPr>
            <a:r>
              <a:rPr lang="en-US" sz="1800" dirty="0"/>
              <a:t>We created a </a:t>
            </a:r>
            <a:r>
              <a:rPr lang="en-US" sz="1800" b="1" dirty="0"/>
              <a:t>RACI (Responsible, Accountable, Consulted, Informed)</a:t>
            </a:r>
            <a:r>
              <a:rPr lang="en-US" sz="1800" dirty="0"/>
              <a:t> matrix to clearly define stakeholder roles</a:t>
            </a:r>
          </a:p>
          <a:p>
            <a:pPr marL="285750" indent="-285750" algn="l">
              <a:lnSpc>
                <a:spcPct val="150000"/>
              </a:lnSpc>
              <a:buFont typeface="Arial" panose="020B0604020202020204" pitchFamily="34" charset="0"/>
              <a:buChar char="•"/>
            </a:pPr>
            <a:r>
              <a:rPr lang="en-US" sz="1800" dirty="0"/>
              <a:t>A </a:t>
            </a:r>
            <a:r>
              <a:rPr lang="en-US" sz="1800" b="1" dirty="0"/>
              <a:t>Gantt chart</a:t>
            </a:r>
            <a:r>
              <a:rPr lang="en-US" sz="1800" dirty="0"/>
              <a:t> was prepared to </a:t>
            </a:r>
            <a:r>
              <a:rPr lang="en-US" sz="1800" b="1" dirty="0"/>
              <a:t>track progress</a:t>
            </a:r>
            <a:r>
              <a:rPr lang="en-US" sz="1800" dirty="0"/>
              <a:t> and visualize the project timeline.</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l">
              <a:lnSpc>
                <a:spcPct val="150000"/>
              </a:lnSpc>
              <a:buFont typeface="Arial" panose="020B0604020202020204" pitchFamily="34" charset="0"/>
              <a:buChar char="•"/>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l">
              <a:lnSpc>
                <a:spcPct val="150000"/>
              </a:lnSpc>
              <a:buFont typeface="Arial" panose="020B0604020202020204" pitchFamily="34" charset="0"/>
              <a:buChar char="•"/>
            </a:pPr>
            <a:endParaRPr lang="en-IN" sz="1800" dirty="0"/>
          </a:p>
        </p:txBody>
      </p:sp>
    </p:spTree>
    <p:extLst>
      <p:ext uri="{BB962C8B-B14F-4D97-AF65-F5344CB8AC3E}">
        <p14:creationId xmlns:p14="http://schemas.microsoft.com/office/powerpoint/2010/main" val="1601944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307B3-BAE1-EA03-A3F2-D81DC59D71B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E4F2ADF-7357-3634-68F0-FB3E0515C34B}"/>
              </a:ext>
            </a:extLst>
          </p:cNvPr>
          <p:cNvSpPr>
            <a:spLocks noGrp="1"/>
          </p:cNvSpPr>
          <p:nvPr>
            <p:ph type="subTitle" idx="1"/>
          </p:nvPr>
        </p:nvSpPr>
        <p:spPr>
          <a:xfrm>
            <a:off x="383459" y="226142"/>
            <a:ext cx="11562735" cy="6479458"/>
          </a:xfrm>
        </p:spPr>
        <p:txBody>
          <a:bodyPr>
            <a:noAutofit/>
          </a:bodyPr>
          <a:lstStyle/>
          <a:p>
            <a:pPr algn="l">
              <a:lnSpc>
                <a:spcPct val="100000"/>
              </a:lnSpc>
            </a:pPr>
            <a:r>
              <a:rPr lang="en-IN" sz="1800" b="1" dirty="0"/>
              <a:t>METHODS / APPROACH</a:t>
            </a:r>
          </a:p>
          <a:p>
            <a:pPr marL="285750" indent="-285750" algn="l">
              <a:lnSpc>
                <a:spcPct val="100000"/>
              </a:lnSpc>
              <a:buFont typeface="Arial" panose="020B0604020202020204" pitchFamily="34" charset="0"/>
              <a:buChar char="•"/>
            </a:pPr>
            <a:r>
              <a:rPr lang="en-IN" sz="1800" dirty="0">
                <a:effectLst/>
                <a:latin typeface="Calibri" panose="020F0502020204030204" pitchFamily="34" charset="0"/>
                <a:ea typeface="Calibri" panose="020F0502020204030204" pitchFamily="34" charset="0"/>
                <a:cs typeface="Times New Roman" panose="02020603050405020304" pitchFamily="18" charset="0"/>
              </a:rPr>
              <a:t>The </a:t>
            </a:r>
            <a:r>
              <a:rPr lang="en-IN" sz="1800" b="1" dirty="0">
                <a:effectLst/>
                <a:latin typeface="Calibri" panose="020F0502020204030204" pitchFamily="34" charset="0"/>
                <a:ea typeface="Calibri" panose="020F0502020204030204" pitchFamily="34" charset="0"/>
                <a:cs typeface="Times New Roman" panose="02020603050405020304" pitchFamily="18" charset="0"/>
              </a:rPr>
              <a:t>product backlog </a:t>
            </a:r>
            <a:r>
              <a:rPr lang="en-IN" sz="1800" dirty="0">
                <a:effectLst/>
                <a:latin typeface="Calibri" panose="020F0502020204030204" pitchFamily="34" charset="0"/>
                <a:ea typeface="Calibri" panose="020F0502020204030204" pitchFamily="34" charset="0"/>
                <a:cs typeface="Times New Roman" panose="02020603050405020304" pitchFamily="18" charset="0"/>
              </a:rPr>
              <a:t>the list continually refined and updated based on feedback, changing requirements and new insights </a:t>
            </a:r>
          </a:p>
          <a:p>
            <a:pPr marL="285750" indent="-285750" algn="l">
              <a:lnSpc>
                <a:spcPct val="100000"/>
              </a:lnSpc>
              <a:buFont typeface="Arial" panose="020B0604020202020204" pitchFamily="34" charset="0"/>
              <a:buChar char="•"/>
            </a:pPr>
            <a:r>
              <a:rPr lang="en-IN" sz="1800" dirty="0">
                <a:effectLst/>
                <a:latin typeface="Calibri" panose="020F0502020204030204" pitchFamily="34" charset="0"/>
                <a:ea typeface="Calibri" panose="020F0502020204030204" pitchFamily="34" charset="0"/>
                <a:cs typeface="Times New Roman" panose="02020603050405020304" pitchFamily="18" charset="0"/>
              </a:rPr>
              <a:t>The </a:t>
            </a:r>
            <a:r>
              <a:rPr lang="en-IN" sz="1800" b="1" dirty="0">
                <a:effectLst/>
                <a:latin typeface="Calibri" panose="020F0502020204030204" pitchFamily="34" charset="0"/>
                <a:ea typeface="Calibri" panose="020F0502020204030204" pitchFamily="34" charset="0"/>
                <a:cs typeface="Times New Roman" panose="02020603050405020304" pitchFamily="18" charset="0"/>
              </a:rPr>
              <a:t>Sprint backlog </a:t>
            </a:r>
            <a:r>
              <a:rPr lang="en-IN" sz="1800" dirty="0">
                <a:effectLst/>
                <a:latin typeface="Calibri" panose="020F0502020204030204" pitchFamily="34" charset="0"/>
                <a:ea typeface="Calibri" panose="020F0502020204030204" pitchFamily="34" charset="0"/>
                <a:cs typeface="Times New Roman" panose="02020603050405020304" pitchFamily="18" charset="0"/>
              </a:rPr>
              <a:t>is created during the Sprint planning meeting, where the development team selects a set of items to work on based on their capacity and the prioritise set by the product owner.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l">
              <a:lnSpc>
                <a:spcPct val="100000"/>
              </a:lnSpc>
              <a:buFont typeface="Arial" panose="020B0604020202020204" pitchFamily="34" charset="0"/>
              <a:buChar char="•"/>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Created An impediment log</a:t>
            </a:r>
            <a:r>
              <a:rPr lang="en-IN" sz="1800" b="1" kern="100" dirty="0">
                <a:latin typeface="Calibri" panose="020F0502020204030204" pitchFamily="34" charset="0"/>
                <a:ea typeface="Calibri" panose="020F0502020204030204" pitchFamily="34" charset="0"/>
                <a:cs typeface="Times New Roman" panose="02020603050405020304" pitchFamily="18" charset="0"/>
              </a:rPr>
              <a:t> /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issue log </a:t>
            </a:r>
            <a:r>
              <a:rPr lang="en-IN" sz="1800" b="1" kern="100" dirty="0">
                <a:latin typeface="Calibri" panose="020F0502020204030204" pitchFamily="34" charset="0"/>
                <a:ea typeface="Calibri" panose="020F0502020204030204" pitchFamily="34" charset="0"/>
                <a:cs typeface="Times New Roman" panose="02020603050405020304" pitchFamily="18" charset="0"/>
              </a:rPr>
              <a:t>/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obstacle log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a document or tool used in Agile software development to track and manage obstacles. </a:t>
            </a:r>
            <a:r>
              <a:rPr lang="en-IN" sz="1800" dirty="0">
                <a:effectLst/>
                <a:latin typeface="Calibri" panose="020F0502020204030204" pitchFamily="34" charset="0"/>
                <a:ea typeface="Calibri" panose="020F0502020204030204" pitchFamily="34" charset="0"/>
                <a:cs typeface="Times New Roman" panose="02020603050405020304" pitchFamily="18" charset="0"/>
              </a:rPr>
              <a:t>to track and manage problem that slow down or clock their work.  An</a:t>
            </a:r>
            <a:r>
              <a:rPr lang="en-IN" sz="1800" dirty="0">
                <a:latin typeface="Calibri" panose="020F0502020204030204" pitchFamily="34" charset="0"/>
                <a:ea typeface="Calibri" panose="020F0502020204030204" pitchFamily="34" charset="0"/>
                <a:cs typeface="Times New Roman" panose="02020603050405020304" pitchFamily="18" charset="0"/>
              </a:rPr>
              <a:t> impediment log is a simple list used by scrum team</a:t>
            </a:r>
          </a:p>
          <a:p>
            <a:pPr marL="285750" indent="-285750" algn="l">
              <a:lnSpc>
                <a:spcPct val="100000"/>
              </a:lnSpc>
              <a:buFont typeface="Arial" panose="020B0604020202020204" pitchFamily="34" charset="0"/>
              <a:buChar char="•"/>
            </a:pPr>
            <a:r>
              <a:rPr lang="en-IN" sz="1800" b="1" dirty="0">
                <a:effectLst/>
                <a:latin typeface="Calibri" panose="020F0502020204030204" pitchFamily="34" charset="0"/>
                <a:ea typeface="Calibri" panose="020F0502020204030204" pitchFamily="34" charset="0"/>
                <a:cs typeface="Times New Roman" panose="02020603050405020304" pitchFamily="18" charset="0"/>
              </a:rPr>
              <a:t>Created Product grooming/ backlog refinement, </a:t>
            </a:r>
            <a:r>
              <a:rPr lang="en-IN" sz="1800" dirty="0">
                <a:effectLst/>
                <a:latin typeface="Calibri" panose="020F0502020204030204" pitchFamily="34" charset="0"/>
                <a:ea typeface="Calibri" panose="020F0502020204030204" pitchFamily="34" charset="0"/>
                <a:cs typeface="Times New Roman" panose="02020603050405020304" pitchFamily="18" charset="0"/>
              </a:rPr>
              <a:t>is a ongoing process in Agile Scrum where the scrum team collaborates to improve and maintain the product backlog</a:t>
            </a:r>
          </a:p>
          <a:p>
            <a:pPr marL="285750" indent="-285750" algn="l">
              <a:lnSpc>
                <a:spcPct val="100000"/>
              </a:lnSpc>
              <a:spcAft>
                <a:spcPts val="800"/>
              </a:spcAft>
              <a:buFont typeface="Arial" panose="020B0604020202020204" pitchFamily="34" charset="0"/>
              <a:buChar char="•"/>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Created Sprint Burn Charts and product Burn Down Charts.</a:t>
            </a:r>
            <a:r>
              <a:rPr lang="en-IN" sz="1800" dirty="0">
                <a:effectLst/>
                <a:latin typeface="Calibri" panose="020F0502020204030204" pitchFamily="34" charset="0"/>
                <a:ea typeface="Calibri" panose="020F0502020204030204" pitchFamily="34" charset="0"/>
                <a:cs typeface="Times New Roman" panose="02020603050405020304" pitchFamily="18" charset="0"/>
              </a:rPr>
              <a:t> Sprint burn down chart shows the simple progress of work during sprint, tracking how much sprint is completed.</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showing how much work is left in entire product backlog.   </a:t>
            </a:r>
          </a:p>
          <a:p>
            <a:pPr marL="285750" indent="-285750" algn="l">
              <a:lnSpc>
                <a:spcPct val="100000"/>
              </a:lnSpc>
              <a:buFont typeface="Arial" panose="020B0604020202020204" pitchFamily="34" charset="0"/>
              <a:buChar char="•"/>
            </a:pPr>
            <a:r>
              <a:rPr lang="en-IN" sz="1800" b="1" dirty="0">
                <a:effectLst/>
                <a:latin typeface="Calibri" panose="020F0502020204030204" pitchFamily="34" charset="0"/>
                <a:ea typeface="Calibri" panose="020F0502020204030204" pitchFamily="34" charset="0"/>
                <a:cs typeface="Times New Roman" panose="02020603050405020304" pitchFamily="18" charset="0"/>
              </a:rPr>
              <a:t>Sprint Planning Meeting </a:t>
            </a:r>
            <a:r>
              <a:rPr lang="en-IN" sz="1800" dirty="0">
                <a:effectLst/>
                <a:latin typeface="Calibri" panose="020F0502020204030204" pitchFamily="34" charset="0"/>
                <a:ea typeface="Calibri" panose="020F0502020204030204" pitchFamily="34" charset="0"/>
                <a:cs typeface="Times New Roman" panose="02020603050405020304" pitchFamily="18" charset="0"/>
              </a:rPr>
              <a:t>discusses the sprint backlog in accordance with sprint goa</a:t>
            </a:r>
            <a:r>
              <a:rPr lang="en-IN" sz="1800" b="1" dirty="0">
                <a:effectLst/>
                <a:latin typeface="Calibri" panose="020F0502020204030204" pitchFamily="34" charset="0"/>
                <a:ea typeface="Calibri" panose="020F0502020204030204" pitchFamily="34" charset="0"/>
                <a:cs typeface="Times New Roman" panose="02020603050405020304" pitchFamily="18" charset="0"/>
              </a:rPr>
              <a:t> and </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r>
              <a:rPr lang="en-IN" sz="1800" b="1" dirty="0">
                <a:effectLst/>
                <a:latin typeface="Calibri" panose="020F0502020204030204" pitchFamily="34" charset="0"/>
                <a:ea typeface="Calibri" panose="020F0502020204030204" pitchFamily="34" charset="0"/>
                <a:cs typeface="Times New Roman" panose="02020603050405020304" pitchFamily="18" charset="0"/>
              </a:rPr>
              <a:t>Daily stand-up meeting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This meeting held at the end of each sprint to show work done to stakeholder, customer, product owner. Purpose of the meeting were demonstrated completed work, collect feedback from the stakeholder (HR Team)</a:t>
            </a:r>
          </a:p>
          <a:p>
            <a:pPr marL="285750" indent="-285750" algn="l">
              <a:lnSpc>
                <a:spcPct val="100000"/>
              </a:lnSpc>
              <a:buFont typeface="Arial" panose="020B0604020202020204" pitchFamily="34" charset="0"/>
              <a:buChar char="•"/>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MVP Minimum Viable Product </a:t>
            </a:r>
            <a:r>
              <a:rPr lang="en-US" sz="1800" dirty="0"/>
              <a:t>The MVP is the </a:t>
            </a:r>
            <a:r>
              <a:rPr lang="en-US" sz="1800" b="1" dirty="0"/>
              <a:t>simplest version</a:t>
            </a:r>
            <a:r>
              <a:rPr lang="en-US" sz="1800" dirty="0"/>
              <a:t> of the HRMS software that includes </a:t>
            </a:r>
            <a:r>
              <a:rPr lang="en-US" sz="1800" b="1" dirty="0"/>
              <a:t>only the core, must-have features,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It include only the essential functions </a:t>
            </a:r>
            <a:r>
              <a:rPr lang="en-US" sz="1800" dirty="0"/>
              <a:t>Non-essential features are left for future releases.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l">
              <a:lnSpc>
                <a:spcPct val="100000"/>
              </a:lnSpc>
              <a:buFont typeface="Arial" panose="020B0604020202020204" pitchFamily="34" charset="0"/>
              <a:buChar char="•"/>
            </a:pPr>
            <a:r>
              <a:rPr lang="en-US" sz="1800" dirty="0"/>
              <a:t>Used </a:t>
            </a:r>
            <a:r>
              <a:rPr lang="en-IN" sz="1800" b="1" kern="100" dirty="0" err="1">
                <a:effectLst/>
                <a:latin typeface="Calibri" panose="020F0502020204030204" pitchFamily="34" charset="0"/>
                <a:ea typeface="Calibri" panose="020F0502020204030204" pitchFamily="34" charset="0"/>
                <a:cs typeface="Times New Roman" panose="02020603050405020304" pitchFamily="18" charset="0"/>
              </a:rPr>
              <a:t>MoSCoW</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prioritization technique </a:t>
            </a:r>
            <a:r>
              <a:rPr lang="en-US" sz="1800" dirty="0"/>
              <a:t>to organize and prioritize product backlog items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l">
              <a:lnSpc>
                <a:spcPct val="100000"/>
              </a:lnSpc>
              <a:buFont typeface="Arial" panose="020B0604020202020204" pitchFamily="34" charset="0"/>
              <a:buChar char="•"/>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l">
              <a:lnSpc>
                <a:spcPct val="100000"/>
              </a:lnSpc>
              <a:buFont typeface="Arial" panose="020B0604020202020204" pitchFamily="34" charset="0"/>
              <a:buChar char="•"/>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l">
              <a:lnSpc>
                <a:spcPct val="100000"/>
              </a:lnSpc>
              <a:buFont typeface="Arial" panose="020B0604020202020204" pitchFamily="34" charset="0"/>
              <a:buChar char="•"/>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0240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3104D-7A27-3938-6D87-0F152B128B8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C97212C-30C6-CD47-BC9F-01115066A74A}"/>
              </a:ext>
            </a:extLst>
          </p:cNvPr>
          <p:cNvSpPr>
            <a:spLocks noGrp="1"/>
          </p:cNvSpPr>
          <p:nvPr>
            <p:ph type="subTitle" idx="1"/>
          </p:nvPr>
        </p:nvSpPr>
        <p:spPr>
          <a:xfrm>
            <a:off x="491613" y="294968"/>
            <a:ext cx="11385755" cy="6430297"/>
          </a:xfrm>
        </p:spPr>
        <p:txBody>
          <a:bodyPr>
            <a:normAutofit/>
          </a:bodyPr>
          <a:lstStyle/>
          <a:p>
            <a:pPr algn="l">
              <a:lnSpc>
                <a:spcPct val="150000"/>
              </a:lnSpc>
            </a:pPr>
            <a:r>
              <a:rPr lang="en-IN" sz="1800" b="1" dirty="0"/>
              <a:t>RESOURCES</a:t>
            </a:r>
          </a:p>
          <a:p>
            <a:pPr marL="285750" indent="-285750" algn="l">
              <a:lnSpc>
                <a:spcPct val="150000"/>
              </a:lnSpc>
              <a:buFont typeface="Arial" panose="020B0604020202020204" pitchFamily="34" charset="0"/>
              <a:buChar char="•"/>
            </a:pPr>
            <a:r>
              <a:rPr lang="en-IN" sz="1800" b="1" dirty="0"/>
              <a:t>People-</a:t>
            </a:r>
            <a:r>
              <a:rPr lang="en-IN" sz="1800" dirty="0"/>
              <a:t> </a:t>
            </a:r>
            <a:r>
              <a:rPr lang="en-IN" sz="1800" dirty="0">
                <a:effectLst/>
                <a:ea typeface="Calibri" panose="020F0502020204030204" pitchFamily="34" charset="0"/>
              </a:rPr>
              <a:t> For this HRMS application project we have team of 8 people, </a:t>
            </a:r>
            <a:r>
              <a:rPr lang="en-IN" sz="1800" kern="100" dirty="0">
                <a:effectLst/>
                <a:ea typeface="Calibri" panose="020F0502020204030204" pitchFamily="34" charset="0"/>
                <a:cs typeface="Calibri" panose="020F0502020204030204" pitchFamily="34" charset="0"/>
              </a:rPr>
              <a:t>Scrum master 1, product owner 1, developer 4 , tester 2, and</a:t>
            </a:r>
            <a:r>
              <a:rPr lang="en-US" sz="1800" b="1" dirty="0"/>
              <a:t> </a:t>
            </a:r>
            <a:r>
              <a:rPr lang="en-IN" sz="1800" dirty="0">
                <a:effectLst/>
                <a:ea typeface="Calibri" panose="020F0502020204030204" pitchFamily="34" charset="0"/>
              </a:rPr>
              <a:t>HR domain experts who provides insights. </a:t>
            </a:r>
            <a:endParaRPr lang="en-IN" sz="1800" dirty="0"/>
          </a:p>
          <a:p>
            <a:pPr marL="285750" indent="-285750" algn="l">
              <a:lnSpc>
                <a:spcPct val="150000"/>
              </a:lnSpc>
              <a:buFont typeface="Arial" panose="020B0604020202020204" pitchFamily="34" charset="0"/>
              <a:buChar char="•"/>
            </a:pPr>
            <a:r>
              <a:rPr lang="en-IN" sz="1800" b="1" dirty="0"/>
              <a:t>Time- </a:t>
            </a:r>
            <a:r>
              <a:rPr lang="en-US" sz="1800" dirty="0"/>
              <a:t>A full Agile HRMS project may take </a:t>
            </a:r>
            <a:r>
              <a:rPr lang="en-US" sz="1800" b="1" dirty="0"/>
              <a:t>30 months (2.6 Years)</a:t>
            </a:r>
            <a:r>
              <a:rPr lang="en-US" sz="1800" dirty="0"/>
              <a:t> depending on complexity and team speed.  Each Sprint last min 2-4 weeks with regular delivers at the end of every sprint. Time and manpower may vary based on features, but small modules can be delivered in each sprint</a:t>
            </a:r>
            <a:endParaRPr lang="en-IN" sz="1800" b="1" dirty="0"/>
          </a:p>
          <a:p>
            <a:pPr marL="285750" indent="-285750" algn="l">
              <a:lnSpc>
                <a:spcPct val="150000"/>
              </a:lnSpc>
              <a:buFont typeface="Arial" panose="020B0604020202020204" pitchFamily="34" charset="0"/>
              <a:buChar char="•"/>
            </a:pPr>
            <a:r>
              <a:rPr lang="en-IN" sz="1800" b="1" dirty="0"/>
              <a:t>Budget-</a:t>
            </a:r>
            <a:r>
              <a:rPr lang="en-IN" sz="1800" dirty="0"/>
              <a:t> This HRMS application project is medium size project within  the budget is 3Cr. Breakdown is explained as per below which covering manpower, hardware, software and other expenses cost.</a:t>
            </a:r>
          </a:p>
          <a:p>
            <a:pPr marL="342900" indent="-342900" algn="l">
              <a:lnSpc>
                <a:spcPct val="150000"/>
              </a:lnSpc>
              <a:buFont typeface="+mj-lt"/>
              <a:buAutoNum type="arabicPeriod"/>
            </a:pPr>
            <a:r>
              <a:rPr lang="en-IN" sz="1800" dirty="0"/>
              <a:t>Manpower Cost- 1,55,00,000 (1.55 Cr)</a:t>
            </a:r>
          </a:p>
          <a:p>
            <a:pPr marL="342900" indent="-342900" algn="l">
              <a:lnSpc>
                <a:spcPct val="150000"/>
              </a:lnSpc>
              <a:buFont typeface="+mj-lt"/>
              <a:buAutoNum type="arabicPeriod"/>
            </a:pPr>
            <a:r>
              <a:rPr lang="en-IN" sz="1800" dirty="0"/>
              <a:t>Software- 70,00,000 (70 Lakh)</a:t>
            </a:r>
          </a:p>
          <a:p>
            <a:pPr marL="342900" indent="-342900" algn="l">
              <a:lnSpc>
                <a:spcPct val="150000"/>
              </a:lnSpc>
              <a:buFont typeface="+mj-lt"/>
              <a:buAutoNum type="arabicPeriod"/>
            </a:pPr>
            <a:r>
              <a:rPr lang="en-IN" sz="1800" dirty="0"/>
              <a:t>Hardware- 50,00,000 (50 Lakh)</a:t>
            </a:r>
          </a:p>
          <a:p>
            <a:pPr marL="342900" indent="-342900" algn="l">
              <a:lnSpc>
                <a:spcPct val="150000"/>
              </a:lnSpc>
              <a:buFont typeface="+mj-lt"/>
              <a:buAutoNum type="arabicPeriod"/>
            </a:pPr>
            <a:r>
              <a:rPr lang="en-IN" sz="1800" dirty="0"/>
              <a:t>Other Expenses Training and documentation, legal compliances- 15,00,000 (15 Lakh)</a:t>
            </a:r>
          </a:p>
          <a:p>
            <a:pPr marL="285750" indent="-285750" algn="l">
              <a:lnSpc>
                <a:spcPct val="150000"/>
              </a:lnSpc>
              <a:buFont typeface="Arial" panose="020B0604020202020204" pitchFamily="34" charset="0"/>
              <a:buChar char="•"/>
            </a:pPr>
            <a:endParaRPr lang="en-IN" sz="1800" dirty="0"/>
          </a:p>
        </p:txBody>
      </p:sp>
    </p:spTree>
    <p:extLst>
      <p:ext uri="{BB962C8B-B14F-4D97-AF65-F5344CB8AC3E}">
        <p14:creationId xmlns:p14="http://schemas.microsoft.com/office/powerpoint/2010/main" val="2768327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5922BF-C0F2-B709-C94C-80DA2E4A021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17C0814-C252-19C7-8670-6FE0429C9FD8}"/>
              </a:ext>
            </a:extLst>
          </p:cNvPr>
          <p:cNvSpPr>
            <a:spLocks noGrp="1"/>
          </p:cNvSpPr>
          <p:nvPr>
            <p:ph type="subTitle" idx="1"/>
          </p:nvPr>
        </p:nvSpPr>
        <p:spPr>
          <a:xfrm>
            <a:off x="521110" y="344128"/>
            <a:ext cx="11326761" cy="6361471"/>
          </a:xfrm>
        </p:spPr>
        <p:txBody>
          <a:bodyPr>
            <a:noAutofit/>
          </a:bodyPr>
          <a:lstStyle/>
          <a:p>
            <a:pPr algn="l">
              <a:lnSpc>
                <a:spcPct val="100000"/>
              </a:lnSpc>
            </a:pPr>
            <a:r>
              <a:rPr lang="en-IN" sz="1800" b="1" dirty="0"/>
              <a:t>RISK</a:t>
            </a:r>
          </a:p>
          <a:p>
            <a:pPr marL="285750" indent="-285750" algn="l">
              <a:lnSpc>
                <a:spcPct val="100000"/>
              </a:lnSpc>
              <a:buFont typeface="Arial" panose="020B0604020202020204" pitchFamily="34" charset="0"/>
              <a:buChar char="•"/>
            </a:pPr>
            <a:r>
              <a:rPr lang="en-US" sz="1800" b="1" dirty="0"/>
              <a:t>Frequent changes in User requirements </a:t>
            </a:r>
            <a:r>
              <a:rPr lang="en-US" sz="1800" dirty="0"/>
              <a:t>in HR policies or business needs may delay development.</a:t>
            </a:r>
          </a:p>
          <a:p>
            <a:pPr marL="285750" indent="-285750" algn="l">
              <a:lnSpc>
                <a:spcPct val="100000"/>
              </a:lnSpc>
              <a:buFont typeface="Arial" panose="020B0604020202020204" pitchFamily="34" charset="0"/>
              <a:buChar char="•"/>
            </a:pPr>
            <a:r>
              <a:rPr lang="en-US" sz="1800" b="1" dirty="0"/>
              <a:t>Lack of user involvement </a:t>
            </a:r>
            <a:r>
              <a:rPr lang="en-US" sz="1800" dirty="0"/>
              <a:t>like If HR staff or employees don’t give regular feedback, the system may not meet real needs.</a:t>
            </a:r>
          </a:p>
          <a:p>
            <a:pPr marL="285750" indent="-285750" algn="l">
              <a:lnSpc>
                <a:spcPct val="100000"/>
              </a:lnSpc>
              <a:buFont typeface="Arial" panose="020B0604020202020204" pitchFamily="34" charset="0"/>
              <a:buChar char="•"/>
            </a:pPr>
            <a:r>
              <a:rPr lang="en-US" sz="1800" b="1" dirty="0"/>
              <a:t>Incomplete requirements</a:t>
            </a:r>
            <a:r>
              <a:rPr lang="en-US" sz="1800" dirty="0"/>
              <a:t>, e.g. some features might be missed if user stories are not clearly written result.</a:t>
            </a:r>
          </a:p>
          <a:p>
            <a:pPr marL="285750" indent="-285750" algn="l">
              <a:lnSpc>
                <a:spcPct val="100000"/>
              </a:lnSpc>
              <a:buFont typeface="Arial" panose="020B0604020202020204" pitchFamily="34" charset="0"/>
              <a:buChar char="•"/>
            </a:pPr>
            <a:r>
              <a:rPr lang="en-US" sz="1800" b="1" dirty="0"/>
              <a:t>Low team collaboration </a:t>
            </a:r>
            <a:r>
              <a:rPr lang="en-US" sz="1800" dirty="0"/>
              <a:t>such as If developers, testers, and product owners don’t communicate well, the project may face delays or confusion.</a:t>
            </a:r>
          </a:p>
          <a:p>
            <a:pPr marL="285750" indent="-285750" algn="l">
              <a:lnSpc>
                <a:spcPct val="100000"/>
              </a:lnSpc>
              <a:buFont typeface="Arial" panose="020B0604020202020204" pitchFamily="34" charset="0"/>
              <a:buChar char="•"/>
            </a:pPr>
            <a:r>
              <a:rPr lang="en-US" sz="1800" b="1" dirty="0"/>
              <a:t>Unrealistic timeline and technical debits, </a:t>
            </a:r>
            <a:r>
              <a:rPr lang="en-US" sz="1800" dirty="0"/>
              <a:t>quick fixes and shortcuts may cause long-term problems in performance or code quality. Rushing to deliver features in short sprints may result in poor quality or missed features.</a:t>
            </a:r>
          </a:p>
          <a:p>
            <a:pPr marL="285750" indent="-285750" algn="l">
              <a:lnSpc>
                <a:spcPct val="100000"/>
              </a:lnSpc>
              <a:buFont typeface="Arial" panose="020B0604020202020204" pitchFamily="34" charset="0"/>
              <a:buChar char="•"/>
            </a:pPr>
            <a:r>
              <a:rPr lang="en-US" sz="1800" b="1" dirty="0"/>
              <a:t>Poor Sprint Planning such as </a:t>
            </a:r>
            <a:r>
              <a:rPr lang="en-US" sz="1800" dirty="0"/>
              <a:t>If tasks are not planned properly, deadlines may be missed or work may be incomplete.</a:t>
            </a:r>
          </a:p>
          <a:p>
            <a:pPr marL="285750" indent="-285750" algn="l">
              <a:lnSpc>
                <a:spcPct val="100000"/>
              </a:lnSpc>
              <a:buFont typeface="Arial" panose="020B0604020202020204" pitchFamily="34" charset="0"/>
              <a:buChar char="•"/>
            </a:pPr>
            <a:r>
              <a:rPr lang="en-US" sz="1800" b="1" dirty="0"/>
              <a:t>Inadequate training cause</a:t>
            </a:r>
            <a:r>
              <a:rPr lang="en-US" sz="1800" dirty="0"/>
              <a:t>, If users are not trained on the new HRMS, they may resist using it or make mistakes.</a:t>
            </a:r>
          </a:p>
          <a:p>
            <a:pPr marL="285750" indent="-285750" algn="l">
              <a:lnSpc>
                <a:spcPct val="100000"/>
              </a:lnSpc>
              <a:buFont typeface="Arial" panose="020B0604020202020204" pitchFamily="34" charset="0"/>
              <a:buChar char="•"/>
            </a:pPr>
            <a:r>
              <a:rPr lang="en-US" sz="1800" b="1" dirty="0"/>
              <a:t>Poor documentation, </a:t>
            </a:r>
            <a:r>
              <a:rPr lang="en-US" sz="1800" dirty="0"/>
              <a:t>Agile focuses more on working software than documents, which can cause confusion later if team members change.</a:t>
            </a:r>
          </a:p>
          <a:p>
            <a:pPr marL="285750" indent="-285750" algn="l">
              <a:lnSpc>
                <a:spcPct val="100000"/>
              </a:lnSpc>
              <a:buFont typeface="Arial" panose="020B0604020202020204" pitchFamily="34" charset="0"/>
              <a:buChar char="•"/>
            </a:pPr>
            <a:r>
              <a:rPr lang="en-US" sz="1800" dirty="0"/>
              <a:t>If key team members leave or are unavailable, </a:t>
            </a:r>
            <a:r>
              <a:rPr lang="en-US" sz="1800" b="1" dirty="0"/>
              <a:t>progress can slow down</a:t>
            </a:r>
            <a:r>
              <a:rPr lang="en-US" sz="1800" dirty="0"/>
              <a:t>.</a:t>
            </a:r>
          </a:p>
          <a:p>
            <a:pPr marL="285750" indent="-285750" algn="l">
              <a:lnSpc>
                <a:spcPct val="100000"/>
              </a:lnSpc>
              <a:buFont typeface="Arial" panose="020B0604020202020204" pitchFamily="34" charset="0"/>
              <a:buChar char="•"/>
            </a:pPr>
            <a:r>
              <a:rPr lang="en-US" sz="1800" dirty="0"/>
              <a:t>Frequent changes or delays can increase the overall cost of the project, </a:t>
            </a:r>
            <a:r>
              <a:rPr lang="en-US" sz="1800" b="1" dirty="0"/>
              <a:t>result is budget overruns.</a:t>
            </a:r>
          </a:p>
          <a:p>
            <a:pPr marL="285750" indent="-285750" algn="l">
              <a:lnSpc>
                <a:spcPct val="100000"/>
              </a:lnSpc>
              <a:buFont typeface="Arial" panose="020B0604020202020204" pitchFamily="34" charset="0"/>
              <a:buChar char="•"/>
            </a:pPr>
            <a:r>
              <a:rPr lang="en-US" sz="1800" b="1" dirty="0"/>
              <a:t>Over customization, </a:t>
            </a:r>
            <a:r>
              <a:rPr lang="en-US" sz="1800" dirty="0"/>
              <a:t>trying to add too many custom features for every department may make the system complex and hard to maintain.</a:t>
            </a:r>
          </a:p>
          <a:p>
            <a:pPr marL="285750" indent="-285750" algn="l">
              <a:lnSpc>
                <a:spcPct val="100000"/>
              </a:lnSpc>
              <a:buFont typeface="Arial" panose="020B0604020202020204" pitchFamily="34" charset="0"/>
              <a:buChar char="•"/>
            </a:pPr>
            <a:endParaRPr lang="en-US" sz="1800" dirty="0"/>
          </a:p>
          <a:p>
            <a:pPr marL="285750" indent="-285750" algn="l">
              <a:lnSpc>
                <a:spcPct val="100000"/>
              </a:lnSpc>
              <a:buFont typeface="Arial" panose="020B0604020202020204" pitchFamily="34" charset="0"/>
              <a:buChar char="•"/>
            </a:pPr>
            <a:endParaRPr lang="en-US" sz="1800" dirty="0"/>
          </a:p>
          <a:p>
            <a:pPr marL="285750" indent="-285750" algn="l">
              <a:lnSpc>
                <a:spcPct val="100000"/>
              </a:lnSpc>
              <a:buFont typeface="Arial" panose="020B0604020202020204" pitchFamily="34" charset="0"/>
              <a:buChar char="•"/>
            </a:pPr>
            <a:endParaRPr lang="en-IN" sz="1800" dirty="0"/>
          </a:p>
        </p:txBody>
      </p:sp>
    </p:spTree>
    <p:extLst>
      <p:ext uri="{BB962C8B-B14F-4D97-AF65-F5344CB8AC3E}">
        <p14:creationId xmlns:p14="http://schemas.microsoft.com/office/powerpoint/2010/main" val="1578145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E6C4F6-6C98-7C3A-5AF8-C4F6F6823AE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9532A0E-77A4-F358-83C0-C22E46423C23}"/>
              </a:ext>
            </a:extLst>
          </p:cNvPr>
          <p:cNvSpPr>
            <a:spLocks noGrp="1"/>
          </p:cNvSpPr>
          <p:nvPr>
            <p:ph type="subTitle" idx="1"/>
          </p:nvPr>
        </p:nvSpPr>
        <p:spPr>
          <a:xfrm>
            <a:off x="334297" y="245805"/>
            <a:ext cx="11513574" cy="6612195"/>
          </a:xfrm>
        </p:spPr>
        <p:txBody>
          <a:bodyPr>
            <a:normAutofit/>
          </a:bodyPr>
          <a:lstStyle/>
          <a:p>
            <a:pPr algn="l">
              <a:lnSpc>
                <a:spcPct val="150000"/>
              </a:lnSpc>
            </a:pPr>
            <a:r>
              <a:rPr lang="en-IN" sz="1800" b="1" dirty="0"/>
              <a:t>DEPENDENCIES</a:t>
            </a:r>
            <a:endParaRPr lang="en-US" sz="1800" b="1" dirty="0"/>
          </a:p>
          <a:p>
            <a:pPr marL="285750" indent="-285750" algn="l">
              <a:lnSpc>
                <a:spcPct val="150000"/>
              </a:lnSpc>
              <a:buFont typeface="Arial" panose="020B0604020202020204" pitchFamily="34" charset="0"/>
              <a:buChar char="•"/>
            </a:pPr>
            <a:r>
              <a:rPr lang="en-US" sz="1800" b="1" dirty="0"/>
              <a:t>Regular input is needed </a:t>
            </a:r>
            <a:r>
              <a:rPr lang="en-US" sz="1800" dirty="0"/>
              <a:t>from HR managers, finance, and IT for requirements and feedback.</a:t>
            </a:r>
          </a:p>
          <a:p>
            <a:pPr marL="285750" indent="-285750" algn="l">
              <a:lnSpc>
                <a:spcPct val="150000"/>
              </a:lnSpc>
              <a:buFont typeface="Arial" panose="020B0604020202020204" pitchFamily="34" charset="0"/>
              <a:buChar char="•"/>
            </a:pPr>
            <a:r>
              <a:rPr lang="en-US" sz="1800" dirty="0"/>
              <a:t>Project </a:t>
            </a:r>
            <a:r>
              <a:rPr lang="en-US" sz="1800" b="1" dirty="0"/>
              <a:t>success depends </a:t>
            </a:r>
            <a:r>
              <a:rPr lang="en-US" sz="1800" dirty="0"/>
              <a:t>on the </a:t>
            </a:r>
            <a:r>
              <a:rPr lang="en-US" sz="1800" b="1" dirty="0"/>
              <a:t>team’s skills </a:t>
            </a:r>
            <a:r>
              <a:rPr lang="en-US" sz="1800" dirty="0"/>
              <a:t>in backend, frontend, testing.</a:t>
            </a:r>
          </a:p>
          <a:p>
            <a:pPr marL="285750" indent="-285750" algn="l">
              <a:lnSpc>
                <a:spcPct val="150000"/>
              </a:lnSpc>
              <a:buFont typeface="Arial" panose="020B0604020202020204" pitchFamily="34" charset="0"/>
              <a:buChar char="•"/>
            </a:pPr>
            <a:r>
              <a:rPr lang="en-US" sz="1800" dirty="0"/>
              <a:t>The Product Owner </a:t>
            </a:r>
            <a:r>
              <a:rPr lang="en-US" sz="1800" b="1" dirty="0"/>
              <a:t>must provide clear, prioritized user stories </a:t>
            </a:r>
            <a:r>
              <a:rPr lang="en-US" sz="1800" dirty="0"/>
              <a:t>to avoid confusion.</a:t>
            </a:r>
          </a:p>
          <a:p>
            <a:pPr marL="285750" indent="-285750" algn="l">
              <a:lnSpc>
                <a:spcPct val="150000"/>
              </a:lnSpc>
              <a:buFont typeface="Arial" panose="020B0604020202020204" pitchFamily="34" charset="0"/>
              <a:buChar char="•"/>
            </a:pPr>
            <a:r>
              <a:rPr lang="en-US" sz="1800" b="1" dirty="0"/>
              <a:t>Smooth migration requires </a:t>
            </a:r>
            <a:r>
              <a:rPr lang="en-US" sz="1800" dirty="0"/>
              <a:t>full access to current HR data from Excel, old software, or paper records.</a:t>
            </a:r>
          </a:p>
          <a:p>
            <a:pPr marL="285750" indent="-285750" algn="l">
              <a:lnSpc>
                <a:spcPct val="150000"/>
              </a:lnSpc>
              <a:buFont typeface="Arial" panose="020B0604020202020204" pitchFamily="34" charset="0"/>
              <a:buChar char="•"/>
            </a:pPr>
            <a:r>
              <a:rPr lang="en-US" sz="1800" dirty="0"/>
              <a:t>The </a:t>
            </a:r>
            <a:r>
              <a:rPr lang="en-US" sz="1800" b="1" dirty="0"/>
              <a:t>HRMS must follow company policies</a:t>
            </a:r>
            <a:r>
              <a:rPr lang="en-US" sz="1800" dirty="0"/>
              <a:t>, labor laws, and data protection rules.</a:t>
            </a:r>
          </a:p>
          <a:p>
            <a:pPr marL="285750" indent="-285750" algn="l">
              <a:lnSpc>
                <a:spcPct val="150000"/>
              </a:lnSpc>
              <a:buFont typeface="Arial" panose="020B0604020202020204" pitchFamily="34" charset="0"/>
              <a:buChar char="•"/>
            </a:pPr>
            <a:r>
              <a:rPr lang="en-US" sz="1800" b="1" dirty="0"/>
              <a:t>Proper onboarding and training </a:t>
            </a:r>
            <a:r>
              <a:rPr lang="en-US" sz="1800" dirty="0"/>
              <a:t>of HR staff and employees is essential for adoption.</a:t>
            </a:r>
          </a:p>
          <a:p>
            <a:pPr marL="285750" indent="-285750" algn="l">
              <a:lnSpc>
                <a:spcPct val="150000"/>
              </a:lnSpc>
              <a:buFont typeface="Arial" panose="020B0604020202020204" pitchFamily="34" charset="0"/>
              <a:buChar char="•"/>
            </a:pPr>
            <a:r>
              <a:rPr lang="en-US" sz="1800" b="1" dirty="0"/>
              <a:t>Timely release of funds is needed </a:t>
            </a:r>
            <a:r>
              <a:rPr lang="en-US" sz="1800" dirty="0"/>
              <a:t>for tools, software licenses, or hiring resources.</a:t>
            </a:r>
          </a:p>
          <a:p>
            <a:pPr marL="285750" indent="-285750" algn="l">
              <a:lnSpc>
                <a:spcPct val="150000"/>
              </a:lnSpc>
              <a:buFont typeface="Arial" panose="020B0604020202020204" pitchFamily="34" charset="0"/>
              <a:buChar char="•"/>
            </a:pPr>
            <a:r>
              <a:rPr lang="en-US" sz="1800" b="1" dirty="0"/>
              <a:t>Support from the IT team </a:t>
            </a:r>
            <a:r>
              <a:rPr lang="en-US" sz="1800" dirty="0"/>
              <a:t>is required for setup, maintenance, and resolving technical issues.</a:t>
            </a:r>
          </a:p>
          <a:p>
            <a:pPr marL="285750" indent="-285750" algn="l">
              <a:lnSpc>
                <a:spcPct val="150000"/>
              </a:lnSpc>
              <a:buFont typeface="Arial" panose="020B0604020202020204" pitchFamily="34" charset="0"/>
              <a:buChar char="•"/>
            </a:pPr>
            <a:r>
              <a:rPr lang="en-US" sz="1800" b="1" dirty="0"/>
              <a:t>Timely Sprint Reviews,</a:t>
            </a:r>
            <a:r>
              <a:rPr lang="en-US" sz="1800" dirty="0"/>
              <a:t> team needs stakeholder feedback at the end of each sprint to plan the next steps.</a:t>
            </a:r>
          </a:p>
          <a:p>
            <a:pPr marL="285750" indent="-285750" algn="l">
              <a:lnSpc>
                <a:spcPct val="150000"/>
              </a:lnSpc>
              <a:buFont typeface="Arial" panose="020B0604020202020204" pitchFamily="34" charset="0"/>
              <a:buChar char="•"/>
            </a:pPr>
            <a:r>
              <a:rPr lang="en-US" sz="1800" b="1" dirty="0"/>
              <a:t>Tools</a:t>
            </a:r>
            <a:r>
              <a:rPr lang="en-US" sz="1800" dirty="0"/>
              <a:t> like Jira or Microsoft Teams are </a:t>
            </a:r>
            <a:r>
              <a:rPr lang="en-US" sz="1800" b="1" dirty="0"/>
              <a:t>needed for smooth communication and task tracking</a:t>
            </a:r>
            <a:r>
              <a:rPr lang="en-US" sz="1800" dirty="0"/>
              <a:t>.</a:t>
            </a:r>
          </a:p>
          <a:p>
            <a:pPr marL="285750" indent="-285750" algn="l">
              <a:lnSpc>
                <a:spcPct val="150000"/>
              </a:lnSpc>
              <a:buFont typeface="Arial" panose="020B0604020202020204" pitchFamily="34" charset="0"/>
              <a:buChar char="•"/>
            </a:pPr>
            <a:r>
              <a:rPr lang="en-US" sz="1800" dirty="0"/>
              <a:t>The system </a:t>
            </a:r>
            <a:r>
              <a:rPr lang="en-US" sz="1800" b="1" dirty="0"/>
              <a:t>must follow internal HR rules </a:t>
            </a:r>
            <a:r>
              <a:rPr lang="en-US" sz="1800" dirty="0"/>
              <a:t>like leave, attendance, and appraisal guidelines.</a:t>
            </a:r>
            <a:endParaRPr lang="en-IN" sz="1800" b="1" dirty="0"/>
          </a:p>
        </p:txBody>
      </p:sp>
    </p:spTree>
    <p:extLst>
      <p:ext uri="{BB962C8B-B14F-4D97-AF65-F5344CB8AC3E}">
        <p14:creationId xmlns:p14="http://schemas.microsoft.com/office/powerpoint/2010/main" val="2442454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FE9F975-1B08-4339-2AB2-9C1631E7F289}"/>
              </a:ext>
            </a:extLst>
          </p:cNvPr>
          <p:cNvSpPr>
            <a:spLocks noGrp="1"/>
          </p:cNvSpPr>
          <p:nvPr>
            <p:ph type="subTitle" idx="1"/>
          </p:nvPr>
        </p:nvSpPr>
        <p:spPr>
          <a:xfrm>
            <a:off x="511277" y="530943"/>
            <a:ext cx="10903975" cy="5643716"/>
          </a:xfrm>
        </p:spPr>
        <p:txBody>
          <a:bodyPr>
            <a:noAutofit/>
          </a:bodyPr>
          <a:lstStyle/>
          <a:p>
            <a:pPr algn="l"/>
            <a:r>
              <a:rPr lang="en-IN" sz="1800" b="1" dirty="0"/>
              <a:t>SITUATION</a:t>
            </a:r>
          </a:p>
          <a:p>
            <a:pPr algn="l">
              <a:lnSpc>
                <a:spcPct val="150000"/>
              </a:lnSpc>
              <a:buNone/>
            </a:pPr>
            <a:r>
              <a:rPr lang="en-US" sz="1800" dirty="0"/>
              <a:t>In a growing company, the HR team faces challenges in managing employee records, payroll, and performance tracking using outdated systems. The existing HRMS is slow, lacks flexibility, and does not support quick decision-making. As the workforce expands, HR struggles to keep up with frequent policy updates, onboarding new employees, and addressing employee concerns efficiently.</a:t>
            </a:r>
          </a:p>
          <a:p>
            <a:pPr algn="l">
              <a:lnSpc>
                <a:spcPct val="150000"/>
              </a:lnSpc>
              <a:buNone/>
            </a:pPr>
            <a:r>
              <a:rPr lang="en-US" sz="1800" dirty="0"/>
              <a:t>To solve these issues, the company decides to implement an Agile-driven HRMS. This system is designed to be more adaptable, allowing HR to make changes quickly based on employee feedback and business needs. Instead of waiting for a complete system update, new features like automated payroll adjustments, real-time attendance tracking, and improved employee self-service options are introduced in small, manageable phases.</a:t>
            </a:r>
          </a:p>
          <a:p>
            <a:pPr algn="l">
              <a:lnSpc>
                <a:spcPct val="150000"/>
              </a:lnSpc>
            </a:pPr>
            <a:r>
              <a:rPr lang="en-US" sz="1800" dirty="0"/>
              <a:t>With Agile principles, HR teams can continuously improve the system through regular feedback and testing. Employees and managers can actively participate in system updates, ensuring that the HRMS meets their real needs. This approach reduces delays, improves efficiency, and creates a more responsive HR process that benefits the entire organization.</a:t>
            </a:r>
          </a:p>
        </p:txBody>
      </p:sp>
    </p:spTree>
    <p:extLst>
      <p:ext uri="{BB962C8B-B14F-4D97-AF65-F5344CB8AC3E}">
        <p14:creationId xmlns:p14="http://schemas.microsoft.com/office/powerpoint/2010/main" val="2519339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AADBB-7D42-2BAD-2DE5-387EA22164D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2075A18-A146-D61C-BD55-94A05A1136C1}"/>
              </a:ext>
            </a:extLst>
          </p:cNvPr>
          <p:cNvSpPr>
            <a:spLocks noGrp="1"/>
          </p:cNvSpPr>
          <p:nvPr>
            <p:ph type="subTitle" idx="1"/>
          </p:nvPr>
        </p:nvSpPr>
        <p:spPr>
          <a:xfrm>
            <a:off x="471949" y="570271"/>
            <a:ext cx="10943304" cy="5909187"/>
          </a:xfrm>
        </p:spPr>
        <p:txBody>
          <a:bodyPr>
            <a:noAutofit/>
          </a:bodyPr>
          <a:lstStyle/>
          <a:p>
            <a:pPr algn="l">
              <a:lnSpc>
                <a:spcPct val="150000"/>
              </a:lnSpc>
            </a:pPr>
            <a:r>
              <a:rPr lang="en-IN" sz="1800" b="1" dirty="0"/>
              <a:t>PROBLEMS</a:t>
            </a:r>
          </a:p>
          <a:p>
            <a:pPr marL="285750" indent="-285750" algn="l">
              <a:lnSpc>
                <a:spcPct val="150000"/>
              </a:lnSpc>
              <a:buFont typeface="Arial" panose="020B0604020202020204" pitchFamily="34" charset="0"/>
              <a:buChar char="•"/>
            </a:pPr>
            <a:r>
              <a:rPr lang="en-US" sz="1800" b="1" dirty="0"/>
              <a:t>Manual and Time-Consuming Processes </a:t>
            </a:r>
            <a:r>
              <a:rPr lang="en-US" sz="1800" dirty="0"/>
              <a:t>Many HR tasks, such as employee onboarding, leave management, and payroll processing, are still handled manually. This leads to delays, errors, and a heavy workload for HR staff. Employees often have to wait for approvals, and important documents can be misplaced, causing frustration and inefficiency.</a:t>
            </a:r>
          </a:p>
          <a:p>
            <a:pPr marL="285750" indent="-285750" algn="l">
              <a:lnSpc>
                <a:spcPct val="150000"/>
              </a:lnSpc>
              <a:buFont typeface="Arial" panose="020B0604020202020204" pitchFamily="34" charset="0"/>
              <a:buChar char="•"/>
            </a:pPr>
            <a:r>
              <a:rPr lang="en-US" sz="1800" b="1" dirty="0"/>
              <a:t>Lack of Real-Time Employee Data </a:t>
            </a:r>
            <a:r>
              <a:rPr lang="en-US" sz="1800" dirty="0"/>
              <a:t>The existing HR system does not provide real-time updates on employee attendance, performance, and engagement. Managers struggle to get accurate data when making decisions about promotions, training, or workforce planning. This delay in information affects productivity and decision-making. </a:t>
            </a:r>
          </a:p>
          <a:p>
            <a:pPr marL="285750" indent="-285750" algn="l">
              <a:lnSpc>
                <a:spcPct val="150000"/>
              </a:lnSpc>
              <a:buFont typeface="Arial" panose="020B0604020202020204" pitchFamily="34" charset="0"/>
              <a:buChar char="•"/>
            </a:pPr>
            <a:r>
              <a:rPr lang="en-US" sz="1800" b="1" dirty="0"/>
              <a:t>Poor Employee Engagement and Communication</a:t>
            </a:r>
            <a:br>
              <a:rPr lang="en-US" sz="1800" dirty="0"/>
            </a:br>
            <a:r>
              <a:rPr lang="en-US" sz="1800" dirty="0"/>
              <a:t>Employees often feel disconnected from HR because there is no proper platform for communication. Important policy updates, feedback requests, and company announcements are not delivered effectively. This lack of engagement leads to low job satisfaction and higher employee turnover.</a:t>
            </a:r>
          </a:p>
          <a:p>
            <a:pPr marL="285750" indent="-285750" algn="l">
              <a:lnSpc>
                <a:spcPct val="150000"/>
              </a:lnSpc>
              <a:buFont typeface="Arial" panose="020B0604020202020204" pitchFamily="34" charset="0"/>
              <a:buChar char="•"/>
            </a:pPr>
            <a:endParaRPr lang="en-US" sz="1800" dirty="0"/>
          </a:p>
          <a:p>
            <a:pPr marL="285750" indent="-285750" algn="l">
              <a:lnSpc>
                <a:spcPct val="150000"/>
              </a:lnSpc>
              <a:buFont typeface="Arial" panose="020B0604020202020204" pitchFamily="34" charset="0"/>
              <a:buChar char="•"/>
            </a:pPr>
            <a:endParaRPr lang="en-IN" sz="1800" dirty="0"/>
          </a:p>
        </p:txBody>
      </p:sp>
    </p:spTree>
    <p:extLst>
      <p:ext uri="{BB962C8B-B14F-4D97-AF65-F5344CB8AC3E}">
        <p14:creationId xmlns:p14="http://schemas.microsoft.com/office/powerpoint/2010/main" val="8575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23D5D-F18D-1CDB-B5B5-22E2D97431B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79E6CDD-D932-6EE0-ED9C-94A01407136D}"/>
              </a:ext>
            </a:extLst>
          </p:cNvPr>
          <p:cNvSpPr>
            <a:spLocks noGrp="1"/>
          </p:cNvSpPr>
          <p:nvPr>
            <p:ph type="subTitle" idx="1"/>
          </p:nvPr>
        </p:nvSpPr>
        <p:spPr>
          <a:xfrm>
            <a:off x="511277" y="570271"/>
            <a:ext cx="10903975" cy="5909187"/>
          </a:xfrm>
        </p:spPr>
        <p:txBody>
          <a:bodyPr>
            <a:noAutofit/>
          </a:bodyPr>
          <a:lstStyle/>
          <a:p>
            <a:pPr algn="l">
              <a:lnSpc>
                <a:spcPct val="150000"/>
              </a:lnSpc>
            </a:pPr>
            <a:r>
              <a:rPr lang="en-IN" sz="1800" b="1" dirty="0"/>
              <a:t>PROBLEMS</a:t>
            </a:r>
          </a:p>
          <a:p>
            <a:pPr marL="285750" indent="-285750" algn="l">
              <a:lnSpc>
                <a:spcPct val="150000"/>
              </a:lnSpc>
              <a:buFont typeface="Arial" panose="020B0604020202020204" pitchFamily="34" charset="0"/>
              <a:buChar char="•"/>
            </a:pPr>
            <a:r>
              <a:rPr lang="en-US" sz="1800" b="1" dirty="0"/>
              <a:t>Inefficient Performance Management </a:t>
            </a:r>
            <a:r>
              <a:rPr lang="en-US" sz="1800" dirty="0"/>
              <a:t>Performance evaluations happen only once or twice a year, making it difficult for employees to get timely feedback. Managers also find it hard to track employees’ progress regularly. This results in low employee motivation and missed opportunities for skill development.</a:t>
            </a:r>
          </a:p>
          <a:p>
            <a:pPr marL="285750" indent="-285750" algn="l">
              <a:lnSpc>
                <a:spcPct val="150000"/>
              </a:lnSpc>
              <a:buFont typeface="Arial" panose="020B0604020202020204" pitchFamily="34" charset="0"/>
              <a:buChar char="•"/>
            </a:pPr>
            <a:r>
              <a:rPr lang="en-US" sz="1800" b="1" dirty="0"/>
              <a:t>Difficulty in Adapting to Business Changes </a:t>
            </a:r>
            <a:r>
              <a:rPr lang="en-US" sz="1800" dirty="0"/>
              <a:t>HR policies and processes need to change frequently to match business growth and market trends. However, updating the current HR system takes too long, making it hard to respond quickly. This makes the company less competitive and slows down overall progress.</a:t>
            </a:r>
          </a:p>
          <a:p>
            <a:pPr marL="285750" indent="-285750" algn="l">
              <a:lnSpc>
                <a:spcPct val="150000"/>
              </a:lnSpc>
              <a:buFont typeface="Arial" panose="020B0604020202020204" pitchFamily="34" charset="0"/>
              <a:buChar char="•"/>
            </a:pPr>
            <a:r>
              <a:rPr lang="en-US" sz="1800" b="1" dirty="0"/>
              <a:t>Compliance Challenges </a:t>
            </a:r>
            <a:r>
              <a:rPr lang="en-US" sz="1800" dirty="0"/>
              <a:t>With constantly changing labor laws and regulations, ensuring compliance has become a major challenge. The lack of an efficient system to track changes increases the risk of non-compliance, which could lead to legal issues or fines for the company.</a:t>
            </a:r>
          </a:p>
          <a:p>
            <a:pPr marL="285750" indent="-285750" algn="l">
              <a:lnSpc>
                <a:spcPct val="150000"/>
              </a:lnSpc>
              <a:buFont typeface="Arial" panose="020B0604020202020204" pitchFamily="34" charset="0"/>
              <a:buChar char="•"/>
            </a:pPr>
            <a:endParaRPr lang="en-IN" sz="1800" dirty="0"/>
          </a:p>
        </p:txBody>
      </p:sp>
    </p:spTree>
    <p:extLst>
      <p:ext uri="{BB962C8B-B14F-4D97-AF65-F5344CB8AC3E}">
        <p14:creationId xmlns:p14="http://schemas.microsoft.com/office/powerpoint/2010/main" val="1346666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B9D68A-B76E-9055-D653-78A26260F16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CD17DC4-7BAC-3FF6-C03D-4DF5AE50503A}"/>
              </a:ext>
            </a:extLst>
          </p:cNvPr>
          <p:cNvSpPr>
            <a:spLocks noGrp="1"/>
          </p:cNvSpPr>
          <p:nvPr>
            <p:ph type="subTitle" idx="1"/>
          </p:nvPr>
        </p:nvSpPr>
        <p:spPr>
          <a:xfrm>
            <a:off x="471949" y="648929"/>
            <a:ext cx="10943304" cy="5624052"/>
          </a:xfrm>
        </p:spPr>
        <p:txBody>
          <a:bodyPr>
            <a:noAutofit/>
          </a:bodyPr>
          <a:lstStyle/>
          <a:p>
            <a:pPr algn="l">
              <a:lnSpc>
                <a:spcPct val="150000"/>
              </a:lnSpc>
            </a:pPr>
            <a:r>
              <a:rPr lang="en-IN" sz="1800" b="1" dirty="0"/>
              <a:t>OPPORTUNITIES</a:t>
            </a:r>
          </a:p>
          <a:p>
            <a:pPr marL="285750" indent="-285750" algn="l">
              <a:lnSpc>
                <a:spcPct val="150000"/>
              </a:lnSpc>
              <a:buFont typeface="Arial" panose="020B0604020202020204" pitchFamily="34" charset="0"/>
              <a:buChar char="•"/>
            </a:pPr>
            <a:r>
              <a:rPr lang="en-US" sz="1800" dirty="0"/>
              <a:t>With real-time data and feedback, HR can make quicker decisions about employee promotions, payroll adjustments, and performance reviews, reducing delays and improving business agility.</a:t>
            </a:r>
          </a:p>
          <a:p>
            <a:pPr marL="285750" indent="-285750" algn="l">
              <a:lnSpc>
                <a:spcPct val="150000"/>
              </a:lnSpc>
              <a:buFont typeface="Arial" panose="020B0604020202020204" pitchFamily="34" charset="0"/>
              <a:buChar char="•"/>
            </a:pPr>
            <a:r>
              <a:rPr lang="en-US" sz="1800" dirty="0"/>
              <a:t>Instead of relying on annual reviews, Agile-driven HRMS enables continuous feedback and regular performance updates, helping employees grow and adapt quickly to business needs.</a:t>
            </a:r>
          </a:p>
          <a:p>
            <a:pPr marL="285750" indent="-285750" algn="l">
              <a:lnSpc>
                <a:spcPct val="150000"/>
              </a:lnSpc>
              <a:buFont typeface="Arial" panose="020B0604020202020204" pitchFamily="34" charset="0"/>
              <a:buChar char="•"/>
            </a:pPr>
            <a:r>
              <a:rPr lang="en-US" sz="1800" dirty="0"/>
              <a:t>The Agile HRMS allows employees to manage their own information, request leave, and track performance through self-service options. This enhances convenience and satisfaction, leading to better employee engagement.</a:t>
            </a:r>
          </a:p>
          <a:p>
            <a:pPr marL="285750" indent="-285750" algn="l">
              <a:lnSpc>
                <a:spcPct val="150000"/>
              </a:lnSpc>
              <a:buFont typeface="Arial" panose="020B0604020202020204" pitchFamily="34" charset="0"/>
              <a:buChar char="•"/>
            </a:pPr>
            <a:r>
              <a:rPr lang="en-US" sz="1800" dirty="0"/>
              <a:t>Automation of repetitive tasks like payroll, attendance tracking, and document management frees up HR staff time to focus on more strategic tasks, improving overall efficiency.</a:t>
            </a:r>
          </a:p>
          <a:p>
            <a:pPr marL="285750" indent="-285750" algn="l">
              <a:lnSpc>
                <a:spcPct val="150000"/>
              </a:lnSpc>
              <a:buFont typeface="Arial" panose="020B0604020202020204" pitchFamily="34" charset="0"/>
              <a:buChar char="•"/>
            </a:pPr>
            <a:r>
              <a:rPr lang="en-US" sz="1800" dirty="0"/>
              <a:t>With streamlined processes, faster screening, and automated candidate tracking, HR can reduce hiring time and attract top talent more effectively.</a:t>
            </a:r>
          </a:p>
        </p:txBody>
      </p:sp>
    </p:spTree>
    <p:extLst>
      <p:ext uri="{BB962C8B-B14F-4D97-AF65-F5344CB8AC3E}">
        <p14:creationId xmlns:p14="http://schemas.microsoft.com/office/powerpoint/2010/main" val="90886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104722-BD75-8A84-4657-685343859C3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A429F06-8832-8CC7-36EE-243E08CC98E0}"/>
              </a:ext>
            </a:extLst>
          </p:cNvPr>
          <p:cNvSpPr>
            <a:spLocks noGrp="1"/>
          </p:cNvSpPr>
          <p:nvPr>
            <p:ph type="subTitle" idx="1"/>
          </p:nvPr>
        </p:nvSpPr>
        <p:spPr>
          <a:xfrm>
            <a:off x="540775" y="648929"/>
            <a:ext cx="10874478" cy="5624052"/>
          </a:xfrm>
        </p:spPr>
        <p:txBody>
          <a:bodyPr>
            <a:noAutofit/>
          </a:bodyPr>
          <a:lstStyle/>
          <a:p>
            <a:pPr algn="l">
              <a:lnSpc>
                <a:spcPct val="150000"/>
              </a:lnSpc>
            </a:pPr>
            <a:r>
              <a:rPr lang="en-IN" sz="1800" b="1" dirty="0"/>
              <a:t>OPPORTUNITIES</a:t>
            </a:r>
          </a:p>
          <a:p>
            <a:pPr marL="285750" indent="-285750" algn="l">
              <a:lnSpc>
                <a:spcPct val="150000"/>
              </a:lnSpc>
              <a:buFont typeface="Arial" panose="020B0604020202020204" pitchFamily="34" charset="0"/>
              <a:buChar char="•"/>
            </a:pPr>
            <a:r>
              <a:rPr lang="en-US" sz="1800" dirty="0"/>
              <a:t>Agile HRMS provides better tracking of training needs, skill gaps, and employee goals. HR can offer personalized development plans, helping employees grow and align with company objectives.</a:t>
            </a:r>
          </a:p>
          <a:p>
            <a:pPr marL="285750" indent="-285750" algn="l">
              <a:lnSpc>
                <a:spcPct val="150000"/>
              </a:lnSpc>
              <a:buFont typeface="Arial" panose="020B0604020202020204" pitchFamily="34" charset="0"/>
              <a:buChar char="•"/>
            </a:pPr>
            <a:r>
              <a:rPr lang="en-US" sz="1800" dirty="0"/>
              <a:t>Agile HRMS allows HR teams to collect and analyze data on employee performance, engagement, and turnover. This data can guide strategic decisions to improve productivity and retention.</a:t>
            </a:r>
          </a:p>
          <a:p>
            <a:pPr marL="285750" indent="-285750" algn="l">
              <a:lnSpc>
                <a:spcPct val="150000"/>
              </a:lnSpc>
              <a:buFont typeface="Arial" panose="020B0604020202020204" pitchFamily="34" charset="0"/>
              <a:buChar char="•"/>
            </a:pPr>
            <a:r>
              <a:rPr lang="en-US" sz="1800" dirty="0"/>
              <a:t>With an Agile-driven system, HR, employees, and managers can collaborate more effectively, sharing feedback and updates in real-time. This improves communication and aligns everyone towards common goals.</a:t>
            </a:r>
          </a:p>
          <a:p>
            <a:pPr algn="l">
              <a:lnSpc>
                <a:spcPct val="150000"/>
              </a:lnSpc>
            </a:pPr>
            <a:r>
              <a:rPr lang="en-US" sz="1800" dirty="0"/>
              <a:t>These opportunities can lead to more streamlined HR operations, better employee engagement, and a stronger alignment between HR practices and business goals.</a:t>
            </a:r>
          </a:p>
        </p:txBody>
      </p:sp>
    </p:spTree>
    <p:extLst>
      <p:ext uri="{BB962C8B-B14F-4D97-AF65-F5344CB8AC3E}">
        <p14:creationId xmlns:p14="http://schemas.microsoft.com/office/powerpoint/2010/main" val="2239365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AFB292-7F54-649D-E20B-85A02D5D16E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A038F5A-6293-BC3D-2A66-63D698427E8E}"/>
              </a:ext>
            </a:extLst>
          </p:cNvPr>
          <p:cNvSpPr>
            <a:spLocks noGrp="1"/>
          </p:cNvSpPr>
          <p:nvPr>
            <p:ph type="subTitle" idx="1"/>
          </p:nvPr>
        </p:nvSpPr>
        <p:spPr>
          <a:xfrm>
            <a:off x="432619" y="530943"/>
            <a:ext cx="10864647" cy="5643716"/>
          </a:xfrm>
        </p:spPr>
        <p:txBody>
          <a:bodyPr>
            <a:normAutofit/>
          </a:bodyPr>
          <a:lstStyle/>
          <a:p>
            <a:pPr algn="l">
              <a:lnSpc>
                <a:spcPct val="150000"/>
              </a:lnSpc>
            </a:pPr>
            <a:r>
              <a:rPr lang="en-IN" sz="1800" b="1" dirty="0"/>
              <a:t>PROPOSE STATEMENT (GOALS)</a:t>
            </a:r>
          </a:p>
          <a:p>
            <a:pPr marL="285750" indent="-285750" algn="l">
              <a:lnSpc>
                <a:spcPct val="150000"/>
              </a:lnSpc>
              <a:buFont typeface="Arial" panose="020B0604020202020204" pitchFamily="34" charset="0"/>
              <a:buChar char="•"/>
            </a:pPr>
            <a:r>
              <a:rPr lang="en-IN" sz="1800" dirty="0"/>
              <a:t>The purpose Statements of the HRMS application to provide </a:t>
            </a:r>
            <a:r>
              <a:rPr lang="en-US" sz="1800" dirty="0"/>
              <a:t> and develop a smart, flexible, and efficient Human Resource Management System using Agile methodology. This system will continuously improve HR processes, ensuring better employee experiences, streamlined operations, and faster adaptability to business needs.</a:t>
            </a:r>
            <a:endParaRPr lang="en-IN" sz="1800" dirty="0"/>
          </a:p>
          <a:p>
            <a:pPr marL="285750" indent="-285750" algn="l">
              <a:lnSpc>
                <a:spcPct val="150000"/>
              </a:lnSpc>
              <a:buFont typeface="Arial" panose="020B0604020202020204" pitchFamily="34" charset="0"/>
              <a:buChar char="•"/>
            </a:pPr>
            <a:r>
              <a:rPr lang="en-IN" sz="1800" dirty="0"/>
              <a:t>The goal </a:t>
            </a:r>
            <a:r>
              <a:rPr lang="en-US" sz="1800" dirty="0"/>
              <a:t>An Agile-driven HRMS will be flexible and adaptive, evolving with business needs through continuous updates. </a:t>
            </a:r>
          </a:p>
          <a:p>
            <a:pPr marL="285750" indent="-285750" algn="l">
              <a:lnSpc>
                <a:spcPct val="150000"/>
              </a:lnSpc>
              <a:buFont typeface="Arial" panose="020B0604020202020204" pitchFamily="34" charset="0"/>
              <a:buChar char="•"/>
            </a:pPr>
            <a:r>
              <a:rPr lang="en-US" sz="1800" dirty="0"/>
              <a:t>Making user friendly tools which will help to enhance the employee experience, simplifying HR tasks and boosting engagement and real-time data and automation improve decision-making, streamline processes, and reduce manual work also transparent communication and collaboration ensure a responsive, efficient, and productive workplace.</a:t>
            </a:r>
          </a:p>
          <a:p>
            <a:pPr marL="285750" indent="-285750" algn="l">
              <a:lnSpc>
                <a:spcPct val="150000"/>
              </a:lnSpc>
              <a:buFont typeface="Arial" panose="020B0604020202020204" pitchFamily="34" charset="0"/>
              <a:buChar char="•"/>
            </a:pPr>
            <a:endParaRPr lang="en-IN" sz="1800" dirty="0"/>
          </a:p>
        </p:txBody>
      </p:sp>
    </p:spTree>
    <p:extLst>
      <p:ext uri="{BB962C8B-B14F-4D97-AF65-F5344CB8AC3E}">
        <p14:creationId xmlns:p14="http://schemas.microsoft.com/office/powerpoint/2010/main" val="3656896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9D658-E052-BA57-6BC9-B0B01C3FCED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2F5322C-0239-974E-F5C1-847FCCCDC166}"/>
              </a:ext>
            </a:extLst>
          </p:cNvPr>
          <p:cNvSpPr>
            <a:spLocks noGrp="1"/>
          </p:cNvSpPr>
          <p:nvPr>
            <p:ph type="subTitle" idx="1"/>
          </p:nvPr>
        </p:nvSpPr>
        <p:spPr>
          <a:xfrm>
            <a:off x="560439" y="403123"/>
            <a:ext cx="11385755" cy="6263148"/>
          </a:xfrm>
        </p:spPr>
        <p:txBody>
          <a:bodyPr>
            <a:noAutofit/>
          </a:bodyPr>
          <a:lstStyle/>
          <a:p>
            <a:pPr algn="l"/>
            <a:r>
              <a:rPr lang="en-IN" sz="1800" b="1" dirty="0"/>
              <a:t>PROPOSE OBJECTIVES</a:t>
            </a:r>
          </a:p>
          <a:p>
            <a:pPr marL="285750" indent="-285750" algn="l">
              <a:lnSpc>
                <a:spcPct val="150000"/>
              </a:lnSpc>
              <a:buFont typeface="Arial" panose="020B0604020202020204" pitchFamily="34" charset="0"/>
              <a:buChar char="•"/>
            </a:pPr>
            <a:r>
              <a:rPr lang="en-US" sz="1800" b="1" dirty="0"/>
              <a:t>To automate daily HR tasks </a:t>
            </a:r>
            <a:r>
              <a:rPr lang="en-US" sz="1800" dirty="0"/>
              <a:t>like attendance, leave, and payroll to save time and reduce manual work.</a:t>
            </a:r>
          </a:p>
          <a:p>
            <a:pPr marL="285750" indent="-285750" algn="l">
              <a:lnSpc>
                <a:spcPct val="150000"/>
              </a:lnSpc>
              <a:buFont typeface="Arial" panose="020B0604020202020204" pitchFamily="34" charset="0"/>
              <a:buChar char="•"/>
            </a:pPr>
            <a:r>
              <a:rPr lang="en-US" sz="1800" b="1" dirty="0"/>
              <a:t>To improve employee experience </a:t>
            </a:r>
            <a:r>
              <a:rPr lang="en-US" sz="1800" dirty="0"/>
              <a:t>by providing a user-friendly system for applying leave, viewing salary slips, and updating profiles. </a:t>
            </a:r>
          </a:p>
          <a:p>
            <a:pPr marL="285750" indent="-285750" algn="l">
              <a:lnSpc>
                <a:spcPct val="150000"/>
              </a:lnSpc>
              <a:buFont typeface="Arial" panose="020B0604020202020204" pitchFamily="34" charset="0"/>
              <a:buChar char="•"/>
            </a:pPr>
            <a:r>
              <a:rPr lang="en-US" sz="1800" b="1" dirty="0"/>
              <a:t>To reduce dependency on HR staff </a:t>
            </a:r>
            <a:r>
              <a:rPr lang="en-US" sz="1800" dirty="0"/>
              <a:t>by allowing employees to access and manage their own information (self-service).</a:t>
            </a:r>
          </a:p>
          <a:p>
            <a:pPr marL="285750" indent="-285750" algn="l">
              <a:lnSpc>
                <a:spcPct val="150000"/>
              </a:lnSpc>
              <a:buFont typeface="Arial" panose="020B0604020202020204" pitchFamily="34" charset="0"/>
              <a:buChar char="•"/>
            </a:pPr>
            <a:r>
              <a:rPr lang="en-US" sz="1800" b="1" dirty="0"/>
              <a:t>To reduce paperwork and errors </a:t>
            </a:r>
            <a:r>
              <a:rPr lang="en-US" sz="1800" dirty="0"/>
              <a:t>by storing all employee data in one secure digital system.</a:t>
            </a:r>
          </a:p>
          <a:p>
            <a:pPr marL="285750" indent="-285750" algn="l">
              <a:lnSpc>
                <a:spcPct val="150000"/>
              </a:lnSpc>
              <a:buFont typeface="Arial" panose="020B0604020202020204" pitchFamily="34" charset="0"/>
              <a:buChar char="•"/>
            </a:pPr>
            <a:r>
              <a:rPr lang="en-US" sz="1800" b="1" dirty="0"/>
              <a:t>To help HR make better decisions </a:t>
            </a:r>
            <a:r>
              <a:rPr lang="en-US" sz="1800" dirty="0"/>
              <a:t>by providing reports and dashboards for real-time data.</a:t>
            </a:r>
          </a:p>
          <a:p>
            <a:pPr marL="285750" indent="-285750" algn="l">
              <a:lnSpc>
                <a:spcPct val="150000"/>
              </a:lnSpc>
              <a:buFont typeface="Arial" panose="020B0604020202020204" pitchFamily="34" charset="0"/>
              <a:buChar char="•"/>
            </a:pPr>
            <a:r>
              <a:rPr lang="en-US" sz="1800" b="1" dirty="0"/>
              <a:t>To track employee performance </a:t>
            </a:r>
            <a:r>
              <a:rPr lang="en-US" sz="1800" dirty="0"/>
              <a:t>and goals through built-in performance management modules.</a:t>
            </a:r>
          </a:p>
          <a:p>
            <a:pPr marL="285750" indent="-285750" algn="l">
              <a:lnSpc>
                <a:spcPct val="150000"/>
              </a:lnSpc>
              <a:buFont typeface="Arial" panose="020B0604020202020204" pitchFamily="34" charset="0"/>
              <a:buChar char="•"/>
            </a:pPr>
            <a:r>
              <a:rPr lang="en-US" sz="1800" b="1" dirty="0"/>
              <a:t>To make onboarding easier </a:t>
            </a:r>
            <a:r>
              <a:rPr lang="en-US" sz="1800" dirty="0"/>
              <a:t>with digital joining forms, checklists, and automated workflows.</a:t>
            </a:r>
          </a:p>
          <a:p>
            <a:pPr marL="285750" indent="-285750" algn="l">
              <a:lnSpc>
                <a:spcPct val="150000"/>
              </a:lnSpc>
              <a:buFont typeface="Arial" panose="020B0604020202020204" pitchFamily="34" charset="0"/>
              <a:buChar char="•"/>
            </a:pPr>
            <a:r>
              <a:rPr lang="en-US" sz="1800" b="1" dirty="0"/>
              <a:t>To maintain compliance </a:t>
            </a:r>
            <a:r>
              <a:rPr lang="en-US" sz="1800" dirty="0"/>
              <a:t>with labor laws, company policies, and audit requirements.</a:t>
            </a:r>
          </a:p>
          <a:p>
            <a:pPr marL="285750" indent="-285750" algn="l">
              <a:lnSpc>
                <a:spcPct val="150000"/>
              </a:lnSpc>
              <a:buFont typeface="Arial" panose="020B0604020202020204" pitchFamily="34" charset="0"/>
              <a:buChar char="•"/>
            </a:pPr>
            <a:r>
              <a:rPr lang="en-US" sz="1800" b="1" dirty="0"/>
              <a:t>To provide regular updates and improvements </a:t>
            </a:r>
            <a:r>
              <a:rPr lang="en-US" sz="1800" dirty="0"/>
              <a:t>through continuous delivery in Agile sprints.</a:t>
            </a:r>
          </a:p>
          <a:p>
            <a:pPr marL="285750" indent="-285750" algn="l">
              <a:lnSpc>
                <a:spcPct val="150000"/>
              </a:lnSpc>
              <a:buFont typeface="Arial" panose="020B0604020202020204" pitchFamily="34" charset="0"/>
              <a:buChar char="•"/>
            </a:pPr>
            <a:r>
              <a:rPr lang="en-US" sz="1800" b="1" dirty="0"/>
              <a:t>To improve team collaboration </a:t>
            </a:r>
            <a:r>
              <a:rPr lang="en-US" sz="1800" dirty="0"/>
              <a:t>using integrated communication and feedback tools.</a:t>
            </a:r>
            <a:endParaRPr lang="en-IN" sz="1800" dirty="0"/>
          </a:p>
        </p:txBody>
      </p:sp>
    </p:spTree>
    <p:extLst>
      <p:ext uri="{BB962C8B-B14F-4D97-AF65-F5344CB8AC3E}">
        <p14:creationId xmlns:p14="http://schemas.microsoft.com/office/powerpoint/2010/main" val="222759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B7B1C-6AF5-8793-D894-8B9E9D0845D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F3B737D-0CED-0DCC-7B3D-5BE21F37BA28}"/>
              </a:ext>
            </a:extLst>
          </p:cNvPr>
          <p:cNvSpPr>
            <a:spLocks noGrp="1"/>
          </p:cNvSpPr>
          <p:nvPr>
            <p:ph type="subTitle" idx="1"/>
          </p:nvPr>
        </p:nvSpPr>
        <p:spPr>
          <a:xfrm>
            <a:off x="580103" y="629265"/>
            <a:ext cx="10835149" cy="5545394"/>
          </a:xfrm>
        </p:spPr>
        <p:txBody>
          <a:bodyPr>
            <a:normAutofit/>
          </a:bodyPr>
          <a:lstStyle/>
          <a:p>
            <a:pPr algn="l">
              <a:lnSpc>
                <a:spcPct val="150000"/>
              </a:lnSpc>
            </a:pPr>
            <a:r>
              <a:rPr lang="en-IN" sz="1800" b="1" dirty="0"/>
              <a:t>SUCCESS CRITERIA</a:t>
            </a:r>
          </a:p>
          <a:p>
            <a:pPr marL="285750" indent="-285750" algn="l">
              <a:lnSpc>
                <a:spcPct val="150000"/>
              </a:lnSpc>
              <a:buFont typeface="Arial" panose="020B0604020202020204" pitchFamily="34" charset="0"/>
              <a:buChar char="•"/>
            </a:pPr>
            <a:r>
              <a:rPr lang="en-US" sz="1800" b="1" dirty="0"/>
              <a:t>90% </a:t>
            </a:r>
            <a:r>
              <a:rPr lang="en-US" sz="1800" dirty="0"/>
              <a:t>The HRMS should quickly adapt to changing business and employee  needs. </a:t>
            </a:r>
          </a:p>
          <a:p>
            <a:pPr marL="285750" indent="-285750" algn="l">
              <a:lnSpc>
                <a:spcPct val="150000"/>
              </a:lnSpc>
              <a:buFont typeface="Arial" panose="020B0604020202020204" pitchFamily="34" charset="0"/>
              <a:buChar char="•"/>
            </a:pPr>
            <a:r>
              <a:rPr lang="en-US" sz="1800" b="1" dirty="0"/>
              <a:t>90%</a:t>
            </a:r>
            <a:r>
              <a:rPr lang="en-US" sz="1800" dirty="0"/>
              <a:t>Employees and HR teams should find the system easy to use and efficient.</a:t>
            </a:r>
          </a:p>
          <a:p>
            <a:pPr marL="285750" indent="-285750" algn="l">
              <a:lnSpc>
                <a:spcPct val="150000"/>
              </a:lnSpc>
              <a:buFont typeface="Arial" panose="020B0604020202020204" pitchFamily="34" charset="0"/>
              <a:buChar char="•"/>
            </a:pPr>
            <a:r>
              <a:rPr lang="en-US" sz="1800" b="1" dirty="0"/>
              <a:t>85% </a:t>
            </a:r>
            <a:r>
              <a:rPr lang="en-US" sz="1800" dirty="0"/>
              <a:t> Deliver small, functional improvements every few weeks to keep the system up to date.</a:t>
            </a:r>
          </a:p>
          <a:p>
            <a:pPr marL="285750" indent="-285750" algn="l">
              <a:lnSpc>
                <a:spcPct val="150000"/>
              </a:lnSpc>
              <a:buFont typeface="Arial" panose="020B0604020202020204" pitchFamily="34" charset="0"/>
              <a:buChar char="•"/>
            </a:pPr>
            <a:r>
              <a:rPr lang="en-US" sz="1800" b="1" dirty="0"/>
              <a:t>99%</a:t>
            </a:r>
            <a:r>
              <a:rPr lang="en-US" sz="1800" dirty="0"/>
              <a:t> Ensure the HRMS is always available with minimal downtime.</a:t>
            </a:r>
          </a:p>
          <a:p>
            <a:pPr marL="285750" indent="-285750" algn="l">
              <a:lnSpc>
                <a:spcPct val="150000"/>
              </a:lnSpc>
              <a:buFont typeface="Arial" panose="020B0604020202020204" pitchFamily="34" charset="0"/>
              <a:buChar char="•"/>
            </a:pPr>
            <a:r>
              <a:rPr lang="en-US" sz="1800" b="1" dirty="0"/>
              <a:t>(80%)</a:t>
            </a:r>
            <a:r>
              <a:rPr lang="en-US" sz="1800" dirty="0"/>
              <a:t> – Reduce manual HR work by automating key tasks like payroll, recruitment, and performance tracking.</a:t>
            </a:r>
          </a:p>
          <a:p>
            <a:pPr marL="285750" indent="-285750" algn="l">
              <a:lnSpc>
                <a:spcPct val="150000"/>
              </a:lnSpc>
              <a:buFont typeface="Arial" panose="020B0604020202020204" pitchFamily="34" charset="0"/>
              <a:buChar char="•"/>
            </a:pPr>
            <a:r>
              <a:rPr lang="en-US" sz="1800" b="1" dirty="0"/>
              <a:t>95%</a:t>
            </a:r>
            <a:r>
              <a:rPr lang="en-US" sz="1800" dirty="0"/>
              <a:t>  The HRMS should connect smoothly with existing business software like payroll and attendance systems.</a:t>
            </a:r>
          </a:p>
          <a:p>
            <a:pPr marL="285750" indent="-285750" algn="l">
              <a:lnSpc>
                <a:spcPct val="150000"/>
              </a:lnSpc>
              <a:buFont typeface="Arial" panose="020B0604020202020204" pitchFamily="34" charset="0"/>
              <a:buChar char="•"/>
            </a:pPr>
            <a:r>
              <a:rPr lang="en-US" sz="1800" b="1" dirty="0"/>
              <a:t>85%</a:t>
            </a:r>
            <a:r>
              <a:rPr lang="en-US" sz="1800" dirty="0"/>
              <a:t> Enable open communication and quick feedback between HR, employees, and management.</a:t>
            </a:r>
          </a:p>
          <a:p>
            <a:pPr marL="285750" indent="-285750" algn="l">
              <a:lnSpc>
                <a:spcPct val="150000"/>
              </a:lnSpc>
              <a:buFont typeface="Arial" panose="020B0604020202020204" pitchFamily="34" charset="0"/>
              <a:buChar char="•"/>
            </a:pPr>
            <a:r>
              <a:rPr lang="en-US" sz="1800" b="1" dirty="0"/>
              <a:t>95%</a:t>
            </a:r>
            <a:r>
              <a:rPr lang="en-US" sz="1800" dirty="0"/>
              <a:t> Ensure the system follows legal regulations and protects employee data.</a:t>
            </a:r>
          </a:p>
          <a:p>
            <a:pPr marL="285750" indent="-285750" algn="l">
              <a:lnSpc>
                <a:spcPct val="150000"/>
              </a:lnSpc>
              <a:buFont typeface="Arial" panose="020B0604020202020204" pitchFamily="34" charset="0"/>
              <a:buChar char="•"/>
            </a:pPr>
            <a:r>
              <a:rPr lang="en-US" sz="1800" b="1" dirty="0"/>
              <a:t>85%</a:t>
            </a:r>
            <a:r>
              <a:rPr lang="en-US" sz="1800" dirty="0"/>
              <a:t> The system should provide real-time analytics to help HR make better decisions.</a:t>
            </a:r>
          </a:p>
          <a:p>
            <a:pPr marL="285750" indent="-285750" algn="l">
              <a:lnSpc>
                <a:spcPct val="150000"/>
              </a:lnSpc>
              <a:buFont typeface="Arial" panose="020B0604020202020204" pitchFamily="34" charset="0"/>
              <a:buChar char="•"/>
            </a:pPr>
            <a:endParaRPr lang="en-US" sz="1800" dirty="0"/>
          </a:p>
          <a:p>
            <a:pPr marL="285750" indent="-285750" algn="l">
              <a:lnSpc>
                <a:spcPct val="150000"/>
              </a:lnSpc>
              <a:buFont typeface="Arial" panose="020B0604020202020204" pitchFamily="34" charset="0"/>
              <a:buChar char="•"/>
            </a:pPr>
            <a:endParaRPr lang="en-IN" sz="1800" dirty="0"/>
          </a:p>
        </p:txBody>
      </p:sp>
    </p:spTree>
    <p:extLst>
      <p:ext uri="{BB962C8B-B14F-4D97-AF65-F5344CB8AC3E}">
        <p14:creationId xmlns:p14="http://schemas.microsoft.com/office/powerpoint/2010/main" val="3153205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2290</TotalTime>
  <Words>2401</Words>
  <Application>Microsoft Office PowerPoint</Application>
  <PresentationFormat>Widescreen</PresentationFormat>
  <Paragraphs>108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Anayta Nikam</dc:creator>
  <cp:lastModifiedBy>Anayta Nikam</cp:lastModifiedBy>
  <cp:revision>182</cp:revision>
  <dcterms:created xsi:type="dcterms:W3CDTF">2025-02-23T05:19:19Z</dcterms:created>
  <dcterms:modified xsi:type="dcterms:W3CDTF">2025-04-07T15:29:49Z</dcterms:modified>
</cp:coreProperties>
</file>