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1" r:id="rId1"/>
  </p:sldMasterIdLst>
  <p:sldIdLst>
    <p:sldId id="256" r:id="rId2"/>
    <p:sldId id="257" r:id="rId3"/>
    <p:sldId id="262" r:id="rId4"/>
    <p:sldId id="259" r:id="rId5"/>
    <p:sldId id="263" r:id="rId6"/>
    <p:sldId id="265" r:id="rId7"/>
    <p:sldId id="266" r:id="rId8"/>
    <p:sldId id="267" r:id="rId9"/>
    <p:sldId id="268" r:id="rId10"/>
    <p:sldId id="269" r:id="rId11"/>
    <p:sldId id="270" r:id="rId12"/>
    <p:sldId id="271" r:id="rId13"/>
    <p:sldId id="272" r:id="rId14"/>
    <p:sldId id="273" r:id="rId15"/>
    <p:sldId id="274" r:id="rId16"/>
    <p:sldId id="275"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E30FA15-C85D-4657-B436-DAD38054750E}" type="datetimeFigureOut">
              <a:rPr lang="en-IN" smtClean="0"/>
              <a:t>05-01-2025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8AA4806-84F0-4964-8421-27B0AF92DB67}" type="slidenum">
              <a:rPr lang="en-IN" smtClean="0"/>
              <a:t>‹#›</a:t>
            </a:fld>
            <a:endParaRPr lang="en-IN"/>
          </a:p>
        </p:txBody>
      </p:sp>
    </p:spTree>
    <p:extLst>
      <p:ext uri="{BB962C8B-B14F-4D97-AF65-F5344CB8AC3E}">
        <p14:creationId xmlns:p14="http://schemas.microsoft.com/office/powerpoint/2010/main" val="31224710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E30FA15-C85D-4657-B436-DAD38054750E}" type="datetimeFigureOut">
              <a:rPr lang="en-IN" smtClean="0"/>
              <a:t>05-01-2025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8AA4806-84F0-4964-8421-27B0AF92DB67}" type="slidenum">
              <a:rPr lang="en-IN" smtClean="0"/>
              <a:t>‹#›</a:t>
            </a:fld>
            <a:endParaRPr lang="en-IN"/>
          </a:p>
        </p:txBody>
      </p:sp>
    </p:spTree>
    <p:extLst>
      <p:ext uri="{BB962C8B-B14F-4D97-AF65-F5344CB8AC3E}">
        <p14:creationId xmlns:p14="http://schemas.microsoft.com/office/powerpoint/2010/main" val="9820264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E30FA15-C85D-4657-B436-DAD38054750E}" type="datetimeFigureOut">
              <a:rPr lang="en-IN" smtClean="0"/>
              <a:t>05-01-2025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8AA4806-84F0-4964-8421-27B0AF92DB67}" type="slidenum">
              <a:rPr lang="en-IN" smtClean="0"/>
              <a:t>‹#›</a:t>
            </a:fld>
            <a:endParaRPr lang="en-IN"/>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6060982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E30FA15-C85D-4657-B436-DAD38054750E}" type="datetimeFigureOut">
              <a:rPr lang="en-IN" smtClean="0"/>
              <a:t>05-01-2025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8AA4806-84F0-4964-8421-27B0AF92DB67}" type="slidenum">
              <a:rPr lang="en-IN" smtClean="0"/>
              <a:t>‹#›</a:t>
            </a:fld>
            <a:endParaRPr lang="en-IN"/>
          </a:p>
        </p:txBody>
      </p:sp>
    </p:spTree>
    <p:extLst>
      <p:ext uri="{BB962C8B-B14F-4D97-AF65-F5344CB8AC3E}">
        <p14:creationId xmlns:p14="http://schemas.microsoft.com/office/powerpoint/2010/main" val="8036343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E30FA15-C85D-4657-B436-DAD38054750E}" type="datetimeFigureOut">
              <a:rPr lang="en-IN" smtClean="0"/>
              <a:t>05-01-2025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8AA4806-84F0-4964-8421-27B0AF92DB67}" type="slidenum">
              <a:rPr lang="en-IN" smtClean="0"/>
              <a:t>‹#›</a:t>
            </a:fld>
            <a:endParaRPr lang="en-I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4035981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E30FA15-C85D-4657-B436-DAD38054750E}" type="datetimeFigureOut">
              <a:rPr lang="en-IN" smtClean="0"/>
              <a:t>05-01-2025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8AA4806-84F0-4964-8421-27B0AF92DB67}" type="slidenum">
              <a:rPr lang="en-IN" smtClean="0"/>
              <a:t>‹#›</a:t>
            </a:fld>
            <a:endParaRPr lang="en-IN"/>
          </a:p>
        </p:txBody>
      </p:sp>
    </p:spTree>
    <p:extLst>
      <p:ext uri="{BB962C8B-B14F-4D97-AF65-F5344CB8AC3E}">
        <p14:creationId xmlns:p14="http://schemas.microsoft.com/office/powerpoint/2010/main" val="28080405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E30FA15-C85D-4657-B436-DAD38054750E}" type="datetimeFigureOut">
              <a:rPr lang="en-IN" smtClean="0"/>
              <a:t>05-01-2025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8AA4806-84F0-4964-8421-27B0AF92DB67}" type="slidenum">
              <a:rPr lang="en-IN" smtClean="0"/>
              <a:t>‹#›</a:t>
            </a:fld>
            <a:endParaRPr lang="en-IN"/>
          </a:p>
        </p:txBody>
      </p:sp>
    </p:spTree>
    <p:extLst>
      <p:ext uri="{BB962C8B-B14F-4D97-AF65-F5344CB8AC3E}">
        <p14:creationId xmlns:p14="http://schemas.microsoft.com/office/powerpoint/2010/main" val="38555935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E30FA15-C85D-4657-B436-DAD38054750E}" type="datetimeFigureOut">
              <a:rPr lang="en-IN" smtClean="0"/>
              <a:t>05-01-2025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8AA4806-84F0-4964-8421-27B0AF92DB67}" type="slidenum">
              <a:rPr lang="en-IN" smtClean="0"/>
              <a:t>‹#›</a:t>
            </a:fld>
            <a:endParaRPr lang="en-IN"/>
          </a:p>
        </p:txBody>
      </p:sp>
    </p:spTree>
    <p:extLst>
      <p:ext uri="{BB962C8B-B14F-4D97-AF65-F5344CB8AC3E}">
        <p14:creationId xmlns:p14="http://schemas.microsoft.com/office/powerpoint/2010/main" val="29268027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E30FA15-C85D-4657-B436-DAD38054750E}" type="datetimeFigureOut">
              <a:rPr lang="en-IN" smtClean="0"/>
              <a:t>05-01-2025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8AA4806-84F0-4964-8421-27B0AF92DB67}" type="slidenum">
              <a:rPr lang="en-IN" smtClean="0"/>
              <a:t>‹#›</a:t>
            </a:fld>
            <a:endParaRPr lang="en-IN"/>
          </a:p>
        </p:txBody>
      </p:sp>
    </p:spTree>
    <p:extLst>
      <p:ext uri="{BB962C8B-B14F-4D97-AF65-F5344CB8AC3E}">
        <p14:creationId xmlns:p14="http://schemas.microsoft.com/office/powerpoint/2010/main" val="20998104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E30FA15-C85D-4657-B436-DAD38054750E}" type="datetimeFigureOut">
              <a:rPr lang="en-IN" smtClean="0"/>
              <a:t>05-01-2025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98AA4806-84F0-4964-8421-27B0AF92DB67}" type="slidenum">
              <a:rPr lang="en-IN" smtClean="0"/>
              <a:t>‹#›</a:t>
            </a:fld>
            <a:endParaRPr lang="en-IN"/>
          </a:p>
        </p:txBody>
      </p:sp>
    </p:spTree>
    <p:extLst>
      <p:ext uri="{BB962C8B-B14F-4D97-AF65-F5344CB8AC3E}">
        <p14:creationId xmlns:p14="http://schemas.microsoft.com/office/powerpoint/2010/main" val="23976988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E30FA15-C85D-4657-B436-DAD38054750E}" type="datetimeFigureOut">
              <a:rPr lang="en-IN" smtClean="0"/>
              <a:t>05-01-2025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8AA4806-84F0-4964-8421-27B0AF92DB67}" type="slidenum">
              <a:rPr lang="en-IN" smtClean="0"/>
              <a:t>‹#›</a:t>
            </a:fld>
            <a:endParaRPr lang="en-IN"/>
          </a:p>
        </p:txBody>
      </p:sp>
    </p:spTree>
    <p:extLst>
      <p:ext uri="{BB962C8B-B14F-4D97-AF65-F5344CB8AC3E}">
        <p14:creationId xmlns:p14="http://schemas.microsoft.com/office/powerpoint/2010/main" val="4622554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E30FA15-C85D-4657-B436-DAD38054750E}" type="datetimeFigureOut">
              <a:rPr lang="en-IN" smtClean="0"/>
              <a:t>05-01-2025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98AA4806-84F0-4964-8421-27B0AF92DB67}" type="slidenum">
              <a:rPr lang="en-IN" smtClean="0"/>
              <a:t>‹#›</a:t>
            </a:fld>
            <a:endParaRPr lang="en-IN"/>
          </a:p>
        </p:txBody>
      </p:sp>
    </p:spTree>
    <p:extLst>
      <p:ext uri="{BB962C8B-B14F-4D97-AF65-F5344CB8AC3E}">
        <p14:creationId xmlns:p14="http://schemas.microsoft.com/office/powerpoint/2010/main" val="9814294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E30FA15-C85D-4657-B436-DAD38054750E}" type="datetimeFigureOut">
              <a:rPr lang="en-IN" smtClean="0"/>
              <a:t>05-01-2025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98AA4806-84F0-4964-8421-27B0AF92DB67}" type="slidenum">
              <a:rPr lang="en-IN" smtClean="0"/>
              <a:t>‹#›</a:t>
            </a:fld>
            <a:endParaRPr lang="en-IN"/>
          </a:p>
        </p:txBody>
      </p:sp>
    </p:spTree>
    <p:extLst>
      <p:ext uri="{BB962C8B-B14F-4D97-AF65-F5344CB8AC3E}">
        <p14:creationId xmlns:p14="http://schemas.microsoft.com/office/powerpoint/2010/main" val="40764630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30FA15-C85D-4657-B436-DAD38054750E}" type="datetimeFigureOut">
              <a:rPr lang="en-IN" smtClean="0"/>
              <a:t>05-01-2025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98AA4806-84F0-4964-8421-27B0AF92DB67}" type="slidenum">
              <a:rPr lang="en-IN" smtClean="0"/>
              <a:t>‹#›</a:t>
            </a:fld>
            <a:endParaRPr lang="en-IN"/>
          </a:p>
        </p:txBody>
      </p:sp>
    </p:spTree>
    <p:extLst>
      <p:ext uri="{BB962C8B-B14F-4D97-AF65-F5344CB8AC3E}">
        <p14:creationId xmlns:p14="http://schemas.microsoft.com/office/powerpoint/2010/main" val="3783358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E30FA15-C85D-4657-B436-DAD38054750E}" type="datetimeFigureOut">
              <a:rPr lang="en-IN" smtClean="0"/>
              <a:t>05-01-2025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8AA4806-84F0-4964-8421-27B0AF92DB67}" type="slidenum">
              <a:rPr lang="en-IN" smtClean="0"/>
              <a:t>‹#›</a:t>
            </a:fld>
            <a:endParaRPr lang="en-IN"/>
          </a:p>
        </p:txBody>
      </p:sp>
    </p:spTree>
    <p:extLst>
      <p:ext uri="{BB962C8B-B14F-4D97-AF65-F5344CB8AC3E}">
        <p14:creationId xmlns:p14="http://schemas.microsoft.com/office/powerpoint/2010/main" val="14714250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E30FA15-C85D-4657-B436-DAD38054750E}" type="datetimeFigureOut">
              <a:rPr lang="en-IN" smtClean="0"/>
              <a:t>05-01-2025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98AA4806-84F0-4964-8421-27B0AF92DB67}" type="slidenum">
              <a:rPr lang="en-IN" smtClean="0"/>
              <a:t>‹#›</a:t>
            </a:fld>
            <a:endParaRPr lang="en-IN"/>
          </a:p>
        </p:txBody>
      </p:sp>
    </p:spTree>
    <p:extLst>
      <p:ext uri="{BB962C8B-B14F-4D97-AF65-F5344CB8AC3E}">
        <p14:creationId xmlns:p14="http://schemas.microsoft.com/office/powerpoint/2010/main" val="41129431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E30FA15-C85D-4657-B436-DAD38054750E}" type="datetimeFigureOut">
              <a:rPr lang="en-IN" smtClean="0"/>
              <a:t>05-01-2025</a:t>
            </a:fld>
            <a:endParaRPr lang="en-IN"/>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98AA4806-84F0-4964-8421-27B0AF92DB67}" type="slidenum">
              <a:rPr lang="en-IN" smtClean="0"/>
              <a:t>‹#›</a:t>
            </a:fld>
            <a:endParaRPr lang="en-IN"/>
          </a:p>
        </p:txBody>
      </p:sp>
    </p:spTree>
    <p:extLst>
      <p:ext uri="{BB962C8B-B14F-4D97-AF65-F5344CB8AC3E}">
        <p14:creationId xmlns:p14="http://schemas.microsoft.com/office/powerpoint/2010/main" val="2714102463"/>
      </p:ext>
    </p:extLst>
  </p:cSld>
  <p:clrMap bg1="lt1" tx1="dk1" bg2="lt2" tx2="dk2" accent1="accent1" accent2="accent2" accent3="accent3" accent4="accent4" accent5="accent5" accent6="accent6" hlink="hlink" folHlink="folHlink"/>
  <p:sldLayoutIdLst>
    <p:sldLayoutId id="2147483882" r:id="rId1"/>
    <p:sldLayoutId id="2147483883" r:id="rId2"/>
    <p:sldLayoutId id="2147483884" r:id="rId3"/>
    <p:sldLayoutId id="2147483885" r:id="rId4"/>
    <p:sldLayoutId id="2147483886" r:id="rId5"/>
    <p:sldLayoutId id="2147483887" r:id="rId6"/>
    <p:sldLayoutId id="2147483888" r:id="rId7"/>
    <p:sldLayoutId id="2147483889" r:id="rId8"/>
    <p:sldLayoutId id="2147483890" r:id="rId9"/>
    <p:sldLayoutId id="2147483891" r:id="rId10"/>
    <p:sldLayoutId id="2147483892" r:id="rId11"/>
    <p:sldLayoutId id="2147483893" r:id="rId12"/>
    <p:sldLayoutId id="2147483894" r:id="rId13"/>
    <p:sldLayoutId id="2147483895" r:id="rId14"/>
    <p:sldLayoutId id="2147483896" r:id="rId15"/>
    <p:sldLayoutId id="2147483897"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BD918A-F37A-4965-A9DF-0C8299F68D89}"/>
              </a:ext>
            </a:extLst>
          </p:cNvPr>
          <p:cNvSpPr>
            <a:spLocks noGrp="1"/>
          </p:cNvSpPr>
          <p:nvPr>
            <p:ph type="ctrTitle"/>
          </p:nvPr>
        </p:nvSpPr>
        <p:spPr/>
        <p:txBody>
          <a:bodyPr>
            <a:normAutofit fontScale="90000"/>
          </a:bodyPr>
          <a:lstStyle/>
          <a:p>
            <a:r>
              <a:rPr lang="en-US" dirty="0"/>
              <a:t>HOSPITAL MANAGEMENT SYSTEM</a:t>
            </a:r>
            <a:endParaRPr lang="en-IN" dirty="0"/>
          </a:p>
        </p:txBody>
      </p:sp>
      <p:sp>
        <p:nvSpPr>
          <p:cNvPr id="3" name="Subtitle 2">
            <a:extLst>
              <a:ext uri="{FF2B5EF4-FFF2-40B4-BE49-F238E27FC236}">
                <a16:creationId xmlns:a16="http://schemas.microsoft.com/office/drawing/2014/main" id="{686A313A-2731-425B-A26F-3A1077A93050}"/>
              </a:ext>
            </a:extLst>
          </p:cNvPr>
          <p:cNvSpPr>
            <a:spLocks noGrp="1"/>
          </p:cNvSpPr>
          <p:nvPr>
            <p:ph type="subTitle" idx="1"/>
          </p:nvPr>
        </p:nvSpPr>
        <p:spPr>
          <a:xfrm>
            <a:off x="1181100" y="3602038"/>
            <a:ext cx="9486900" cy="3255962"/>
          </a:xfrm>
        </p:spPr>
        <p:txBody>
          <a:bodyPr>
            <a:normAutofit/>
          </a:bodyPr>
          <a:lstStyle/>
          <a:p>
            <a:r>
              <a:rPr lang="en-US" dirty="0"/>
              <a:t>                                                                      </a:t>
            </a:r>
          </a:p>
          <a:p>
            <a:endParaRPr lang="en-US" dirty="0"/>
          </a:p>
          <a:p>
            <a:endParaRPr lang="en-US" dirty="0"/>
          </a:p>
          <a:p>
            <a:endParaRPr lang="en-US" dirty="0"/>
          </a:p>
          <a:p>
            <a:endParaRPr lang="en-US" dirty="0"/>
          </a:p>
          <a:p>
            <a:r>
              <a:rPr lang="en-US" dirty="0"/>
              <a:t>                                                                         Prepared by : Shaik Javid Afreed</a:t>
            </a:r>
          </a:p>
          <a:p>
            <a:r>
              <a:rPr lang="en-US" dirty="0"/>
              <a:t>                                                 Date : 05/01/2025</a:t>
            </a:r>
            <a:endParaRPr lang="en-IN" dirty="0"/>
          </a:p>
        </p:txBody>
      </p:sp>
    </p:spTree>
    <p:extLst>
      <p:ext uri="{BB962C8B-B14F-4D97-AF65-F5344CB8AC3E}">
        <p14:creationId xmlns:p14="http://schemas.microsoft.com/office/powerpoint/2010/main" val="28481083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CAB129-936E-40D7-AB4E-F0F24453778C}"/>
              </a:ext>
            </a:extLst>
          </p:cNvPr>
          <p:cNvSpPr>
            <a:spLocks noGrp="1"/>
          </p:cNvSpPr>
          <p:nvPr>
            <p:ph type="title"/>
          </p:nvPr>
        </p:nvSpPr>
        <p:spPr/>
        <p:txBody>
          <a:bodyPr/>
          <a:lstStyle/>
          <a:p>
            <a:r>
              <a:rPr lang="en-US" dirty="0"/>
              <a:t>RESOURCES</a:t>
            </a:r>
            <a:endParaRPr lang="en-IN" dirty="0"/>
          </a:p>
        </p:txBody>
      </p:sp>
      <p:sp>
        <p:nvSpPr>
          <p:cNvPr id="4" name="Rectangle 3">
            <a:extLst>
              <a:ext uri="{FF2B5EF4-FFF2-40B4-BE49-F238E27FC236}">
                <a16:creationId xmlns:a16="http://schemas.microsoft.com/office/drawing/2014/main" id="{1B43D462-495C-4D7D-B3C1-F24BDF192AC8}"/>
              </a:ext>
            </a:extLst>
          </p:cNvPr>
          <p:cNvSpPr/>
          <p:nvPr/>
        </p:nvSpPr>
        <p:spPr>
          <a:xfrm>
            <a:off x="695325" y="1562100"/>
            <a:ext cx="11096625" cy="4801314"/>
          </a:xfrm>
          <a:prstGeom prst="rect">
            <a:avLst/>
          </a:prstGeom>
        </p:spPr>
        <p:txBody>
          <a:bodyPr wrap="square">
            <a:spAutoFit/>
          </a:bodyPr>
          <a:lstStyle/>
          <a:p>
            <a:r>
              <a:rPr lang="en-US" b="1" dirty="0"/>
              <a:t>1.Project Team</a:t>
            </a:r>
            <a:r>
              <a:rPr lang="en-US" dirty="0"/>
              <a:t>:(HUMAN RESOURCE)</a:t>
            </a:r>
          </a:p>
          <a:p>
            <a:r>
              <a:rPr lang="en-US" dirty="0"/>
              <a:t>1. </a:t>
            </a:r>
            <a:r>
              <a:rPr lang="en-US" b="1" dirty="0"/>
              <a:t>Business Analyst (BA):</a:t>
            </a:r>
            <a:r>
              <a:rPr lang="en-US" dirty="0"/>
              <a:t>Gather and document requirements, create workflows, and ensure alignment with hospital operations.</a:t>
            </a:r>
          </a:p>
          <a:p>
            <a:r>
              <a:rPr lang="en-US" dirty="0"/>
              <a:t>2. </a:t>
            </a:r>
            <a:r>
              <a:rPr lang="en-US" b="1" dirty="0"/>
              <a:t>Project Manager (PM):</a:t>
            </a:r>
            <a:r>
              <a:rPr lang="en-US" dirty="0"/>
              <a:t>Plan, organize, and oversee the project timeline, budget, and team coordination.</a:t>
            </a:r>
          </a:p>
          <a:p>
            <a:r>
              <a:rPr lang="en-US" dirty="0"/>
              <a:t>3.</a:t>
            </a:r>
            <a:r>
              <a:rPr lang="en-US" b="1" dirty="0"/>
              <a:t> Developers</a:t>
            </a:r>
            <a:r>
              <a:rPr lang="en-US" dirty="0"/>
              <a:t>: Backend developers for server-side logic and database integration. Frontend developers for user interfaces. Mobile app developers (if applicable) for patient or staff mobile apps.</a:t>
            </a:r>
          </a:p>
          <a:p>
            <a:r>
              <a:rPr lang="en-US" dirty="0"/>
              <a:t>4. </a:t>
            </a:r>
            <a:r>
              <a:rPr lang="en-US" b="1" dirty="0"/>
              <a:t>Quality Assurance (QA) Testers</a:t>
            </a:r>
            <a:r>
              <a:rPr lang="en-US" dirty="0"/>
              <a:t>: Perform system, integration, and user acceptance testing (UAT).</a:t>
            </a:r>
          </a:p>
          <a:p>
            <a:r>
              <a:rPr lang="en-US" dirty="0"/>
              <a:t>5. UI/UX Designers: Create intuitive and user-friendly interfaces tailored for hospital staff and patients.</a:t>
            </a:r>
          </a:p>
          <a:p>
            <a:r>
              <a:rPr lang="en-US" dirty="0"/>
              <a:t>6. </a:t>
            </a:r>
            <a:r>
              <a:rPr lang="en-US" b="1" dirty="0"/>
              <a:t>System Architect</a:t>
            </a:r>
            <a:r>
              <a:rPr lang="en-US" dirty="0"/>
              <a:t>: Design the system's overall architecture and ensure scalability and performance.7. Database Administrator (DBA):Design, implement, and maintain the database system.</a:t>
            </a:r>
          </a:p>
          <a:p>
            <a:r>
              <a:rPr lang="en-US" dirty="0"/>
              <a:t>8. </a:t>
            </a:r>
            <a:r>
              <a:rPr lang="en-US" b="1" dirty="0"/>
              <a:t>IT Support Staff</a:t>
            </a:r>
            <a:r>
              <a:rPr lang="en-US" dirty="0"/>
              <a:t>: Provide technical support for deployment, maintenance, and troubleshooting.</a:t>
            </a:r>
          </a:p>
          <a:p>
            <a:r>
              <a:rPr lang="en-US" dirty="0"/>
              <a:t>9. </a:t>
            </a:r>
            <a:r>
              <a:rPr lang="en-US" b="1" dirty="0"/>
              <a:t>Trainers</a:t>
            </a:r>
            <a:r>
              <a:rPr lang="en-US" dirty="0"/>
              <a:t>: Conduct training sessions for hospital staff and prepare user manuals.</a:t>
            </a:r>
          </a:p>
          <a:p>
            <a:r>
              <a:rPr lang="en-US" b="1" dirty="0"/>
              <a:t>Stakeholders: </a:t>
            </a:r>
          </a:p>
          <a:p>
            <a:pPr marL="285750" indent="-285750">
              <a:buFont typeface="Arial" panose="020B0604020202020204" pitchFamily="34" charset="0"/>
              <a:buChar char="•"/>
            </a:pPr>
            <a:r>
              <a:rPr lang="en-US" dirty="0"/>
              <a:t>Hospital administrators. Doctors, nurses, and paramedical staff.</a:t>
            </a:r>
          </a:p>
          <a:p>
            <a:pPr marL="285750" indent="-285750">
              <a:buFont typeface="Arial" panose="020B0604020202020204" pitchFamily="34" charset="0"/>
              <a:buChar char="•"/>
            </a:pPr>
            <a:r>
              <a:rPr lang="en-US" dirty="0"/>
              <a:t>IT staff within the hospital.</a:t>
            </a:r>
          </a:p>
          <a:p>
            <a:pPr marL="285750" indent="-285750">
              <a:buFont typeface="Arial" panose="020B0604020202020204" pitchFamily="34" charset="0"/>
              <a:buChar char="•"/>
            </a:pPr>
            <a:r>
              <a:rPr lang="en-US" dirty="0"/>
              <a:t> Patients (for user portals or mobile apps).</a:t>
            </a:r>
            <a:endParaRPr lang="en-IN" dirty="0"/>
          </a:p>
        </p:txBody>
      </p:sp>
    </p:spTree>
    <p:extLst>
      <p:ext uri="{BB962C8B-B14F-4D97-AF65-F5344CB8AC3E}">
        <p14:creationId xmlns:p14="http://schemas.microsoft.com/office/powerpoint/2010/main" val="7985289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0F6A227-DEE7-484B-8557-5A6EBA58DE00}"/>
              </a:ext>
            </a:extLst>
          </p:cNvPr>
          <p:cNvSpPr/>
          <p:nvPr/>
        </p:nvSpPr>
        <p:spPr>
          <a:xfrm>
            <a:off x="495300" y="571499"/>
            <a:ext cx="10972800" cy="5078313"/>
          </a:xfrm>
          <a:prstGeom prst="rect">
            <a:avLst/>
          </a:prstGeom>
        </p:spPr>
        <p:txBody>
          <a:bodyPr wrap="square">
            <a:spAutoFit/>
          </a:bodyPr>
          <a:lstStyle/>
          <a:p>
            <a:r>
              <a:rPr lang="en-US" b="1" dirty="0"/>
              <a:t>2. Technical Resources</a:t>
            </a:r>
          </a:p>
          <a:p>
            <a:r>
              <a:rPr lang="en-US" dirty="0"/>
              <a:t>Hardware Servers: On-premise servers or cloud infrastructure to host the HMS.</a:t>
            </a:r>
          </a:p>
          <a:p>
            <a:r>
              <a:rPr lang="en-US" dirty="0"/>
              <a:t>Networking Equipment: Routers, switches, firewalls, and VPNs for secure connectivity.</a:t>
            </a:r>
          </a:p>
          <a:p>
            <a:r>
              <a:rPr lang="en-US" dirty="0"/>
              <a:t>Workstations and Devices: Computers, tablets, or terminals for staff use. Mobile devices for patient and staff apps (if applicable).</a:t>
            </a:r>
          </a:p>
          <a:p>
            <a:r>
              <a:rPr lang="en-US" dirty="0"/>
              <a:t>Barcode Scanners: For inventory and patient ID management.</a:t>
            </a:r>
          </a:p>
          <a:p>
            <a:r>
              <a:rPr lang="en-US" dirty="0"/>
              <a:t>Printers and Labeling Machines: For generating patient reports, prescriptions, and labels.</a:t>
            </a:r>
          </a:p>
          <a:p>
            <a:r>
              <a:rPr lang="en-US" b="1" dirty="0"/>
              <a:t>3. Financial Resources</a:t>
            </a:r>
          </a:p>
          <a:p>
            <a:r>
              <a:rPr lang="en-US" dirty="0"/>
              <a:t>Development Budget : Salaries for team members . Cost of software licenses, hardware, and hosting services. Contingency Fund: Reserved for unexpected expenses or scope changes.</a:t>
            </a:r>
          </a:p>
          <a:p>
            <a:r>
              <a:rPr lang="en-US" dirty="0"/>
              <a:t>Operational Costs : Maintenance, upgrades, and user support post-deployment.---</a:t>
            </a:r>
          </a:p>
          <a:p>
            <a:r>
              <a:rPr lang="en-US" b="1" dirty="0"/>
              <a:t>4. Time Resources</a:t>
            </a:r>
          </a:p>
          <a:p>
            <a:r>
              <a:rPr lang="en-US" dirty="0"/>
              <a:t>Project Timeline : Clearly defined milestones for each phase: Requirements, Design, Development, Testing, Deployment, and Maintenance.</a:t>
            </a:r>
          </a:p>
          <a:p>
            <a:r>
              <a:rPr lang="en-US" dirty="0"/>
              <a:t>Buffer Time: Built-in contingencies for addressing delays or unexpected issues.</a:t>
            </a:r>
          </a:p>
          <a:p>
            <a:r>
              <a:rPr lang="en-US" b="1" dirty="0"/>
              <a:t>5. Knowledge and Learning Resources</a:t>
            </a:r>
          </a:p>
          <a:p>
            <a:r>
              <a:rPr lang="en-US" dirty="0"/>
              <a:t>Reference Materials : Books, articles, and case studies on hospital management systems. </a:t>
            </a:r>
          </a:p>
          <a:p>
            <a:r>
              <a:rPr lang="en-US" dirty="0"/>
              <a:t>Regulatory Guidelines: Relevant healthcare standards and compliance rules.</a:t>
            </a:r>
            <a:endParaRPr lang="en-IN" dirty="0"/>
          </a:p>
        </p:txBody>
      </p:sp>
    </p:spTree>
    <p:extLst>
      <p:ext uri="{BB962C8B-B14F-4D97-AF65-F5344CB8AC3E}">
        <p14:creationId xmlns:p14="http://schemas.microsoft.com/office/powerpoint/2010/main" val="12035524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75A14A7-5D60-4D4C-978F-59DC959332CB}"/>
              </a:ext>
            </a:extLst>
          </p:cNvPr>
          <p:cNvSpPr/>
          <p:nvPr/>
        </p:nvSpPr>
        <p:spPr>
          <a:xfrm>
            <a:off x="838200" y="647700"/>
            <a:ext cx="8591550" cy="2862322"/>
          </a:xfrm>
          <a:prstGeom prst="rect">
            <a:avLst/>
          </a:prstGeom>
        </p:spPr>
        <p:txBody>
          <a:bodyPr wrap="square">
            <a:spAutoFit/>
          </a:bodyPr>
          <a:lstStyle/>
          <a:p>
            <a:r>
              <a:rPr lang="en-US" dirty="0"/>
              <a:t>6. </a:t>
            </a:r>
            <a:r>
              <a:rPr lang="en-US" b="1" dirty="0"/>
              <a:t>Miscellaneous Resources </a:t>
            </a:r>
          </a:p>
          <a:p>
            <a:r>
              <a:rPr lang="en-US" dirty="0"/>
              <a:t>Physical Space: Workstations or meeting rooms for the development team and stakeholder discussions. Communication Tools : Email, video conferencing tools (e.g., Zoom, Teams), and instant messaging platforms.</a:t>
            </a:r>
          </a:p>
          <a:p>
            <a:endParaRPr lang="en-US" dirty="0"/>
          </a:p>
          <a:p>
            <a:endParaRPr lang="en-US" dirty="0"/>
          </a:p>
          <a:p>
            <a:r>
              <a:rPr lang="en-US" b="1" dirty="0"/>
              <a:t>ESTIMATED TIME FOR THE PROJECT: </a:t>
            </a:r>
          </a:p>
          <a:p>
            <a:r>
              <a:rPr lang="en-US" dirty="0"/>
              <a:t>Core Implementation (Phases 1–5): Approximately 27–37 weeks (6–9 months).</a:t>
            </a:r>
          </a:p>
          <a:p>
            <a:endParaRPr lang="en-US" dirty="0"/>
          </a:p>
          <a:p>
            <a:r>
              <a:rPr lang="en-US" dirty="0"/>
              <a:t>BUDGET COST FOR THE PROJECT IS AROUND : 4 CRORES.</a:t>
            </a:r>
          </a:p>
        </p:txBody>
      </p:sp>
    </p:spTree>
    <p:extLst>
      <p:ext uri="{BB962C8B-B14F-4D97-AF65-F5344CB8AC3E}">
        <p14:creationId xmlns:p14="http://schemas.microsoft.com/office/powerpoint/2010/main" val="13167900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534E55-8574-4D36-9811-52CD17BF984D}"/>
              </a:ext>
            </a:extLst>
          </p:cNvPr>
          <p:cNvSpPr>
            <a:spLocks noGrp="1"/>
          </p:cNvSpPr>
          <p:nvPr>
            <p:ph type="title"/>
          </p:nvPr>
        </p:nvSpPr>
        <p:spPr/>
        <p:txBody>
          <a:bodyPr/>
          <a:lstStyle/>
          <a:p>
            <a:r>
              <a:rPr lang="en-US" dirty="0"/>
              <a:t>RISKS AND DEPENDENCIES FOR (HMS)</a:t>
            </a:r>
            <a:endParaRPr lang="en-IN" dirty="0"/>
          </a:p>
        </p:txBody>
      </p:sp>
      <p:sp>
        <p:nvSpPr>
          <p:cNvPr id="3" name="Rectangle 2">
            <a:extLst>
              <a:ext uri="{FF2B5EF4-FFF2-40B4-BE49-F238E27FC236}">
                <a16:creationId xmlns:a16="http://schemas.microsoft.com/office/drawing/2014/main" id="{B50E60F3-64E7-48EF-8F25-CE7776E0B0BF}"/>
              </a:ext>
            </a:extLst>
          </p:cNvPr>
          <p:cNvSpPr/>
          <p:nvPr/>
        </p:nvSpPr>
        <p:spPr>
          <a:xfrm>
            <a:off x="647699" y="1543050"/>
            <a:ext cx="11191875" cy="5078313"/>
          </a:xfrm>
          <a:prstGeom prst="rect">
            <a:avLst/>
          </a:prstGeom>
        </p:spPr>
        <p:txBody>
          <a:bodyPr wrap="square">
            <a:spAutoFit/>
          </a:bodyPr>
          <a:lstStyle/>
          <a:p>
            <a:r>
              <a:rPr lang="en-US" b="1" dirty="0"/>
              <a:t>Risks</a:t>
            </a:r>
          </a:p>
          <a:p>
            <a:pPr marL="342900" indent="-342900">
              <a:buAutoNum type="arabicPeriod"/>
            </a:pPr>
            <a:r>
              <a:rPr lang="en-US" b="1" dirty="0"/>
              <a:t>Requirement Risks</a:t>
            </a:r>
          </a:p>
          <a:p>
            <a:r>
              <a:rPr lang="en-US" dirty="0"/>
              <a:t>Incomplete or Ambiguous Requirements: Missing critical functionality due to unclear or misunderstood requirements during the initial phase. Changing Requirements: Stakeholders may request changes after the requirements phase is locked, disrupting the project's timeline and budget.</a:t>
            </a:r>
          </a:p>
          <a:p>
            <a:r>
              <a:rPr lang="en-US" b="1" dirty="0"/>
              <a:t>2.Design Risks </a:t>
            </a:r>
          </a:p>
          <a:p>
            <a:r>
              <a:rPr lang="en-US" dirty="0"/>
              <a:t>Overly Complex Design: Designing a system that is too complex for hospital staff to use effectively or for developers to implement. Scalability Issues: Failure to design the system to accommodate future growth or additional modules.</a:t>
            </a:r>
          </a:p>
          <a:p>
            <a:r>
              <a:rPr lang="en-US" b="1" dirty="0"/>
              <a:t>3. Development Risks</a:t>
            </a:r>
          </a:p>
          <a:p>
            <a:r>
              <a:rPr lang="en-US" dirty="0"/>
              <a:t>Technical Challenges: Unfamiliarity with tools, technologies, or frameworks, leading to delays. Integration Issues: Problems in integrating the HMS with existing systems like EMRs, LIMS, or billing software.</a:t>
            </a:r>
          </a:p>
          <a:p>
            <a:r>
              <a:rPr lang="en-US" b="1" dirty="0"/>
              <a:t>4.Testing Risks </a:t>
            </a:r>
          </a:p>
          <a:p>
            <a:r>
              <a:rPr lang="en-US" dirty="0"/>
              <a:t>Inadequate Test Coverage: Missing bugs due to insufficient testing, particularly with edge cases. Delayed Testing Feedback: Bugs discovered late due to the sequential nature of the Waterfall model.</a:t>
            </a:r>
          </a:p>
          <a:p>
            <a:r>
              <a:rPr lang="en-US" b="1" dirty="0"/>
              <a:t>5.Deployment Risks</a:t>
            </a:r>
          </a:p>
          <a:p>
            <a:r>
              <a:rPr lang="en-US" dirty="0"/>
              <a:t>Data Migration Failures: Errors in migrating legacy data to the new HMS database. Downtime During Go-Live: Disruptions in hospital operations during deployment.</a:t>
            </a:r>
          </a:p>
          <a:p>
            <a:r>
              <a:rPr lang="en-US" dirty="0"/>
              <a:t>6. </a:t>
            </a:r>
            <a:r>
              <a:rPr lang="en-US" b="1" dirty="0"/>
              <a:t>Training Gaps</a:t>
            </a:r>
            <a:r>
              <a:rPr lang="en-US" dirty="0"/>
              <a:t>: Inadequate training might result in improper usage of the system.</a:t>
            </a:r>
            <a:endParaRPr lang="en-IN" dirty="0"/>
          </a:p>
        </p:txBody>
      </p:sp>
    </p:spTree>
    <p:extLst>
      <p:ext uri="{BB962C8B-B14F-4D97-AF65-F5344CB8AC3E}">
        <p14:creationId xmlns:p14="http://schemas.microsoft.com/office/powerpoint/2010/main" val="26622887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3C57E72-34E5-40E5-8484-103DFBDB6DE5}"/>
              </a:ext>
            </a:extLst>
          </p:cNvPr>
          <p:cNvSpPr/>
          <p:nvPr/>
        </p:nvSpPr>
        <p:spPr>
          <a:xfrm>
            <a:off x="542925" y="400050"/>
            <a:ext cx="11344275" cy="5909310"/>
          </a:xfrm>
          <a:prstGeom prst="rect">
            <a:avLst/>
          </a:prstGeom>
        </p:spPr>
        <p:txBody>
          <a:bodyPr wrap="square">
            <a:spAutoFit/>
          </a:bodyPr>
          <a:lstStyle/>
          <a:p>
            <a:r>
              <a:rPr lang="en-US" b="1" dirty="0"/>
              <a:t>Dependencies:</a:t>
            </a:r>
          </a:p>
          <a:p>
            <a:pPr marL="342900" indent="-342900">
              <a:buFont typeface="+mj-lt"/>
              <a:buAutoNum type="arabicPeriod"/>
            </a:pPr>
            <a:r>
              <a:rPr lang="en-US" b="1" dirty="0"/>
              <a:t>Stakeholder Dependencies :</a:t>
            </a:r>
          </a:p>
          <a:p>
            <a:r>
              <a:rPr lang="en-US" dirty="0"/>
              <a:t>Stakeholder Availability: Timely feedback from hospital administrators, doctors, and nurses is crucial during the requirements and testing phases. Decision-Making: Delayed decisions or approvals from stakeholders can halt progress.</a:t>
            </a:r>
          </a:p>
          <a:p>
            <a:r>
              <a:rPr lang="en-US" dirty="0"/>
              <a:t>2.  </a:t>
            </a:r>
            <a:r>
              <a:rPr lang="en-US" b="1" dirty="0"/>
              <a:t>Technology Dependencies </a:t>
            </a:r>
            <a:r>
              <a:rPr lang="en-US" dirty="0"/>
              <a:t>:</a:t>
            </a:r>
          </a:p>
          <a:p>
            <a:r>
              <a:rPr lang="en-US" dirty="0"/>
              <a:t>Third-Party Software: APIs, EMR systems, and other integrations must be available and functional. Hardware Procurement: Delays in procuring or setting up hardware like servers, workstations, and networking equipment.</a:t>
            </a:r>
          </a:p>
          <a:p>
            <a:r>
              <a:rPr lang="en-US" dirty="0"/>
              <a:t>3</a:t>
            </a:r>
            <a:r>
              <a:rPr lang="en-US" b="1" dirty="0"/>
              <a:t>.  Team Dependencies</a:t>
            </a:r>
          </a:p>
          <a:p>
            <a:r>
              <a:rPr lang="en-US" dirty="0"/>
              <a:t>Skill Availability: Dependence on skilled developers, testers, and database administrators for specific tasks. Resource Allocation: Delays in assigning the right resources at the right time in the project lifecycle.</a:t>
            </a:r>
          </a:p>
          <a:p>
            <a:r>
              <a:rPr lang="en-US" dirty="0"/>
              <a:t>4.  </a:t>
            </a:r>
            <a:r>
              <a:rPr lang="en-US" b="1" dirty="0"/>
              <a:t>Data Dependencies</a:t>
            </a:r>
          </a:p>
          <a:p>
            <a:r>
              <a:rPr lang="en-US" dirty="0"/>
              <a:t> Legacy Data: Dependence on accurate and complete data from existing systems for migration. Data Quality: Issues with outdated or inconsistent data impacting reports or functionality.</a:t>
            </a:r>
          </a:p>
          <a:p>
            <a:r>
              <a:rPr lang="en-US" dirty="0"/>
              <a:t>5</a:t>
            </a:r>
            <a:r>
              <a:rPr lang="en-US" b="1" dirty="0"/>
              <a:t>.  Legal and Compliance Dependencies </a:t>
            </a:r>
          </a:p>
          <a:p>
            <a:r>
              <a:rPr lang="en-US" dirty="0"/>
              <a:t>Regulatory Guidelines: Adherence to healthcare standards and laws, which may change during the project. Audits and Certifications: Dependencies on third-party audits for regulatory approval.</a:t>
            </a:r>
          </a:p>
          <a:p>
            <a:r>
              <a:rPr lang="en-US" dirty="0"/>
              <a:t>6.  </a:t>
            </a:r>
            <a:r>
              <a:rPr lang="en-US" b="1" dirty="0"/>
              <a:t>Software Vendors</a:t>
            </a:r>
            <a:r>
              <a:rPr lang="en-US" dirty="0"/>
              <a:t>: Timely delivery and support from vendors providing third-party software or tools. Service Providers: Reliance on cloud hosting or IT support providers for uptime and technical assistance.</a:t>
            </a:r>
          </a:p>
          <a:p>
            <a:r>
              <a:rPr lang="en-US" dirty="0"/>
              <a:t>7.  </a:t>
            </a:r>
            <a:r>
              <a:rPr lang="en-US" b="1" dirty="0"/>
              <a:t>Testing Environment Dependencies</a:t>
            </a:r>
          </a:p>
          <a:p>
            <a:r>
              <a:rPr lang="en-US" dirty="0"/>
              <a:t>Test Data: Availability of realistic test data to simulate hospital work flows. Environment Setup: Dependencies on IT infrastructure for creating staging or testing environments.</a:t>
            </a:r>
            <a:endParaRPr lang="en-IN" dirty="0"/>
          </a:p>
        </p:txBody>
      </p:sp>
    </p:spTree>
    <p:extLst>
      <p:ext uri="{BB962C8B-B14F-4D97-AF65-F5344CB8AC3E}">
        <p14:creationId xmlns:p14="http://schemas.microsoft.com/office/powerpoint/2010/main" val="19284479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177C016-F64E-41C8-A1A3-493D8C48E515}"/>
              </a:ext>
            </a:extLst>
          </p:cNvPr>
          <p:cNvSpPr/>
          <p:nvPr/>
        </p:nvSpPr>
        <p:spPr>
          <a:xfrm>
            <a:off x="707139" y="2318266"/>
            <a:ext cx="6090322" cy="461665"/>
          </a:xfrm>
          <a:prstGeom prst="rect">
            <a:avLst/>
          </a:prstGeom>
        </p:spPr>
        <p:txBody>
          <a:bodyPr wrap="none">
            <a:spAutoFit/>
          </a:bodyPr>
          <a:lstStyle/>
          <a:p>
            <a:r>
              <a:rPr lang="en-US" sz="2400" dirty="0">
                <a:latin typeface="Arial" panose="020B0604020202020204" pitchFamily="34" charset="0"/>
                <a:cs typeface="Arial" panose="020B0604020202020204" pitchFamily="34" charset="0"/>
              </a:rPr>
              <a:t>To Be Completed by Appropriate Manager: </a:t>
            </a:r>
            <a:endParaRPr lang="en-IN" sz="2400" dirty="0">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28A753EC-CAB2-419E-8B98-507F65E1588B}"/>
              </a:ext>
            </a:extLst>
          </p:cNvPr>
          <p:cNvSpPr/>
          <p:nvPr/>
        </p:nvSpPr>
        <p:spPr>
          <a:xfrm>
            <a:off x="997739" y="4644509"/>
            <a:ext cx="4291559" cy="461665"/>
          </a:xfrm>
          <a:prstGeom prst="rect">
            <a:avLst/>
          </a:prstGeom>
        </p:spPr>
        <p:txBody>
          <a:bodyPr wrap="none">
            <a:spAutoFit/>
          </a:bodyPr>
          <a:lstStyle/>
          <a:p>
            <a:r>
              <a:rPr lang="en-IN" sz="2400" dirty="0">
                <a:latin typeface="Arial" panose="020B0604020202020204" pitchFamily="34" charset="0"/>
                <a:cs typeface="Arial" panose="020B0604020202020204" pitchFamily="34" charset="0"/>
              </a:rPr>
              <a:t>Project Sponsor :  Williamson </a:t>
            </a:r>
          </a:p>
        </p:txBody>
      </p:sp>
      <p:sp>
        <p:nvSpPr>
          <p:cNvPr id="5" name="Rectangle 4">
            <a:extLst>
              <a:ext uri="{FF2B5EF4-FFF2-40B4-BE49-F238E27FC236}">
                <a16:creationId xmlns:a16="http://schemas.microsoft.com/office/drawing/2014/main" id="{3DD0B6C4-E0DB-4618-A9B2-F88667BA39ED}"/>
              </a:ext>
            </a:extLst>
          </p:cNvPr>
          <p:cNvSpPr/>
          <p:nvPr/>
        </p:nvSpPr>
        <p:spPr>
          <a:xfrm>
            <a:off x="7162800" y="4676775"/>
            <a:ext cx="4479942" cy="461665"/>
          </a:xfrm>
          <a:prstGeom prst="rect">
            <a:avLst/>
          </a:prstGeom>
        </p:spPr>
        <p:txBody>
          <a:bodyPr wrap="square">
            <a:spAutoFit/>
          </a:bodyPr>
          <a:lstStyle/>
          <a:p>
            <a:r>
              <a:rPr lang="en-IN" sz="2400" dirty="0">
                <a:latin typeface="Arial" panose="020B0604020202020204" pitchFamily="34" charset="0"/>
                <a:cs typeface="Arial" panose="020B0604020202020204" pitchFamily="34" charset="0"/>
              </a:rPr>
              <a:t>Project Manager : Henry-Mark</a:t>
            </a:r>
          </a:p>
        </p:txBody>
      </p:sp>
      <p:sp>
        <p:nvSpPr>
          <p:cNvPr id="6" name="Rectangle 5">
            <a:extLst>
              <a:ext uri="{FF2B5EF4-FFF2-40B4-BE49-F238E27FC236}">
                <a16:creationId xmlns:a16="http://schemas.microsoft.com/office/drawing/2014/main" id="{060A8265-6377-4032-9DE5-B3482ED308D8}"/>
              </a:ext>
            </a:extLst>
          </p:cNvPr>
          <p:cNvSpPr/>
          <p:nvPr/>
        </p:nvSpPr>
        <p:spPr>
          <a:xfrm>
            <a:off x="6715125" y="2318266"/>
            <a:ext cx="1842691" cy="461665"/>
          </a:xfrm>
          <a:prstGeom prst="rect">
            <a:avLst/>
          </a:prstGeom>
        </p:spPr>
        <p:txBody>
          <a:bodyPr wrap="square">
            <a:spAutoFit/>
          </a:bodyPr>
          <a:lstStyle/>
          <a:p>
            <a:r>
              <a:rPr lang="en-IN" sz="2400" dirty="0">
                <a:latin typeface="Arial" panose="020B0604020202020204" pitchFamily="34" charset="0"/>
                <a:cs typeface="Arial" panose="020B0604020202020204" pitchFamily="34" charset="0"/>
              </a:rPr>
              <a:t>Henry-Mark</a:t>
            </a:r>
          </a:p>
        </p:txBody>
      </p:sp>
    </p:spTree>
    <p:extLst>
      <p:ext uri="{BB962C8B-B14F-4D97-AF65-F5344CB8AC3E}">
        <p14:creationId xmlns:p14="http://schemas.microsoft.com/office/powerpoint/2010/main" val="34663342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E838E91-857B-47CD-B19D-F054A6010B9A}"/>
              </a:ext>
            </a:extLst>
          </p:cNvPr>
          <p:cNvSpPr/>
          <p:nvPr/>
        </p:nvSpPr>
        <p:spPr>
          <a:xfrm>
            <a:off x="2990851" y="2952750"/>
            <a:ext cx="4145330" cy="769441"/>
          </a:xfrm>
          <a:prstGeom prst="rect">
            <a:avLst/>
          </a:prstGeom>
        </p:spPr>
        <p:txBody>
          <a:bodyPr wrap="square">
            <a:spAutoFit/>
          </a:bodyPr>
          <a:lstStyle/>
          <a:p>
            <a:r>
              <a:rPr lang="en-US" dirty="0"/>
              <a:t>             </a:t>
            </a:r>
            <a:r>
              <a:rPr lang="en-US" sz="4400" dirty="0">
                <a:latin typeface="Adobe Garamond Pro Bold" panose="02020702060506020403" pitchFamily="18" charset="0"/>
              </a:rPr>
              <a:t>T</a:t>
            </a:r>
            <a:r>
              <a:rPr lang="en-IN" sz="4400" dirty="0">
                <a:latin typeface="Adobe Garamond Pro Bold" panose="02020702060506020403" pitchFamily="18" charset="0"/>
              </a:rPr>
              <a:t>HE END</a:t>
            </a:r>
          </a:p>
        </p:txBody>
      </p:sp>
    </p:spTree>
    <p:extLst>
      <p:ext uri="{BB962C8B-B14F-4D97-AF65-F5344CB8AC3E}">
        <p14:creationId xmlns:p14="http://schemas.microsoft.com/office/powerpoint/2010/main" val="35675672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390533-B50B-4EEB-BF28-D6AEDDC360AE}"/>
              </a:ext>
            </a:extLst>
          </p:cNvPr>
          <p:cNvSpPr>
            <a:spLocks noGrp="1"/>
          </p:cNvSpPr>
          <p:nvPr>
            <p:ph type="title"/>
          </p:nvPr>
        </p:nvSpPr>
        <p:spPr/>
        <p:txBody>
          <a:bodyPr/>
          <a:lstStyle/>
          <a:p>
            <a:r>
              <a:rPr lang="en-US" dirty="0"/>
              <a:t>INTRODUCTION</a:t>
            </a:r>
            <a:endParaRPr lang="en-IN" dirty="0"/>
          </a:p>
        </p:txBody>
      </p:sp>
      <p:sp>
        <p:nvSpPr>
          <p:cNvPr id="3" name="Content Placeholder 2">
            <a:extLst>
              <a:ext uri="{FF2B5EF4-FFF2-40B4-BE49-F238E27FC236}">
                <a16:creationId xmlns:a16="http://schemas.microsoft.com/office/drawing/2014/main" id="{A31DCE71-C71B-4A79-8B4C-FC0E020DB1DD}"/>
              </a:ext>
            </a:extLst>
          </p:cNvPr>
          <p:cNvSpPr>
            <a:spLocks noGrp="1"/>
          </p:cNvSpPr>
          <p:nvPr>
            <p:ph idx="1"/>
          </p:nvPr>
        </p:nvSpPr>
        <p:spPr/>
        <p:txBody>
          <a:bodyPr>
            <a:normAutofit/>
          </a:bodyPr>
          <a:lstStyle/>
          <a:p>
            <a:r>
              <a:rPr lang="en-US" sz="2000" dirty="0">
                <a:solidFill>
                  <a:srgbClr val="000000"/>
                </a:solidFill>
                <a:latin typeface="Arial" panose="020B0604020202020204" pitchFamily="34" charset="0"/>
                <a:cs typeface="Arial" panose="020B0604020202020204" pitchFamily="34" charset="0"/>
              </a:rPr>
              <a:t>Hospital Management System is a system enabling hospitals to manage information and data related to all aspects of healthcare – processes, providers, patients, and more, which in turn ensures that processes are completed swiftly and effectively. </a:t>
            </a:r>
          </a:p>
          <a:p>
            <a:r>
              <a:rPr lang="en-US" sz="2000" dirty="0">
                <a:solidFill>
                  <a:srgbClr val="000000"/>
                </a:solidFill>
                <a:latin typeface="Arial" panose="020B0604020202020204" pitchFamily="34" charset="0"/>
                <a:cs typeface="Arial" panose="020B0604020202020204" pitchFamily="34" charset="0"/>
              </a:rPr>
              <a:t>When one thinks of the various aspects and departments of a hospital, it becomes apparent that an HMS is critical. </a:t>
            </a:r>
          </a:p>
          <a:p>
            <a:r>
              <a:rPr lang="en-US" sz="2000" dirty="0">
                <a:solidFill>
                  <a:srgbClr val="000000"/>
                </a:solidFill>
                <a:latin typeface="Arial" panose="020B0604020202020204" pitchFamily="34" charset="0"/>
                <a:cs typeface="Arial" panose="020B0604020202020204" pitchFamily="34" charset="0"/>
              </a:rPr>
              <a:t>The hospital database management system was introduced in 1960, and has greatly evolved since then – with the ability to integrate with the existing facilities, technologies, software, and systems of a hospital. </a:t>
            </a:r>
          </a:p>
          <a:p>
            <a:r>
              <a:rPr lang="en-US" sz="2000" dirty="0">
                <a:solidFill>
                  <a:srgbClr val="000000"/>
                </a:solidFill>
                <a:latin typeface="Arial" panose="020B0604020202020204" pitchFamily="34" charset="0"/>
                <a:cs typeface="Arial" panose="020B0604020202020204" pitchFamily="34" charset="0"/>
              </a:rPr>
              <a:t>Today, patients can begin the process of healthcare in the palm of their hand – the mobile devices and apps – make this possible. </a:t>
            </a:r>
          </a:p>
        </p:txBody>
      </p:sp>
    </p:spTree>
    <p:extLst>
      <p:ext uri="{BB962C8B-B14F-4D97-AF65-F5344CB8AC3E}">
        <p14:creationId xmlns:p14="http://schemas.microsoft.com/office/powerpoint/2010/main" val="30029124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95618EB-87A0-4670-9DEF-AC559E4678B4}"/>
              </a:ext>
            </a:extLst>
          </p:cNvPr>
          <p:cNvSpPr/>
          <p:nvPr/>
        </p:nvSpPr>
        <p:spPr>
          <a:xfrm>
            <a:off x="514350" y="476250"/>
            <a:ext cx="11468100" cy="6247864"/>
          </a:xfrm>
          <a:prstGeom prst="rect">
            <a:avLst/>
          </a:prstGeom>
        </p:spPr>
        <p:txBody>
          <a:bodyPr wrap="square">
            <a:spAutoFit/>
          </a:bodyPr>
          <a:lstStyle/>
          <a:p>
            <a:r>
              <a:rPr lang="en-US" sz="2000" b="1" dirty="0">
                <a:solidFill>
                  <a:srgbClr val="001D35"/>
                </a:solidFill>
                <a:latin typeface="Arial" panose="020B0604020202020204" pitchFamily="34" charset="0"/>
                <a:cs typeface="Arial" panose="020B0604020202020204" pitchFamily="34" charset="0"/>
              </a:rPr>
              <a:t>Some challenges and opportunities in hospital management include:</a:t>
            </a:r>
          </a:p>
          <a:p>
            <a:r>
              <a:rPr lang="en-US" sz="2000" b="1" dirty="0">
                <a:solidFill>
                  <a:srgbClr val="001D35"/>
                </a:solidFill>
                <a:latin typeface="Arial" panose="020B0604020202020204" pitchFamily="34" charset="0"/>
                <a:cs typeface="Arial" panose="020B0604020202020204" pitchFamily="34" charset="0"/>
              </a:rPr>
              <a:t>Staffing shortages</a:t>
            </a:r>
            <a:endParaRPr lang="en-US" sz="2000" dirty="0">
              <a:solidFill>
                <a:srgbClr val="001D35"/>
              </a:solidFill>
              <a:latin typeface="Arial" panose="020B0604020202020204" pitchFamily="34" charset="0"/>
              <a:cs typeface="Arial" panose="020B0604020202020204" pitchFamily="34" charset="0"/>
            </a:endParaRPr>
          </a:p>
          <a:p>
            <a:pPr fontAlgn="ctr">
              <a:buFont typeface="Arial" panose="020B0604020202020204" pitchFamily="34" charset="0"/>
              <a:buChar char="•"/>
            </a:pPr>
            <a:r>
              <a:rPr lang="en-US" sz="2000" dirty="0">
                <a:solidFill>
                  <a:srgbClr val="001D35"/>
                </a:solidFill>
                <a:latin typeface="Arial" panose="020B0604020202020204" pitchFamily="34" charset="0"/>
                <a:cs typeface="Arial" panose="020B0604020202020204" pitchFamily="34" charset="0"/>
              </a:rPr>
              <a:t>Hospitals may face shortages of healthcare workers, especially nurses, due to high infection rates, stress, or employees leaving. Hospitals may need to increase salaries and benefits to retain staff or recruit new ones. </a:t>
            </a:r>
          </a:p>
          <a:p>
            <a:r>
              <a:rPr lang="en-US" sz="2000" b="1" dirty="0">
                <a:solidFill>
                  <a:srgbClr val="001D35"/>
                </a:solidFill>
                <a:latin typeface="Arial" panose="020B0604020202020204" pitchFamily="34" charset="0"/>
                <a:cs typeface="Arial" panose="020B0604020202020204" pitchFamily="34" charset="0"/>
              </a:rPr>
              <a:t>Poor sanitation</a:t>
            </a:r>
            <a:endParaRPr lang="en-US" sz="2000" dirty="0">
              <a:solidFill>
                <a:srgbClr val="001D35"/>
              </a:solidFill>
              <a:latin typeface="Arial" panose="020B0604020202020204" pitchFamily="34" charset="0"/>
              <a:cs typeface="Arial" panose="020B0604020202020204" pitchFamily="34" charset="0"/>
            </a:endParaRPr>
          </a:p>
          <a:p>
            <a:pPr fontAlgn="ctr">
              <a:buFont typeface="Arial" panose="020B0604020202020204" pitchFamily="34" charset="0"/>
              <a:buChar char="•"/>
            </a:pPr>
            <a:r>
              <a:rPr lang="en-US" sz="2000" dirty="0">
                <a:solidFill>
                  <a:srgbClr val="001D35"/>
                </a:solidFill>
                <a:latin typeface="Arial" panose="020B0604020202020204" pitchFamily="34" charset="0"/>
                <a:cs typeface="Arial" panose="020B0604020202020204" pitchFamily="34" charset="0"/>
              </a:rPr>
              <a:t>Poor sanitation in hospitals can lead to the spread of infection and illness. Hospitals can address this by establishing proper sanitation protocols and training staff to follow them. </a:t>
            </a:r>
          </a:p>
          <a:p>
            <a:r>
              <a:rPr lang="en-US" sz="2000" b="1" dirty="0">
                <a:solidFill>
                  <a:srgbClr val="001D35"/>
                </a:solidFill>
                <a:latin typeface="Arial" panose="020B0604020202020204" pitchFamily="34" charset="0"/>
                <a:cs typeface="Arial" panose="020B0604020202020204" pitchFamily="34" charset="0"/>
              </a:rPr>
              <a:t>Digital adoption</a:t>
            </a:r>
            <a:endParaRPr lang="en-US" sz="2000" dirty="0">
              <a:solidFill>
                <a:srgbClr val="001D35"/>
              </a:solidFill>
              <a:latin typeface="Arial" panose="020B0604020202020204" pitchFamily="34" charset="0"/>
              <a:cs typeface="Arial" panose="020B0604020202020204" pitchFamily="34" charset="0"/>
            </a:endParaRPr>
          </a:p>
          <a:p>
            <a:pPr fontAlgn="ctr">
              <a:buFont typeface="Arial" panose="020B0604020202020204" pitchFamily="34" charset="0"/>
              <a:buChar char="•"/>
            </a:pPr>
            <a:r>
              <a:rPr lang="en-US" sz="2000" dirty="0">
                <a:solidFill>
                  <a:srgbClr val="001D35"/>
                </a:solidFill>
                <a:latin typeface="Arial" panose="020B0604020202020204" pitchFamily="34" charset="0"/>
                <a:cs typeface="Arial" panose="020B0604020202020204" pitchFamily="34" charset="0"/>
              </a:rPr>
              <a:t>Hospitals may need to accelerate their adoption of technology-enabled healthcare delivery models. For example, telemedicine may be used to remotely triage and treat patients. </a:t>
            </a:r>
          </a:p>
          <a:p>
            <a:r>
              <a:rPr lang="en-US" sz="2000" b="1" dirty="0">
                <a:solidFill>
                  <a:srgbClr val="001D35"/>
                </a:solidFill>
                <a:latin typeface="Arial" panose="020B0604020202020204" pitchFamily="34" charset="0"/>
                <a:cs typeface="Arial" panose="020B0604020202020204" pitchFamily="34" charset="0"/>
              </a:rPr>
              <a:t>Hospital management systems (HMS)</a:t>
            </a:r>
            <a:endParaRPr lang="en-US" sz="2000" dirty="0">
              <a:solidFill>
                <a:srgbClr val="001D35"/>
              </a:solidFill>
              <a:latin typeface="Arial" panose="020B0604020202020204" pitchFamily="34" charset="0"/>
              <a:cs typeface="Arial" panose="020B0604020202020204" pitchFamily="34" charset="0"/>
            </a:endParaRPr>
          </a:p>
          <a:p>
            <a:pPr fontAlgn="ctr">
              <a:buFont typeface="Arial" panose="020B0604020202020204" pitchFamily="34" charset="0"/>
              <a:buChar char="•"/>
            </a:pPr>
            <a:r>
              <a:rPr lang="en-US" sz="2000" dirty="0">
                <a:solidFill>
                  <a:srgbClr val="001D35"/>
                </a:solidFill>
                <a:latin typeface="Arial" panose="020B0604020202020204" pitchFamily="34" charset="0"/>
                <a:cs typeface="Arial" panose="020B0604020202020204" pitchFamily="34" charset="0"/>
              </a:rPr>
              <a:t>Hospitals may face challenges when implementing HMS, such as information security risks, communication issues, user adoption barriers, and adaptability issues. </a:t>
            </a:r>
          </a:p>
          <a:p>
            <a:r>
              <a:rPr lang="en-US" sz="2000" b="1" dirty="0">
                <a:solidFill>
                  <a:srgbClr val="001D35"/>
                </a:solidFill>
                <a:latin typeface="Arial" panose="020B0604020202020204" pitchFamily="34" charset="0"/>
                <a:cs typeface="Arial" panose="020B0604020202020204" pitchFamily="34" charset="0"/>
              </a:rPr>
              <a:t>Patient satisfaction</a:t>
            </a:r>
            <a:endParaRPr lang="en-US" sz="2000" dirty="0">
              <a:solidFill>
                <a:srgbClr val="001D35"/>
              </a:solidFill>
              <a:latin typeface="Arial" panose="020B0604020202020204" pitchFamily="34" charset="0"/>
              <a:cs typeface="Arial" panose="020B0604020202020204" pitchFamily="34" charset="0"/>
            </a:endParaRPr>
          </a:p>
          <a:p>
            <a:pPr fontAlgn="ctr">
              <a:buFont typeface="Arial" panose="020B0604020202020204" pitchFamily="34" charset="0"/>
              <a:buChar char="•"/>
            </a:pPr>
            <a:r>
              <a:rPr lang="en-US" sz="2000" dirty="0">
                <a:solidFill>
                  <a:srgbClr val="001D35"/>
                </a:solidFill>
                <a:latin typeface="Arial" panose="020B0604020202020204" pitchFamily="34" charset="0"/>
                <a:cs typeface="Arial" panose="020B0604020202020204" pitchFamily="34" charset="0"/>
              </a:rPr>
              <a:t>Patients may face challenges in hospitals, such as poor infrastructure, high out-of-pocket expenditure, and lack of manpower. </a:t>
            </a:r>
          </a:p>
          <a:p>
            <a:r>
              <a:rPr lang="en-US" sz="2000" b="1" dirty="0">
                <a:solidFill>
                  <a:srgbClr val="001D35"/>
                </a:solidFill>
                <a:latin typeface="Arial" panose="020B0604020202020204" pitchFamily="34" charset="0"/>
                <a:cs typeface="Arial" panose="020B0604020202020204" pitchFamily="34" charset="0"/>
              </a:rPr>
              <a:t>Hospital administration</a:t>
            </a:r>
            <a:endParaRPr lang="en-US" sz="2000" dirty="0">
              <a:solidFill>
                <a:srgbClr val="001D35"/>
              </a:solidFill>
              <a:latin typeface="Arial" panose="020B0604020202020204" pitchFamily="34" charset="0"/>
              <a:cs typeface="Arial" panose="020B0604020202020204" pitchFamily="34" charset="0"/>
            </a:endParaRPr>
          </a:p>
          <a:p>
            <a:pPr>
              <a:buFont typeface="Arial" panose="020B0604020202020204" pitchFamily="34" charset="0"/>
              <a:buChar char="•"/>
            </a:pPr>
            <a:r>
              <a:rPr lang="en-US" sz="2000" dirty="0">
                <a:solidFill>
                  <a:srgbClr val="001D35"/>
                </a:solidFill>
                <a:latin typeface="Arial" panose="020B0604020202020204" pitchFamily="34" charset="0"/>
                <a:cs typeface="Arial" panose="020B0604020202020204" pitchFamily="34" charset="0"/>
              </a:rPr>
              <a:t>Hospital administration may face challenges such as self-medication of patients, underutilization of hospital facilities, increased maintenance costs, and increased customer expectations.</a:t>
            </a:r>
          </a:p>
        </p:txBody>
      </p:sp>
    </p:spTree>
    <p:extLst>
      <p:ext uri="{BB962C8B-B14F-4D97-AF65-F5344CB8AC3E}">
        <p14:creationId xmlns:p14="http://schemas.microsoft.com/office/powerpoint/2010/main" val="17697172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AC3B6-A66C-4228-82A8-71F2ADC9C534}"/>
              </a:ext>
            </a:extLst>
          </p:cNvPr>
          <p:cNvSpPr>
            <a:spLocks noGrp="1"/>
          </p:cNvSpPr>
          <p:nvPr>
            <p:ph type="title"/>
          </p:nvPr>
        </p:nvSpPr>
        <p:spPr>
          <a:xfrm>
            <a:off x="228600" y="-123825"/>
            <a:ext cx="10772775" cy="1890713"/>
          </a:xfrm>
        </p:spPr>
        <p:txBody>
          <a:bodyPr/>
          <a:lstStyle/>
          <a:p>
            <a:r>
              <a:rPr lang="en-US" dirty="0"/>
              <a:t>Problems</a:t>
            </a:r>
            <a:endParaRPr lang="en-IN" dirty="0"/>
          </a:p>
        </p:txBody>
      </p:sp>
      <p:sp>
        <p:nvSpPr>
          <p:cNvPr id="3" name="Content Placeholder 2">
            <a:extLst>
              <a:ext uri="{FF2B5EF4-FFF2-40B4-BE49-F238E27FC236}">
                <a16:creationId xmlns:a16="http://schemas.microsoft.com/office/drawing/2014/main" id="{B7F89FC6-A52C-4732-807C-6C9FEA7C1FB8}"/>
              </a:ext>
            </a:extLst>
          </p:cNvPr>
          <p:cNvSpPr>
            <a:spLocks noGrp="1"/>
          </p:cNvSpPr>
          <p:nvPr>
            <p:ph idx="1"/>
          </p:nvPr>
        </p:nvSpPr>
        <p:spPr>
          <a:xfrm>
            <a:off x="228600" y="619125"/>
            <a:ext cx="11420475" cy="5867399"/>
          </a:xfrm>
        </p:spPr>
        <p:txBody>
          <a:bodyPr>
            <a:noAutofit/>
          </a:bodyPr>
          <a:lstStyle/>
          <a:p>
            <a:pPr marL="0" indent="0">
              <a:buNone/>
            </a:pPr>
            <a:r>
              <a:rPr lang="en-US" sz="1800" b="1" dirty="0">
                <a:solidFill>
                  <a:srgbClr val="001D35"/>
                </a:solidFill>
                <a:latin typeface="Arial" panose="020B0604020202020204" pitchFamily="34" charset="0"/>
                <a:cs typeface="Arial" panose="020B0604020202020204" pitchFamily="34" charset="0"/>
              </a:rPr>
              <a:t>Patient safety:</a:t>
            </a:r>
            <a:endParaRPr lang="en-US" sz="1800" dirty="0">
              <a:solidFill>
                <a:srgbClr val="001D35"/>
              </a:solidFill>
              <a:latin typeface="Arial" panose="020B0604020202020204" pitchFamily="34" charset="0"/>
              <a:cs typeface="Arial" panose="020B0604020202020204" pitchFamily="34" charset="0"/>
            </a:endParaRPr>
          </a:p>
          <a:p>
            <a:pPr fontAlgn="ctr"/>
            <a:r>
              <a:rPr lang="en-US" sz="1800" dirty="0">
                <a:solidFill>
                  <a:srgbClr val="001D35"/>
                </a:solidFill>
                <a:latin typeface="Arial" panose="020B0604020202020204" pitchFamily="34" charset="0"/>
                <a:cs typeface="Arial" panose="020B0604020202020204" pitchFamily="34" charset="0"/>
              </a:rPr>
              <a:t>Medication errors, surgical mistakes, and hospital-acquired infections (HAIs) are all challenges to patient safety. </a:t>
            </a:r>
          </a:p>
          <a:p>
            <a:pPr marL="0" indent="0">
              <a:buNone/>
            </a:pPr>
            <a:r>
              <a:rPr lang="en-US" sz="1800" b="1" dirty="0">
                <a:solidFill>
                  <a:srgbClr val="001D35"/>
                </a:solidFill>
                <a:latin typeface="Arial" panose="020B0604020202020204" pitchFamily="34" charset="0"/>
                <a:cs typeface="Arial" panose="020B0604020202020204" pitchFamily="34" charset="0"/>
              </a:rPr>
              <a:t>Personnel shortages</a:t>
            </a:r>
            <a:endParaRPr lang="en-US" sz="1800" dirty="0">
              <a:solidFill>
                <a:srgbClr val="001D35"/>
              </a:solidFill>
              <a:latin typeface="Arial" panose="020B0604020202020204" pitchFamily="34" charset="0"/>
              <a:cs typeface="Arial" panose="020B0604020202020204" pitchFamily="34" charset="0"/>
            </a:endParaRPr>
          </a:p>
          <a:p>
            <a:pPr fontAlgn="ctr"/>
            <a:r>
              <a:rPr lang="en-US" sz="1800" dirty="0">
                <a:solidFill>
                  <a:srgbClr val="001D35"/>
                </a:solidFill>
                <a:latin typeface="Arial" panose="020B0604020202020204" pitchFamily="34" charset="0"/>
                <a:cs typeface="Arial" panose="020B0604020202020204" pitchFamily="34" charset="0"/>
              </a:rPr>
              <a:t>Burnout is a major factor in the expected shortages of healthcare personnel. </a:t>
            </a:r>
          </a:p>
          <a:p>
            <a:pPr marL="0" indent="0">
              <a:buNone/>
            </a:pPr>
            <a:r>
              <a:rPr lang="en-US" sz="1800" b="1" dirty="0">
                <a:solidFill>
                  <a:srgbClr val="001D35"/>
                </a:solidFill>
                <a:latin typeface="Arial" panose="020B0604020202020204" pitchFamily="34" charset="0"/>
                <a:cs typeface="Arial" panose="020B0604020202020204" pitchFamily="34" charset="0"/>
              </a:rPr>
              <a:t>Regulatory compliance</a:t>
            </a:r>
            <a:endParaRPr lang="en-US" sz="1800" dirty="0">
              <a:solidFill>
                <a:srgbClr val="001D35"/>
              </a:solidFill>
              <a:latin typeface="Arial" panose="020B0604020202020204" pitchFamily="34" charset="0"/>
              <a:cs typeface="Arial" panose="020B0604020202020204" pitchFamily="34" charset="0"/>
            </a:endParaRPr>
          </a:p>
          <a:p>
            <a:pPr fontAlgn="ctr"/>
            <a:r>
              <a:rPr lang="en-US" sz="1800" dirty="0">
                <a:solidFill>
                  <a:srgbClr val="001D35"/>
                </a:solidFill>
                <a:latin typeface="Arial" panose="020B0604020202020204" pitchFamily="34" charset="0"/>
                <a:cs typeface="Arial" panose="020B0604020202020204" pitchFamily="34" charset="0"/>
              </a:rPr>
              <a:t>Healthcare organizations must adhere to government rules like HIPAA and ADA. </a:t>
            </a:r>
          </a:p>
          <a:p>
            <a:pPr marL="0" indent="0">
              <a:buNone/>
            </a:pPr>
            <a:r>
              <a:rPr lang="en-US" sz="1800" b="1" dirty="0">
                <a:solidFill>
                  <a:srgbClr val="001D35"/>
                </a:solidFill>
                <a:latin typeface="Arial" panose="020B0604020202020204" pitchFamily="34" charset="0"/>
                <a:cs typeface="Arial" panose="020B0604020202020204" pitchFamily="34" charset="0"/>
              </a:rPr>
              <a:t>Cybersecurity</a:t>
            </a:r>
            <a:endParaRPr lang="en-US" sz="1800" dirty="0">
              <a:solidFill>
                <a:srgbClr val="001D35"/>
              </a:solidFill>
              <a:latin typeface="Arial" panose="020B0604020202020204" pitchFamily="34" charset="0"/>
              <a:cs typeface="Arial" panose="020B0604020202020204" pitchFamily="34" charset="0"/>
            </a:endParaRPr>
          </a:p>
          <a:p>
            <a:pPr fontAlgn="ctr"/>
            <a:r>
              <a:rPr lang="en-US" sz="1800" dirty="0">
                <a:solidFill>
                  <a:srgbClr val="001D35"/>
                </a:solidFill>
                <a:latin typeface="Arial" panose="020B0604020202020204" pitchFamily="34" charset="0"/>
                <a:cs typeface="Arial" panose="020B0604020202020204" pitchFamily="34" charset="0"/>
              </a:rPr>
              <a:t>Healthcare administrators must protect sensitive information from cyberattacks. </a:t>
            </a:r>
          </a:p>
          <a:p>
            <a:pPr marL="0" indent="0">
              <a:buNone/>
            </a:pPr>
            <a:r>
              <a:rPr lang="en-US" sz="1800" b="1" dirty="0">
                <a:solidFill>
                  <a:srgbClr val="001D35"/>
                </a:solidFill>
                <a:latin typeface="Arial" panose="020B0604020202020204" pitchFamily="34" charset="0"/>
                <a:cs typeface="Arial" panose="020B0604020202020204" pitchFamily="34" charset="0"/>
              </a:rPr>
              <a:t>Billing</a:t>
            </a:r>
            <a:endParaRPr lang="en-US" sz="1800" dirty="0">
              <a:solidFill>
                <a:srgbClr val="001D35"/>
              </a:solidFill>
              <a:latin typeface="Arial" panose="020B0604020202020204" pitchFamily="34" charset="0"/>
              <a:cs typeface="Arial" panose="020B0604020202020204" pitchFamily="34" charset="0"/>
            </a:endParaRPr>
          </a:p>
          <a:p>
            <a:pPr fontAlgn="ctr"/>
            <a:r>
              <a:rPr lang="en-US" sz="1800" dirty="0">
                <a:solidFill>
                  <a:srgbClr val="001D35"/>
                </a:solidFill>
                <a:latin typeface="Arial" panose="020B0604020202020204" pitchFamily="34" charset="0"/>
                <a:cs typeface="Arial" panose="020B0604020202020204" pitchFamily="34" charset="0"/>
              </a:rPr>
              <a:t>Manual billing processes can lead to errors, delayed invoicing, and tracking difficulties. </a:t>
            </a:r>
          </a:p>
          <a:p>
            <a:pPr marL="0" indent="0">
              <a:buNone/>
            </a:pPr>
            <a:r>
              <a:rPr lang="en-US" sz="1800" b="1" dirty="0">
                <a:solidFill>
                  <a:srgbClr val="001D35"/>
                </a:solidFill>
                <a:latin typeface="Arial" panose="020B0604020202020204" pitchFamily="34" charset="0"/>
                <a:cs typeface="Arial" panose="020B0604020202020204" pitchFamily="34" charset="0"/>
              </a:rPr>
              <a:t>Increasing costs</a:t>
            </a:r>
            <a:endParaRPr lang="en-US" sz="1800" dirty="0">
              <a:solidFill>
                <a:srgbClr val="001D35"/>
              </a:solidFill>
              <a:latin typeface="Arial" panose="020B0604020202020204" pitchFamily="34" charset="0"/>
              <a:cs typeface="Arial" panose="020B0604020202020204" pitchFamily="34" charset="0"/>
            </a:endParaRPr>
          </a:p>
          <a:p>
            <a:pPr fontAlgn="ctr"/>
            <a:r>
              <a:rPr lang="en-US" sz="1800" dirty="0">
                <a:solidFill>
                  <a:srgbClr val="001D35"/>
                </a:solidFill>
                <a:latin typeface="Arial" panose="020B0604020202020204" pitchFamily="34" charset="0"/>
                <a:cs typeface="Arial" panose="020B0604020202020204" pitchFamily="34" charset="0"/>
              </a:rPr>
              <a:t>Healthcare administrators must find ways to reduce costs while maintaining quality of care. </a:t>
            </a:r>
          </a:p>
          <a:p>
            <a:pPr marL="0" indent="0">
              <a:buNone/>
            </a:pPr>
            <a:r>
              <a:rPr lang="en-US" sz="1800" b="1" dirty="0">
                <a:solidFill>
                  <a:srgbClr val="001D35"/>
                </a:solidFill>
                <a:latin typeface="Arial" panose="020B0604020202020204" pitchFamily="34" charset="0"/>
                <a:cs typeface="Arial" panose="020B0604020202020204" pitchFamily="34" charset="0"/>
              </a:rPr>
              <a:t>Appointment and schedule management</a:t>
            </a:r>
            <a:endParaRPr lang="en-US" sz="1800" dirty="0">
              <a:solidFill>
                <a:srgbClr val="001D35"/>
              </a:solidFill>
              <a:latin typeface="Arial" panose="020B0604020202020204" pitchFamily="34" charset="0"/>
              <a:cs typeface="Arial" panose="020B0604020202020204" pitchFamily="34" charset="0"/>
            </a:endParaRPr>
          </a:p>
          <a:p>
            <a:pPr fontAlgn="ctr"/>
            <a:r>
              <a:rPr lang="en-US" sz="1800" dirty="0">
                <a:solidFill>
                  <a:srgbClr val="001D35"/>
                </a:solidFill>
                <a:latin typeface="Arial" panose="020B0604020202020204" pitchFamily="34" charset="0"/>
                <a:cs typeface="Arial" panose="020B0604020202020204" pitchFamily="34" charset="0"/>
              </a:rPr>
              <a:t>Hospitals without management software may struggle to communicate with patients, leading to missed appointments. </a:t>
            </a:r>
          </a:p>
        </p:txBody>
      </p:sp>
    </p:spTree>
    <p:extLst>
      <p:ext uri="{BB962C8B-B14F-4D97-AF65-F5344CB8AC3E}">
        <p14:creationId xmlns:p14="http://schemas.microsoft.com/office/powerpoint/2010/main" val="21329124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EF8FCB9-A164-4BE5-ADAE-EC9B14323CD5}"/>
              </a:ext>
            </a:extLst>
          </p:cNvPr>
          <p:cNvSpPr/>
          <p:nvPr/>
        </p:nvSpPr>
        <p:spPr>
          <a:xfrm>
            <a:off x="476249" y="695325"/>
            <a:ext cx="11401425" cy="6555641"/>
          </a:xfrm>
          <a:prstGeom prst="rect">
            <a:avLst/>
          </a:prstGeom>
        </p:spPr>
        <p:txBody>
          <a:bodyPr wrap="square">
            <a:spAutoFit/>
          </a:bodyPr>
          <a:lstStyle/>
          <a:p>
            <a:r>
              <a:rPr lang="en-US" sz="2000" b="1" dirty="0">
                <a:solidFill>
                  <a:srgbClr val="001D35"/>
                </a:solidFill>
                <a:latin typeface="Arial" panose="020B0604020202020204" pitchFamily="34" charset="0"/>
                <a:cs typeface="Arial" panose="020B0604020202020204" pitchFamily="34" charset="0"/>
              </a:rPr>
              <a:t>The goals of a hospital management system (HMS) project can include:</a:t>
            </a:r>
          </a:p>
          <a:p>
            <a:endParaRPr lang="en-US" sz="2000" b="1" dirty="0">
              <a:solidFill>
                <a:srgbClr val="001D35"/>
              </a:solidFill>
              <a:latin typeface="Arial" panose="020B0604020202020204" pitchFamily="34" charset="0"/>
              <a:cs typeface="Arial" panose="020B0604020202020204" pitchFamily="34" charset="0"/>
            </a:endParaRPr>
          </a:p>
          <a:p>
            <a:pPr marL="342900" indent="-342900" fontAlgn="ctr">
              <a:buFont typeface="Wingdings" panose="05000000000000000000" pitchFamily="2" charset="2"/>
              <a:buChar char="Ø"/>
            </a:pPr>
            <a:r>
              <a:rPr lang="en-US" sz="2000" b="1" dirty="0">
                <a:solidFill>
                  <a:srgbClr val="001D35"/>
                </a:solidFill>
                <a:latin typeface="Arial" panose="020B0604020202020204" pitchFamily="34" charset="0"/>
                <a:cs typeface="Arial" panose="020B0604020202020204" pitchFamily="34" charset="0"/>
              </a:rPr>
              <a:t>Improving patient experience</a:t>
            </a:r>
            <a:r>
              <a:rPr lang="en-US" sz="2000" dirty="0">
                <a:solidFill>
                  <a:srgbClr val="001D35"/>
                </a:solidFill>
                <a:latin typeface="Arial" panose="020B0604020202020204" pitchFamily="34" charset="0"/>
                <a:cs typeface="Arial" panose="020B0604020202020204" pitchFamily="34" charset="0"/>
              </a:rPr>
              <a:t>: Create a seamless patient experience by making it convenient. </a:t>
            </a:r>
          </a:p>
          <a:p>
            <a:pPr marL="342900" indent="-342900" fontAlgn="ctr">
              <a:buFont typeface="Wingdings" panose="05000000000000000000" pitchFamily="2" charset="2"/>
              <a:buChar char="Ø"/>
            </a:pPr>
            <a:r>
              <a:rPr lang="en-US" sz="2000" b="1" dirty="0">
                <a:solidFill>
                  <a:srgbClr val="001D35"/>
                </a:solidFill>
                <a:latin typeface="Arial" panose="020B0604020202020204" pitchFamily="34" charset="0"/>
                <a:cs typeface="Arial" panose="020B0604020202020204" pitchFamily="34" charset="0"/>
              </a:rPr>
              <a:t>Reducing errors</a:t>
            </a:r>
            <a:r>
              <a:rPr lang="en-US" sz="2000" dirty="0">
                <a:solidFill>
                  <a:srgbClr val="001D35"/>
                </a:solidFill>
                <a:latin typeface="Arial" panose="020B0604020202020204" pitchFamily="34" charset="0"/>
                <a:cs typeface="Arial" panose="020B0604020202020204" pitchFamily="34" charset="0"/>
              </a:rPr>
              <a:t>: Prevent or minimize errors like misdiagnosis, billing errors, and medication errors.</a:t>
            </a:r>
          </a:p>
          <a:p>
            <a:pPr marL="342900" indent="-342900" fontAlgn="ctr">
              <a:buFont typeface="Wingdings" panose="05000000000000000000" pitchFamily="2" charset="2"/>
              <a:buChar char="Ø"/>
            </a:pPr>
            <a:r>
              <a:rPr lang="en-US" sz="2000" b="1" dirty="0">
                <a:solidFill>
                  <a:srgbClr val="001D35"/>
                </a:solidFill>
                <a:latin typeface="Arial" panose="020B0604020202020204" pitchFamily="34" charset="0"/>
                <a:cs typeface="Arial" panose="020B0604020202020204" pitchFamily="34" charset="0"/>
              </a:rPr>
              <a:t>Increasing efficiency</a:t>
            </a:r>
            <a:r>
              <a:rPr lang="en-US" sz="2000" dirty="0">
                <a:solidFill>
                  <a:srgbClr val="001D35"/>
                </a:solidFill>
                <a:latin typeface="Arial" panose="020B0604020202020204" pitchFamily="34" charset="0"/>
                <a:cs typeface="Arial" panose="020B0604020202020204" pitchFamily="34" charset="0"/>
              </a:rPr>
              <a:t>: Improve clinical operations and increase efficiency.</a:t>
            </a:r>
          </a:p>
          <a:p>
            <a:pPr marL="342900" indent="-342900" fontAlgn="ctr">
              <a:buFont typeface="Wingdings" panose="05000000000000000000" pitchFamily="2" charset="2"/>
              <a:buChar char="Ø"/>
            </a:pPr>
            <a:r>
              <a:rPr lang="en-US" sz="2000" b="1" dirty="0">
                <a:solidFill>
                  <a:srgbClr val="001D35"/>
                </a:solidFill>
                <a:latin typeface="Arial" panose="020B0604020202020204" pitchFamily="34" charset="0"/>
                <a:cs typeface="Arial" panose="020B0604020202020204" pitchFamily="34" charset="0"/>
              </a:rPr>
              <a:t>Reducing costs</a:t>
            </a:r>
            <a:r>
              <a:rPr lang="en-US" sz="2000" dirty="0">
                <a:solidFill>
                  <a:srgbClr val="001D35"/>
                </a:solidFill>
                <a:latin typeface="Arial" panose="020B0604020202020204" pitchFamily="34" charset="0"/>
                <a:cs typeface="Arial" panose="020B0604020202020204" pitchFamily="34" charset="0"/>
              </a:rPr>
              <a:t>: Reduce administrative overhead and allocate resources optimally. </a:t>
            </a:r>
          </a:p>
          <a:p>
            <a:pPr marL="342900" indent="-342900" fontAlgn="ctr">
              <a:buFont typeface="Wingdings" panose="05000000000000000000" pitchFamily="2" charset="2"/>
              <a:buChar char="Ø"/>
            </a:pPr>
            <a:r>
              <a:rPr lang="en-US" sz="2000" b="1" dirty="0">
                <a:solidFill>
                  <a:srgbClr val="001D35"/>
                </a:solidFill>
                <a:latin typeface="Arial" panose="020B0604020202020204" pitchFamily="34" charset="0"/>
                <a:cs typeface="Arial" panose="020B0604020202020204" pitchFamily="34" charset="0"/>
              </a:rPr>
              <a:t>Centralized control</a:t>
            </a:r>
            <a:r>
              <a:rPr lang="en-US" sz="2000" dirty="0">
                <a:solidFill>
                  <a:srgbClr val="001D35"/>
                </a:solidFill>
                <a:latin typeface="Arial" panose="020B0604020202020204" pitchFamily="34" charset="0"/>
                <a:cs typeface="Arial" panose="020B0604020202020204" pitchFamily="34" charset="0"/>
              </a:rPr>
              <a:t>: Centralize and coordinate administrative operations. </a:t>
            </a:r>
          </a:p>
          <a:p>
            <a:pPr marL="342900" indent="-342900" fontAlgn="ctr">
              <a:buFont typeface="Wingdings" panose="05000000000000000000" pitchFamily="2" charset="2"/>
              <a:buChar char="Ø"/>
            </a:pPr>
            <a:r>
              <a:rPr lang="en-US" sz="2000" b="1" dirty="0">
                <a:solidFill>
                  <a:srgbClr val="001D35"/>
                </a:solidFill>
                <a:latin typeface="Arial" panose="020B0604020202020204" pitchFamily="34" charset="0"/>
                <a:cs typeface="Arial" panose="020B0604020202020204" pitchFamily="34" charset="0"/>
              </a:rPr>
              <a:t>Quick access to data</a:t>
            </a:r>
            <a:r>
              <a:rPr lang="en-US" sz="2000" dirty="0">
                <a:solidFill>
                  <a:srgbClr val="001D35"/>
                </a:solidFill>
                <a:latin typeface="Arial" panose="020B0604020202020204" pitchFamily="34" charset="0"/>
                <a:cs typeface="Arial" panose="020B0604020202020204" pitchFamily="34" charset="0"/>
              </a:rPr>
              <a:t>: Make patient data easy to record, maintain, and access. </a:t>
            </a:r>
          </a:p>
          <a:p>
            <a:pPr marL="342900" indent="-342900" fontAlgn="ctr">
              <a:buFont typeface="Wingdings" panose="05000000000000000000" pitchFamily="2" charset="2"/>
              <a:buChar char="Ø"/>
            </a:pPr>
            <a:r>
              <a:rPr lang="en-US" sz="2000" b="1" dirty="0">
                <a:solidFill>
                  <a:srgbClr val="001D35"/>
                </a:solidFill>
                <a:latin typeface="Arial" panose="020B0604020202020204" pitchFamily="34" charset="0"/>
                <a:cs typeface="Arial" panose="020B0604020202020204" pitchFamily="34" charset="0"/>
              </a:rPr>
              <a:t>Intelligent analytics</a:t>
            </a:r>
            <a:r>
              <a:rPr lang="en-US" sz="2000" dirty="0">
                <a:solidFill>
                  <a:srgbClr val="001D35"/>
                </a:solidFill>
                <a:latin typeface="Arial" panose="020B0604020202020204" pitchFamily="34" charset="0"/>
                <a:cs typeface="Arial" panose="020B0604020202020204" pitchFamily="34" charset="0"/>
              </a:rPr>
              <a:t>: Use detailed reports and analysis to make data-backed decisions. </a:t>
            </a:r>
          </a:p>
          <a:p>
            <a:pPr marL="342900" indent="-342900">
              <a:buFont typeface="Wingdings" panose="05000000000000000000" pitchFamily="2" charset="2"/>
              <a:buChar char="Ø"/>
            </a:pPr>
            <a:r>
              <a:rPr lang="en-US" sz="2000" b="1" dirty="0">
                <a:solidFill>
                  <a:srgbClr val="001D35"/>
                </a:solidFill>
                <a:latin typeface="Arial" panose="020B0604020202020204" pitchFamily="34" charset="0"/>
                <a:cs typeface="Arial" panose="020B0604020202020204" pitchFamily="34" charset="0"/>
              </a:rPr>
              <a:t>Secure messaging</a:t>
            </a:r>
            <a:r>
              <a:rPr lang="en-US" sz="2000" dirty="0">
                <a:solidFill>
                  <a:srgbClr val="001D35"/>
                </a:solidFill>
                <a:latin typeface="Arial" panose="020B0604020202020204" pitchFamily="34" charset="0"/>
                <a:cs typeface="Arial" panose="020B0604020202020204" pitchFamily="34" charset="0"/>
              </a:rPr>
              <a:t>: Enable doctors to communicate safely with other medical professionals. </a:t>
            </a:r>
          </a:p>
          <a:p>
            <a:pPr fontAlgn="ctr"/>
            <a:endParaRPr lang="en-US" sz="2000" dirty="0">
              <a:solidFill>
                <a:srgbClr val="001D35"/>
              </a:solidFill>
              <a:latin typeface="Arial" panose="020B0604020202020204" pitchFamily="34" charset="0"/>
              <a:cs typeface="Arial" panose="020B0604020202020204" pitchFamily="34" charset="0"/>
            </a:endParaRPr>
          </a:p>
          <a:p>
            <a:pPr fontAlgn="ctr"/>
            <a:r>
              <a:rPr lang="en-US" sz="2000" b="1" dirty="0">
                <a:solidFill>
                  <a:srgbClr val="001D35"/>
                </a:solidFill>
                <a:latin typeface="Arial" panose="020B0604020202020204" pitchFamily="34" charset="0"/>
                <a:cs typeface="Arial" panose="020B0604020202020204" pitchFamily="34" charset="0"/>
              </a:rPr>
              <a:t>Other goals of an HMS project can include:</a:t>
            </a:r>
            <a:r>
              <a:rPr lang="en-US" sz="2000" dirty="0">
                <a:solidFill>
                  <a:srgbClr val="001D35"/>
                </a:solidFill>
                <a:latin typeface="Arial" panose="020B0604020202020204" pitchFamily="34" charset="0"/>
                <a:cs typeface="Arial" panose="020B0604020202020204" pitchFamily="34" charset="0"/>
              </a:rPr>
              <a:t> </a:t>
            </a:r>
          </a:p>
          <a:p>
            <a:pPr fontAlgn="ctr"/>
            <a:endParaRPr lang="en-US" sz="2000" dirty="0">
              <a:solidFill>
                <a:srgbClr val="001D35"/>
              </a:solidFill>
              <a:latin typeface="Arial" panose="020B0604020202020204" pitchFamily="34" charset="0"/>
              <a:cs typeface="Arial" panose="020B0604020202020204" pitchFamily="34" charset="0"/>
            </a:endParaRPr>
          </a:p>
          <a:p>
            <a:pPr marL="342900" indent="-342900">
              <a:buFont typeface="Wingdings" panose="05000000000000000000" pitchFamily="2" charset="2"/>
              <a:buChar char="Ø"/>
            </a:pPr>
            <a:r>
              <a:rPr lang="en-US" sz="2000" dirty="0">
                <a:solidFill>
                  <a:srgbClr val="001D35"/>
                </a:solidFill>
                <a:latin typeface="Arial" panose="020B0604020202020204" pitchFamily="34" charset="0"/>
                <a:cs typeface="Arial" panose="020B0604020202020204" pitchFamily="34" charset="0"/>
              </a:rPr>
              <a:t>Maintaining the day-to-day state of patient admission and discharge.</a:t>
            </a:r>
          </a:p>
          <a:p>
            <a:pPr marL="342900" indent="-342900">
              <a:buFont typeface="Wingdings" panose="05000000000000000000" pitchFamily="2" charset="2"/>
              <a:buChar char="Ø"/>
            </a:pPr>
            <a:r>
              <a:rPr lang="en-US" sz="2000" dirty="0">
                <a:solidFill>
                  <a:srgbClr val="001D35"/>
                </a:solidFill>
                <a:latin typeface="Arial" panose="020B0604020202020204" pitchFamily="34" charset="0"/>
                <a:cs typeface="Arial" panose="020B0604020202020204" pitchFamily="34" charset="0"/>
              </a:rPr>
              <a:t>Keeping a list of doctors, medicines, and bills.</a:t>
            </a:r>
          </a:p>
          <a:p>
            <a:pPr marL="342900" indent="-342900">
              <a:buFont typeface="Wingdings" panose="05000000000000000000" pitchFamily="2" charset="2"/>
              <a:buChar char="Ø"/>
            </a:pPr>
            <a:r>
              <a:rPr lang="en-US" sz="2000" dirty="0">
                <a:solidFill>
                  <a:srgbClr val="001D35"/>
                </a:solidFill>
                <a:latin typeface="Arial" panose="020B0604020202020204" pitchFamily="34" charset="0"/>
                <a:cs typeface="Arial" panose="020B0604020202020204" pitchFamily="34" charset="0"/>
              </a:rPr>
              <a:t>Keeping records of employee salary structure.</a:t>
            </a:r>
          </a:p>
          <a:p>
            <a:pPr marL="342900" indent="-342900">
              <a:buFont typeface="Wingdings" panose="05000000000000000000" pitchFamily="2" charset="2"/>
              <a:buChar char="Ø"/>
            </a:pPr>
            <a:r>
              <a:rPr lang="en-US" sz="2000" dirty="0">
                <a:solidFill>
                  <a:srgbClr val="001D35"/>
                </a:solidFill>
                <a:latin typeface="Arial" panose="020B0604020202020204" pitchFamily="34" charset="0"/>
                <a:cs typeface="Arial" panose="020B0604020202020204" pitchFamily="34" charset="0"/>
              </a:rPr>
              <a:t>Keeping the best laboratory facilities and diagnostic tools.</a:t>
            </a:r>
          </a:p>
          <a:p>
            <a:pPr marL="342900" indent="-342900">
              <a:buFont typeface="Wingdings" panose="05000000000000000000" pitchFamily="2" charset="2"/>
              <a:buChar char="Ø"/>
            </a:pPr>
            <a:r>
              <a:rPr lang="en-US" sz="2000" dirty="0">
                <a:solidFill>
                  <a:srgbClr val="001D35"/>
                </a:solidFill>
                <a:latin typeface="Google Sans"/>
              </a:rPr>
              <a:t>Keeping explicit details about patients' diseases, diagnosis, and management.</a:t>
            </a:r>
          </a:p>
          <a:p>
            <a:pPr marL="342900" indent="-342900">
              <a:buFont typeface="Wingdings" panose="05000000000000000000" pitchFamily="2" charset="2"/>
              <a:buChar char="Ø"/>
            </a:pPr>
            <a:endParaRPr lang="en-US" sz="2000" dirty="0">
              <a:solidFill>
                <a:srgbClr val="001D35"/>
              </a:solidFill>
              <a:latin typeface="Arial" panose="020B0604020202020204" pitchFamily="34" charset="0"/>
              <a:cs typeface="Arial" panose="020B0604020202020204" pitchFamily="34" charset="0"/>
            </a:endParaRPr>
          </a:p>
          <a:p>
            <a:endParaRPr lang="en-US" sz="2000" dirty="0">
              <a:solidFill>
                <a:srgbClr val="001D35"/>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436529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DCA771D-EE41-4B40-B7BF-F707E2395821}"/>
              </a:ext>
            </a:extLst>
          </p:cNvPr>
          <p:cNvSpPr/>
          <p:nvPr/>
        </p:nvSpPr>
        <p:spPr>
          <a:xfrm>
            <a:off x="695325" y="666749"/>
            <a:ext cx="10839450" cy="6186309"/>
          </a:xfrm>
          <a:prstGeom prst="rect">
            <a:avLst/>
          </a:prstGeom>
        </p:spPr>
        <p:txBody>
          <a:bodyPr wrap="square">
            <a:spAutoFit/>
          </a:bodyPr>
          <a:lstStyle/>
          <a:p>
            <a:r>
              <a:rPr lang="en-US" dirty="0"/>
              <a:t>Business Analyst (BA) plays a crucial role at each stage of the development lifecycle. Their responsibilities include ensuring that the system meets the hospital's functional and non-functional requirements. Below are the BA's duties,</a:t>
            </a:r>
          </a:p>
          <a:p>
            <a:pPr marL="342900" indent="-342900">
              <a:buAutoNum type="arabicPeriod"/>
            </a:pPr>
            <a:r>
              <a:rPr lang="en-US" b="1" dirty="0"/>
              <a:t>Requirement Gathering and Analysis: </a:t>
            </a:r>
            <a:r>
              <a:rPr lang="en-US" dirty="0"/>
              <a:t>To Conduct stakeholder meetings (e.g., with doctors, administrators, nurses, and IT staff) to gather comprehensive requirements. Identify and document functional requirements, such as patient registration, appointment scheduling, billing, and reporting.</a:t>
            </a:r>
          </a:p>
          <a:p>
            <a:pPr marL="285750" indent="-285750">
              <a:buFont typeface="Arial" panose="020B0604020202020204" pitchFamily="34" charset="0"/>
              <a:buChar char="•"/>
            </a:pPr>
            <a:r>
              <a:rPr lang="en-US" dirty="0"/>
              <a:t>Prepare detailed documentation, such as: Business Requirement Document (BRD).Functional Requirement Specification (FRS).Create process flow diagrams and use cases to visualize workflows (e.g., patient admission or discharge processes).Validate requirements with stakeholders and get sign-off before moving to the next phase.</a:t>
            </a:r>
          </a:p>
          <a:p>
            <a:endParaRPr lang="en-US" dirty="0"/>
          </a:p>
          <a:p>
            <a:r>
              <a:rPr lang="en-US" dirty="0"/>
              <a:t>2. </a:t>
            </a:r>
            <a:r>
              <a:rPr lang="en-US" b="1" dirty="0"/>
              <a:t>System Design : </a:t>
            </a:r>
            <a:r>
              <a:rPr lang="en-US" dirty="0"/>
              <a:t>Collaborate with system architects and designers to ensure the design aligns with business requirements. Provide inputs for: Data flow diagrams (DFDs).Entity-relationship diagrams (ERDs) for the database structure. User interface (UI) design requirements based on user preferences and usability standards. Ensure the system design includes interoperability with existing systems like Electronic Medical Records (EMR) or laboratory systems.</a:t>
            </a:r>
          </a:p>
          <a:p>
            <a:endParaRPr lang="en-US" dirty="0"/>
          </a:p>
          <a:p>
            <a:r>
              <a:rPr lang="en-US" b="1" dirty="0"/>
              <a:t>3. Implementation (Development):</a:t>
            </a:r>
            <a:r>
              <a:rPr lang="en-US" dirty="0"/>
              <a:t>Serve as a liaison(co-operation) between developers and stakeholders to clarify business requirements . Address any requirement-related questions or ambiguities raised during development . Conduct periodic reviews of the implementation progress to ensure alignment with the documented requirements.</a:t>
            </a:r>
            <a:endParaRPr lang="en-IN" dirty="0"/>
          </a:p>
        </p:txBody>
      </p:sp>
    </p:spTree>
    <p:extLst>
      <p:ext uri="{BB962C8B-B14F-4D97-AF65-F5344CB8AC3E}">
        <p14:creationId xmlns:p14="http://schemas.microsoft.com/office/powerpoint/2010/main" val="41661859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7BDD715-4960-4F5F-B852-0F522D73006A}"/>
              </a:ext>
            </a:extLst>
          </p:cNvPr>
          <p:cNvSpPr/>
          <p:nvPr/>
        </p:nvSpPr>
        <p:spPr>
          <a:xfrm>
            <a:off x="533399" y="438151"/>
            <a:ext cx="11039475" cy="3970318"/>
          </a:xfrm>
          <a:prstGeom prst="rect">
            <a:avLst/>
          </a:prstGeom>
        </p:spPr>
        <p:txBody>
          <a:bodyPr wrap="square">
            <a:spAutoFit/>
          </a:bodyPr>
          <a:lstStyle/>
          <a:p>
            <a:r>
              <a:rPr lang="en-US" b="1" dirty="0"/>
              <a:t>4. Testing </a:t>
            </a:r>
            <a:r>
              <a:rPr lang="en-US" dirty="0"/>
              <a:t>Collaborating  with the Quality Assurance (QA) team to develop test cases based on requirements . Validate the test plans and ensure all functionalities are thoroughly tested.</a:t>
            </a:r>
          </a:p>
          <a:p>
            <a:r>
              <a:rPr lang="en-US" dirty="0"/>
              <a:t>Participate in User Acceptance Testing (UAT) to confirm the system meets the business needs . Log defects and ensure they are resolved before deployment.</a:t>
            </a:r>
          </a:p>
          <a:p>
            <a:endParaRPr lang="en-US" dirty="0"/>
          </a:p>
          <a:p>
            <a:r>
              <a:rPr lang="en-US" b="1" dirty="0"/>
              <a:t>5. Deployment </a:t>
            </a:r>
            <a:r>
              <a:rPr lang="en-US" dirty="0"/>
              <a:t>Assist in planning and coordinating the deployment of the HMS in the hospital environment.</a:t>
            </a:r>
          </a:p>
          <a:p>
            <a:r>
              <a:rPr lang="en-US" dirty="0"/>
              <a:t>Prepare user manuals, training materials, and FAQs for end-users . Conduct training sessions for staff on using the system.</a:t>
            </a:r>
          </a:p>
          <a:p>
            <a:endParaRPr lang="en-US" dirty="0"/>
          </a:p>
          <a:p>
            <a:r>
              <a:rPr lang="en-US" b="1" dirty="0"/>
              <a:t>6. Maintenance </a:t>
            </a:r>
            <a:r>
              <a:rPr lang="en-US" dirty="0"/>
              <a:t>Gather feedback from users after deployment to identify issues or enhancement opportunities. Update requirement documentation for system changes or upgrades. </a:t>
            </a:r>
          </a:p>
          <a:p>
            <a:r>
              <a:rPr lang="en-US" dirty="0"/>
              <a:t>Assist in ensuring ongoing compliance with healthcare regulations.</a:t>
            </a:r>
          </a:p>
          <a:p>
            <a:endParaRPr lang="en-US" dirty="0"/>
          </a:p>
          <a:p>
            <a:endParaRPr lang="en-IN" dirty="0"/>
          </a:p>
        </p:txBody>
      </p:sp>
    </p:spTree>
    <p:extLst>
      <p:ext uri="{BB962C8B-B14F-4D97-AF65-F5344CB8AC3E}">
        <p14:creationId xmlns:p14="http://schemas.microsoft.com/office/powerpoint/2010/main" val="19939462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13C0585-0A2D-4CFA-94AB-4899D67388F3}"/>
              </a:ext>
            </a:extLst>
          </p:cNvPr>
          <p:cNvSpPr/>
          <p:nvPr/>
        </p:nvSpPr>
        <p:spPr>
          <a:xfrm>
            <a:off x="504824" y="447674"/>
            <a:ext cx="11515725" cy="5909310"/>
          </a:xfrm>
          <a:prstGeom prst="rect">
            <a:avLst/>
          </a:prstGeom>
        </p:spPr>
        <p:txBody>
          <a:bodyPr wrap="square">
            <a:spAutoFit/>
          </a:bodyPr>
          <a:lstStyle/>
          <a:p>
            <a:r>
              <a:rPr lang="en-US" dirty="0"/>
              <a:t>The </a:t>
            </a:r>
            <a:r>
              <a:rPr lang="en-US" b="1" dirty="0"/>
              <a:t>success criteria </a:t>
            </a:r>
            <a:r>
              <a:rPr lang="en-US" dirty="0"/>
              <a:t>for a hospital management system (HMS) are typically aligned with the project's objectives, stakeholder expectations, and organizational goals. Below are the key success criteria:---</a:t>
            </a:r>
          </a:p>
          <a:p>
            <a:pPr marL="342900" indent="-342900">
              <a:buAutoNum type="arabicPeriod"/>
            </a:pPr>
            <a:r>
              <a:rPr lang="en-US" b="1" dirty="0"/>
              <a:t>Fulfillment of Requirements :</a:t>
            </a:r>
            <a:r>
              <a:rPr lang="en-US" dirty="0"/>
              <a:t>All functional requirements (e.g., patient registration, billing, scheduling, reporting) are implemented as specified in the Requirement Specification Document. Non-functional requirements (e.g., system performance, security, compliance) are met without compromise.---</a:t>
            </a:r>
          </a:p>
          <a:p>
            <a:pPr marL="342900" indent="-342900">
              <a:buAutoNum type="arabicPeriod"/>
            </a:pPr>
            <a:r>
              <a:rPr lang="en-US" b="1" dirty="0"/>
              <a:t> On-Time Delivery: </a:t>
            </a:r>
            <a:r>
              <a:rPr lang="en-US" dirty="0"/>
              <a:t>The project adheres to the predefined timeline for each phase: Requirement Gathering, System Design, Implementation, Testing, and Deployment. No significant delays are encountered in transitioning between phases.---</a:t>
            </a:r>
          </a:p>
          <a:p>
            <a:pPr marL="342900" indent="-342900">
              <a:buAutoNum type="arabicPeriod"/>
            </a:pPr>
            <a:r>
              <a:rPr lang="en-US" b="1" dirty="0"/>
              <a:t>Within Budget :</a:t>
            </a:r>
            <a:r>
              <a:rPr lang="en-US" dirty="0"/>
              <a:t>The project is completed within the allocated budget, with minimal or no cost over runs. Any scope changes are managed efficiently without significantly affecting costs.---</a:t>
            </a:r>
          </a:p>
          <a:p>
            <a:pPr marL="342900" indent="-342900">
              <a:buAutoNum type="arabicPeriod"/>
            </a:pPr>
            <a:r>
              <a:rPr lang="en-US" b="1" dirty="0"/>
              <a:t>Regulatory Compliance :</a:t>
            </a:r>
            <a:r>
              <a:rPr lang="en-US" dirty="0"/>
              <a:t>The system complies with relevant healthcare laws and standards, such as: HIPAA (Health Insurance Portability and Accountability Act).GDPR (General Data Protection Regulation), if applicable. Local healthcare standards and policies. Ensures proper data security, privacy, and audit trails.---</a:t>
            </a:r>
          </a:p>
          <a:p>
            <a:pPr marL="342900" indent="-342900">
              <a:buAutoNum type="arabicPeriod"/>
            </a:pPr>
            <a:r>
              <a:rPr lang="en-US" b="1" dirty="0"/>
              <a:t> Quality Assurance :</a:t>
            </a:r>
            <a:r>
              <a:rPr lang="en-US" dirty="0"/>
              <a:t>All modules pass system, integration, and user acceptance tests (UAT) with minimal or no defects. The system performs reliably under expected load and stress conditions.---</a:t>
            </a:r>
          </a:p>
          <a:p>
            <a:pPr marL="342900" indent="-342900">
              <a:buAutoNum type="arabicPeriod"/>
            </a:pPr>
            <a:r>
              <a:rPr lang="en-US" b="1" dirty="0"/>
              <a:t>Ease of Use :</a:t>
            </a:r>
            <a:r>
              <a:rPr lang="en-US" dirty="0"/>
              <a:t>User interfaces (UIs) are intuitive and user-friendly for hospital staff, including non-technical users. Training and user manuals are effective, and users can operate the system with minimal assistance.</a:t>
            </a:r>
          </a:p>
          <a:p>
            <a:pPr marL="342900" indent="-342900">
              <a:buAutoNum type="arabicPeriod"/>
            </a:pPr>
            <a:r>
              <a:rPr lang="en-US" b="1" dirty="0"/>
              <a:t>Stakeholder Satisfaction </a:t>
            </a:r>
            <a:r>
              <a:rPr lang="en-US" dirty="0"/>
              <a:t>:Hospital administrators, doctors, nurses, and other stakeholders express satisfaction with the delivered system. Key pain points in existing workflows (manual processes or legacy systems) are resolved.</a:t>
            </a:r>
            <a:endParaRPr lang="en-IN" dirty="0"/>
          </a:p>
        </p:txBody>
      </p:sp>
    </p:spTree>
    <p:extLst>
      <p:ext uri="{BB962C8B-B14F-4D97-AF65-F5344CB8AC3E}">
        <p14:creationId xmlns:p14="http://schemas.microsoft.com/office/powerpoint/2010/main" val="12780747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A59A70D-9FCF-4F31-B39F-4EA92D554292}"/>
              </a:ext>
            </a:extLst>
          </p:cNvPr>
          <p:cNvSpPr/>
          <p:nvPr/>
        </p:nvSpPr>
        <p:spPr>
          <a:xfrm>
            <a:off x="485775" y="523875"/>
            <a:ext cx="11134725" cy="6463308"/>
          </a:xfrm>
          <a:prstGeom prst="rect">
            <a:avLst/>
          </a:prstGeom>
        </p:spPr>
        <p:txBody>
          <a:bodyPr wrap="square">
            <a:spAutoFit/>
          </a:bodyPr>
          <a:lstStyle/>
          <a:p>
            <a:r>
              <a:rPr lang="en-US" b="1" dirty="0"/>
              <a:t>8. Seamless Integration :</a:t>
            </a:r>
            <a:r>
              <a:rPr lang="en-US" dirty="0"/>
              <a:t>The system integrates successfully with existing hospital infrastructure, such as : Electronic Medical Records (EMR).Laboratory Information Management Systems (LIMS).Pharmacy Management Systems . Interoperability is achieved without disruptions to ongoing operations.---</a:t>
            </a:r>
          </a:p>
          <a:p>
            <a:r>
              <a:rPr lang="en-US" b="1" dirty="0"/>
              <a:t>9. System Scalability </a:t>
            </a:r>
            <a:r>
              <a:rPr lang="en-US" dirty="0"/>
              <a:t>:The system is scalable to accommodate future requirements, such as increased patient volumes or new modules (e.g., telemedicine, mobile apps).---</a:t>
            </a:r>
          </a:p>
          <a:p>
            <a:r>
              <a:rPr lang="en-US" b="1" dirty="0"/>
              <a:t>10. Minimal Downtime :</a:t>
            </a:r>
            <a:r>
              <a:rPr lang="en-US" dirty="0"/>
              <a:t>During Deployment The system is deployed with minimal disruption to hospital operations. Proper data migration from legacy systems is carried out without loss or corruption.---</a:t>
            </a:r>
          </a:p>
          <a:p>
            <a:r>
              <a:rPr lang="en-US" b="1" dirty="0"/>
              <a:t>11. Effective Training and Support :</a:t>
            </a:r>
            <a:r>
              <a:rPr lang="en-US" dirty="0"/>
              <a:t>All users receive adequate training before deployment. Post-deployment support is available to resolve issues promptly.---</a:t>
            </a:r>
          </a:p>
          <a:p>
            <a:r>
              <a:rPr lang="en-US" b="1" dirty="0"/>
              <a:t>12. Long-Term Sustainability :</a:t>
            </a:r>
            <a:r>
              <a:rPr lang="en-US" dirty="0"/>
              <a:t>The system is maintainable, with proper documentation and support processes in place for upgrades and bug fixes. Operating costs (e.g., maintenance, licensing fees) remain manageable.---These criteria provide a comprehensive framework to assess the project's success, ensuring it meets both the hospital's immediate needs and long-term goals.</a:t>
            </a:r>
          </a:p>
          <a:p>
            <a:endParaRPr lang="en-US" dirty="0"/>
          </a:p>
          <a:p>
            <a:r>
              <a:rPr lang="en-US" b="1" dirty="0"/>
              <a:t>Key Features of the Waterfall Approach:</a:t>
            </a:r>
          </a:p>
          <a:p>
            <a:r>
              <a:rPr lang="en-US" dirty="0"/>
              <a:t>1.Sequential Progression: Each phase must be completed before moving to the next, ensuring thoroughness.</a:t>
            </a:r>
          </a:p>
          <a:p>
            <a:r>
              <a:rPr lang="en-US" dirty="0"/>
              <a:t>2. Comprehensive Documentation: Every phase produces detailed artifacts, enabling clear communication and traceability.</a:t>
            </a:r>
          </a:p>
          <a:p>
            <a:r>
              <a:rPr lang="en-US" dirty="0"/>
              <a:t>3. Stakeholder Involvement: Stakeholders approve the outputs of each phase, ensuring alignment and accountability.</a:t>
            </a:r>
          </a:p>
          <a:p>
            <a:r>
              <a:rPr lang="en-US" dirty="0"/>
              <a:t>4. Predictable Timelines: The structured nature allows accurate planning of deliverables.</a:t>
            </a:r>
          </a:p>
          <a:p>
            <a:endParaRPr lang="en-IN" dirty="0"/>
          </a:p>
        </p:txBody>
      </p:sp>
    </p:spTree>
    <p:extLst>
      <p:ext uri="{BB962C8B-B14F-4D97-AF65-F5344CB8AC3E}">
        <p14:creationId xmlns:p14="http://schemas.microsoft.com/office/powerpoint/2010/main" val="2174702735"/>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1526</TotalTime>
  <Words>2614</Words>
  <Application>Microsoft Office PowerPoint</Application>
  <PresentationFormat>Widescreen</PresentationFormat>
  <Paragraphs>162</Paragraphs>
  <Slides>16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Adobe Garamond Pro Bold</vt:lpstr>
      <vt:lpstr>Arial</vt:lpstr>
      <vt:lpstr>Google Sans</vt:lpstr>
      <vt:lpstr>Trebuchet MS</vt:lpstr>
      <vt:lpstr>Wingdings</vt:lpstr>
      <vt:lpstr>Wingdings 3</vt:lpstr>
      <vt:lpstr>Facet</vt:lpstr>
      <vt:lpstr>HOSPITAL MANAGEMENT SYSTEM</vt:lpstr>
      <vt:lpstr>INTRODUCTION</vt:lpstr>
      <vt:lpstr>PowerPoint Presentation</vt:lpstr>
      <vt:lpstr>Problems</vt:lpstr>
      <vt:lpstr>PowerPoint Presentation</vt:lpstr>
      <vt:lpstr>PowerPoint Presentation</vt:lpstr>
      <vt:lpstr>PowerPoint Presentation</vt:lpstr>
      <vt:lpstr>PowerPoint Presentation</vt:lpstr>
      <vt:lpstr>PowerPoint Presentation</vt:lpstr>
      <vt:lpstr>RESOURCES</vt:lpstr>
      <vt:lpstr>PowerPoint Presentation</vt:lpstr>
      <vt:lpstr>PowerPoint Presentation</vt:lpstr>
      <vt:lpstr>RISKS AND DEPENDENCIES FOR (HMS)</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HOSPITAL MANAGEMENT SYSTEM</dc:title>
  <dc:creator>Javed Afreed</dc:creator>
  <cp:lastModifiedBy>Javed Afreed</cp:lastModifiedBy>
  <cp:revision>18</cp:revision>
  <dcterms:created xsi:type="dcterms:W3CDTF">2025-01-05T16:40:09Z</dcterms:created>
  <dcterms:modified xsi:type="dcterms:W3CDTF">2025-01-06T18:06:30Z</dcterms:modified>
</cp:coreProperties>
</file>