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napToGrid="0">
      <p:cViewPr varScale="1">
        <p:scale>
          <a:sx n="83" d="100"/>
          <a:sy n="83" d="100"/>
        </p:scale>
        <p:origin x="653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20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028CF-69DA-4CEE-8466-97FCD5DDD993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7900E-DDF3-4F5E-A396-A73A71C62B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3727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7900E-DDF3-4F5E-A396-A73A71C62B27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4861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7900E-DDF3-4F5E-A396-A73A71C62B27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8336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6739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0280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010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9637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908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305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454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1446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457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017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2761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A47CA-2802-400F-BD23-18B60F4C4F19}" type="datetimeFigureOut">
              <a:rPr lang="en-IN" smtClean="0"/>
              <a:t>09-01-2025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326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588000"/>
            <a:ext cx="9144000" cy="618836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Prepaid </a:t>
            </a:r>
            <a:r>
              <a:rPr lang="en-US" sz="2000" b="1" dirty="0"/>
              <a:t>B</a:t>
            </a:r>
            <a:r>
              <a:rPr lang="en-US" sz="2000" b="1" dirty="0" smtClean="0"/>
              <a:t>y: NACHIKET HEMLANI</a:t>
            </a:r>
            <a:endParaRPr lang="en-US" sz="2000" b="1" dirty="0"/>
          </a:p>
          <a:p>
            <a:r>
              <a:rPr lang="en-US" sz="2000" b="1" dirty="0" smtClean="0"/>
              <a:t>Date: </a:t>
            </a:r>
            <a:r>
              <a:rPr lang="en-US" sz="2000" b="1" dirty="0" smtClean="0"/>
              <a:t>09/01/2025</a:t>
            </a:r>
            <a:endParaRPr lang="en-IN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149599" y="1736436"/>
            <a:ext cx="83681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chemeClr val="accent1">
                    <a:lumMod val="50000"/>
                  </a:schemeClr>
                </a:solidFill>
                <a:latin typeface="Britannic Bold" panose="020B0903060703020204" pitchFamily="34" charset="0"/>
              </a:rPr>
              <a:t>SALES ONE </a:t>
            </a:r>
            <a:endParaRPr lang="en-IN" sz="9600" dirty="0">
              <a:solidFill>
                <a:schemeClr val="accent1">
                  <a:lumMod val="50000"/>
                </a:schemeClr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59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7675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latin typeface="+mn-lt"/>
              </a:rPr>
              <a:t>Situation/Problem/Opportunity:</a:t>
            </a:r>
            <a:endParaRPr lang="en-IN" sz="2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7455"/>
            <a:ext cx="10515600" cy="5299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 smtClean="0"/>
              <a:t>     Situation:</a:t>
            </a:r>
          </a:p>
          <a:p>
            <a:r>
              <a:rPr lang="en-US" sz="1600" dirty="0"/>
              <a:t>The company currently lacks an efficient system to manage customer relationships, leading to missed opportunities for upselling, cross-selling, and customer retention. Existing processes rely on manual efforts, scattered spreadsheets, or outdated systems, causing inefficiencies</a:t>
            </a:r>
            <a:r>
              <a:rPr lang="en-US" sz="1600" dirty="0" smtClean="0"/>
              <a:t>.</a:t>
            </a:r>
          </a:p>
          <a:p>
            <a:r>
              <a:rPr lang="en-US" sz="1600" b="1" dirty="0" smtClean="0"/>
              <a:t>Problem: </a:t>
            </a:r>
          </a:p>
          <a:p>
            <a:r>
              <a:rPr lang="en-US" sz="1600" dirty="0" smtClean="0"/>
              <a:t>Poor </a:t>
            </a:r>
            <a:r>
              <a:rPr lang="en-US" sz="1600" dirty="0"/>
              <a:t>customer data management: Inconsistent and incomplete customer data across departments</a:t>
            </a:r>
            <a:r>
              <a:rPr lang="en-US" sz="1600" dirty="0" smtClean="0"/>
              <a:t>.</a:t>
            </a:r>
          </a:p>
          <a:p>
            <a:r>
              <a:rPr lang="en-US" sz="1600" dirty="0"/>
              <a:t>Low customer engagement: Delayed or irrelevant communication with customers</a:t>
            </a:r>
            <a:r>
              <a:rPr lang="en-US" sz="1600" dirty="0" smtClean="0"/>
              <a:t>.</a:t>
            </a:r>
          </a:p>
          <a:p>
            <a:r>
              <a:rPr lang="en-US" sz="1600" dirty="0"/>
              <a:t>Inefficient sales process: Difficulty tracking leads and follow-ups, resulting in lost sales opportunities</a:t>
            </a:r>
            <a:r>
              <a:rPr lang="en-US" sz="1600" dirty="0" smtClean="0"/>
              <a:t>.</a:t>
            </a:r>
          </a:p>
          <a:p>
            <a:r>
              <a:rPr lang="en-US" sz="1600" dirty="0"/>
              <a:t>Lack of insights: No centralized dashboard or analytics to understand customer behavior or forecast trends</a:t>
            </a:r>
            <a:r>
              <a:rPr lang="en-US" sz="1600" dirty="0" smtClean="0"/>
              <a:t>.</a:t>
            </a:r>
          </a:p>
          <a:p>
            <a:r>
              <a:rPr lang="en-US" sz="1600" dirty="0"/>
              <a:t>High churn rate: Inability to identify and address at-risk customers in time.</a:t>
            </a:r>
            <a:endParaRPr lang="en-US" sz="1600" b="1" dirty="0" smtClean="0"/>
          </a:p>
          <a:p>
            <a:r>
              <a:rPr lang="en-US" sz="1600" b="1" dirty="0" smtClean="0"/>
              <a:t>Opportunity</a:t>
            </a:r>
            <a:r>
              <a:rPr lang="en-US" sz="1600" b="1" dirty="0" smtClean="0"/>
              <a:t>:</a:t>
            </a:r>
          </a:p>
          <a:p>
            <a:r>
              <a:rPr lang="en-US" sz="1600" dirty="0"/>
              <a:t>Implementing a CRM system can centralize customer data, making it accessible across teams</a:t>
            </a:r>
            <a:r>
              <a:rPr lang="en-US" sz="1600" dirty="0" smtClean="0"/>
              <a:t>.</a:t>
            </a:r>
          </a:p>
          <a:p>
            <a:r>
              <a:rPr lang="en-US" sz="1600" dirty="0"/>
              <a:t>Automation of routine tasks (e.g., email campaigns, lead nurturing) can save time and reduce errors</a:t>
            </a:r>
            <a:r>
              <a:rPr lang="en-US" sz="1600" dirty="0" smtClean="0"/>
              <a:t>.</a:t>
            </a:r>
          </a:p>
          <a:p>
            <a:r>
              <a:rPr lang="en-US" sz="1600" dirty="0"/>
              <a:t>Enhanced analytics and reporting can provide actionable insights into customer behavior and sales trends</a:t>
            </a:r>
            <a:r>
              <a:rPr lang="en-US" sz="1600" dirty="0" smtClean="0"/>
              <a:t>.</a:t>
            </a:r>
          </a:p>
          <a:p>
            <a:r>
              <a:rPr lang="en-US" sz="1600" dirty="0"/>
              <a:t>Improved customer experience can lead to higher satisfaction and loyalty, reducing churn rates</a:t>
            </a:r>
            <a:r>
              <a:rPr lang="en-US" sz="1600" dirty="0" smtClean="0"/>
              <a:t>.</a:t>
            </a:r>
          </a:p>
          <a:p>
            <a:r>
              <a:rPr lang="en-US" sz="1600" dirty="0"/>
              <a:t>Streamlined sales and marketing processes can increase efficiency and revenue generation.</a:t>
            </a:r>
          </a:p>
          <a:p>
            <a:endParaRPr lang="en-US" sz="1600" dirty="0" smtClean="0"/>
          </a:p>
          <a:p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161120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77561"/>
            <a:ext cx="10515600" cy="558511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latin typeface="+mn-lt"/>
              </a:rPr>
              <a:t>Purpose Statement (Goals):</a:t>
            </a:r>
            <a:endParaRPr lang="en-IN" sz="2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6218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smtClean="0"/>
              <a:t>     Goals</a:t>
            </a:r>
          </a:p>
          <a:p>
            <a:r>
              <a:rPr lang="en-US" sz="1600" b="1" dirty="0"/>
              <a:t>Centralized Customer Data: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Establish a single source of truth by consolidating customer information into a centralized, easily accessible database</a:t>
            </a:r>
            <a:r>
              <a:rPr lang="en-US" sz="1600" dirty="0" smtClean="0"/>
              <a:t>.</a:t>
            </a:r>
          </a:p>
          <a:p>
            <a:r>
              <a:rPr lang="en-US" sz="1600" b="1" dirty="0"/>
              <a:t>Enhanced Customer Experience: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Enable personalized and timely interactions with customers to improve satisfaction, retention, and loyalty</a:t>
            </a:r>
            <a:r>
              <a:rPr lang="en-US" sz="1600" dirty="0" smtClean="0"/>
              <a:t>.</a:t>
            </a:r>
          </a:p>
          <a:p>
            <a:r>
              <a:rPr lang="en-US" sz="1600" b="1" dirty="0"/>
              <a:t>Improved Sales Processes: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Streamline lead tracking, follow-ups, and conversions to increase sales productivity and close rates</a:t>
            </a:r>
            <a:r>
              <a:rPr lang="en-US" sz="1600" dirty="0" smtClean="0"/>
              <a:t>.</a:t>
            </a:r>
          </a:p>
          <a:p>
            <a:r>
              <a:rPr lang="en-US" sz="1600" b="1" dirty="0"/>
              <a:t>Data-Driven Decision Making: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Leverage advanced analytics and reporting tools to gain insights into customer behavior, sales trends, and campaign effectiveness</a:t>
            </a:r>
            <a:r>
              <a:rPr lang="en-US" sz="1600" dirty="0" smtClean="0"/>
              <a:t>.</a:t>
            </a:r>
          </a:p>
          <a:p>
            <a:r>
              <a:rPr lang="en-US" sz="1600" b="1" dirty="0"/>
              <a:t>Automation and Efficiency: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Automate routine tasks like email marketing, lead scoring, and customer support to save time and reduce manual errors</a:t>
            </a:r>
            <a:r>
              <a:rPr lang="en-US" sz="1600" dirty="0" smtClean="0"/>
              <a:t>.</a:t>
            </a:r>
          </a:p>
          <a:p>
            <a:r>
              <a:rPr lang="en-US" sz="1600" b="1" dirty="0"/>
              <a:t>Reduced Customer Churn: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Identify and proactively engage at-risk customers to improve retention rates and long-term profitability</a:t>
            </a:r>
            <a:r>
              <a:rPr lang="en-US" sz="1600" dirty="0" smtClean="0"/>
              <a:t>.</a:t>
            </a:r>
          </a:p>
          <a:p>
            <a:r>
              <a:rPr lang="en-US" sz="1600" b="1" dirty="0"/>
              <a:t>Cross-Department Collaboration: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Foster collaboration between sales, marketing, and customer service teams by ensuring seamless data sharing through the CRM.</a:t>
            </a: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429396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6220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latin typeface="+mn-lt"/>
              </a:rPr>
              <a:t>Project Objectives:</a:t>
            </a:r>
            <a:endParaRPr lang="en-IN" sz="2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1346"/>
            <a:ext cx="10515600" cy="4351338"/>
          </a:xfrm>
        </p:spPr>
        <p:txBody>
          <a:bodyPr>
            <a:noAutofit/>
          </a:bodyPr>
          <a:lstStyle/>
          <a:p>
            <a:r>
              <a:rPr lang="en-US" sz="1400" b="1" dirty="0"/>
              <a:t>Implement a Centralized CRM System: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Deploy a CRM platform that consolidates customer data across all departments, ensuring a unified view of each customer</a:t>
            </a:r>
            <a:r>
              <a:rPr lang="en-US" sz="1400" dirty="0" smtClean="0"/>
              <a:t>.</a:t>
            </a:r>
          </a:p>
          <a:p>
            <a:r>
              <a:rPr lang="en-US" sz="1400" b="1" dirty="0"/>
              <a:t>Automate Key Business Processes: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Introduce automation for sales, marketing, and customer service workflows, including lead tracking, email campaigns, and customer follow-ups</a:t>
            </a:r>
            <a:r>
              <a:rPr lang="en-US" sz="1400" dirty="0" smtClean="0"/>
              <a:t>.</a:t>
            </a:r>
          </a:p>
          <a:p>
            <a:r>
              <a:rPr lang="en-US" sz="1400" b="1" dirty="0"/>
              <a:t>Enhance Customer Engagement: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Enable personalized communication strategies to improve customer satisfaction, retention, and loyalty</a:t>
            </a:r>
            <a:r>
              <a:rPr lang="en-US" sz="1400" dirty="0" smtClean="0"/>
              <a:t>.</a:t>
            </a:r>
          </a:p>
          <a:p>
            <a:r>
              <a:rPr lang="en-US" sz="1400" b="1" dirty="0"/>
              <a:t>Improve Sales and Lead Management: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Provide tools for efficient lead capturing, qualification, and pipeline tracking, resulting in higher conversion rates</a:t>
            </a:r>
            <a:r>
              <a:rPr lang="en-US" sz="1400" dirty="0" smtClean="0"/>
              <a:t>.</a:t>
            </a:r>
          </a:p>
          <a:p>
            <a:r>
              <a:rPr lang="en-US" sz="1400" b="1" dirty="0"/>
              <a:t>Enable Real-Time Analytics and Reporting: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Implement dashboards and reporting features to monitor customer behavior, sales performance, and campaign success in real time</a:t>
            </a:r>
            <a:r>
              <a:rPr lang="en-US" sz="1400" dirty="0" smtClean="0"/>
              <a:t>.</a:t>
            </a:r>
          </a:p>
          <a:p>
            <a:r>
              <a:rPr lang="en-US" sz="1400" b="1" dirty="0"/>
              <a:t>Integrate CRM with Existing Systems: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Ensure seamless integration of the CRM with current tools (e.g., ERP, email, or e-commerce platforms) for a streamlined workflow</a:t>
            </a:r>
            <a:r>
              <a:rPr lang="en-US" sz="1400" dirty="0" smtClean="0"/>
              <a:t>.</a:t>
            </a:r>
          </a:p>
          <a:p>
            <a:r>
              <a:rPr lang="en-US" sz="1400" b="1" dirty="0"/>
              <a:t>Train Employees on CRM Usage: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Conduct training sessions to ensure team members are proficient in using the CRM effectively for their respective roles</a:t>
            </a:r>
            <a:r>
              <a:rPr lang="en-US" sz="1400" dirty="0" smtClean="0"/>
              <a:t>.</a:t>
            </a:r>
          </a:p>
          <a:p>
            <a:r>
              <a:rPr lang="en-US" sz="1400" b="1" dirty="0"/>
              <a:t>Reduce Customer Churn: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Identify at-risk customers through predictive analytics and take proactive measures to retain them</a:t>
            </a:r>
            <a:r>
              <a:rPr lang="en-US" sz="1400" dirty="0" smtClean="0"/>
              <a:t>.</a:t>
            </a:r>
          </a:p>
          <a:p>
            <a:r>
              <a:rPr lang="en-US" sz="1400" b="1" dirty="0"/>
              <a:t>Measure ROI on CRM Investment: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Establish KPIs (e.g., increased sales, reduced response time, improved customer satisfaction scores) to evaluate the success of the CRM implementation.</a:t>
            </a:r>
            <a:endParaRPr lang="en-US" sz="1400" dirty="0" smtClean="0"/>
          </a:p>
          <a:p>
            <a:pPr marL="0" indent="0">
              <a:buNone/>
            </a:pPr>
            <a:endParaRPr lang="en-IN" sz="1400" dirty="0"/>
          </a:p>
        </p:txBody>
      </p:sp>
    </p:spTree>
    <p:extLst>
      <p:ext uri="{BB962C8B-B14F-4D97-AF65-F5344CB8AC3E}">
        <p14:creationId xmlns:p14="http://schemas.microsoft.com/office/powerpoint/2010/main" val="280761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3599"/>
            <a:ext cx="10515600" cy="475384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latin typeface="+mn-lt"/>
              </a:rPr>
              <a:t>Success Criteria:</a:t>
            </a:r>
            <a:endParaRPr lang="en-IN" sz="2000" b="1" dirty="0">
              <a:latin typeface="+mn-lt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1111137"/>
            <a:ext cx="10984344" cy="5655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400" b="1" dirty="0"/>
              <a:t>Centralized Data Management:</a:t>
            </a:r>
            <a:endParaRPr lang="en-US" sz="1400" dirty="0"/>
          </a:p>
          <a:p>
            <a:r>
              <a:rPr lang="en-US" sz="1400" dirty="0"/>
              <a:t>All customer data is consolidated in the CRM system, accessible by relevant teams, and free from redundancy or inconsistencies.</a:t>
            </a:r>
          </a:p>
          <a:p>
            <a:r>
              <a:rPr lang="en-US" sz="1400" b="1" dirty="0"/>
              <a:t>User Adoption:</a:t>
            </a:r>
            <a:endParaRPr lang="en-US" sz="1400" dirty="0"/>
          </a:p>
          <a:p>
            <a:r>
              <a:rPr lang="en-US" sz="1400" dirty="0"/>
              <a:t>At least 90% of targeted users actively use the CRM system within three months of implementation.</a:t>
            </a:r>
          </a:p>
          <a:p>
            <a:r>
              <a:rPr lang="en-US" sz="1400" dirty="0"/>
              <a:t>Positive user feedback with a satisfaction rating of 85% or higher in post-implementation surveys.</a:t>
            </a:r>
          </a:p>
          <a:p>
            <a:r>
              <a:rPr lang="en-US" sz="1400" b="1" dirty="0"/>
              <a:t>Improved Customer Experience:</a:t>
            </a:r>
            <a:endParaRPr lang="en-US" sz="1400" dirty="0"/>
          </a:p>
          <a:p>
            <a:r>
              <a:rPr lang="en-US" sz="1400" dirty="0"/>
              <a:t>Measurable improvement in customer satisfaction scores (e.g., Net Promoter Score, CSAT) within six months.</a:t>
            </a:r>
          </a:p>
          <a:p>
            <a:r>
              <a:rPr lang="en-US" sz="1400" dirty="0"/>
              <a:t>Reduction in average customer response time by 30%.</a:t>
            </a:r>
          </a:p>
          <a:p>
            <a:r>
              <a:rPr lang="en-US" sz="1400" b="1" dirty="0"/>
              <a:t>Sales Performance Metrics:</a:t>
            </a:r>
            <a:endParaRPr lang="en-US" sz="1400" dirty="0"/>
          </a:p>
          <a:p>
            <a:r>
              <a:rPr lang="en-US" sz="1400" dirty="0"/>
              <a:t>Increase in lead conversion rates by 20% within the first year.</a:t>
            </a:r>
          </a:p>
          <a:p>
            <a:r>
              <a:rPr lang="en-US" sz="1400" dirty="0"/>
              <a:t>Shortened sales cycle duration by 15%.</a:t>
            </a:r>
          </a:p>
          <a:p>
            <a:r>
              <a:rPr lang="en-US" sz="1400" dirty="0"/>
              <a:t>Growth in revenue from upselling and cross-selling by 10%.</a:t>
            </a:r>
          </a:p>
          <a:p>
            <a:r>
              <a:rPr lang="en-US" sz="1400" b="1" dirty="0"/>
              <a:t>Operational Efficiency:</a:t>
            </a:r>
            <a:endParaRPr lang="en-US" sz="1400" dirty="0"/>
          </a:p>
          <a:p>
            <a:r>
              <a:rPr lang="en-US" sz="1400" dirty="0"/>
              <a:t>Automation of at least 70% of repetitive sales, marketing, and support tasks.</a:t>
            </a:r>
          </a:p>
          <a:p>
            <a:r>
              <a:rPr lang="en-US" sz="1400" dirty="0"/>
              <a:t>Reduction in manual errors by 25%.</a:t>
            </a:r>
          </a:p>
          <a:p>
            <a:r>
              <a:rPr lang="en-US" sz="1400" b="1" dirty="0"/>
              <a:t>Enhanced Reporting and Insights:</a:t>
            </a:r>
            <a:endParaRPr lang="en-US" sz="1400" dirty="0"/>
          </a:p>
          <a:p>
            <a:r>
              <a:rPr lang="en-US" sz="1400" dirty="0"/>
              <a:t>Availability of real-time dashboards and analytics used consistently by management to make data-driven decisions.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3134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66725"/>
            <a:ext cx="10515600" cy="503093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latin typeface="+mn-lt"/>
              </a:rPr>
              <a:t>Methods/Approach:</a:t>
            </a:r>
            <a:endParaRPr lang="en-IN" sz="2000" b="1" dirty="0">
              <a:latin typeface="+mn-lt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1108240"/>
            <a:ext cx="10273145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Requirement Gathering and Analysis: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Conduct stakeholder interviews, workshops, and surveys to gather detailed requirements.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Document functional, technical, and business requirements.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Solution Design and Selection: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Evaluate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SALES ONE application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modules (e.g., CRM, Projects, Books) based on the collected requirements.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Finalize the solution design and configuration plan in consultation with stakeholders.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Prototyping: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Demonstrate the prototype to key users for feedback and validation.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Make iterative improvements based on feedback.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System Integration: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Plan and execute integration with existing systems, such as ERP, legacy databases, or third-party applications..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Testing and Quality Assurance: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Perform unit, system, and user acceptance testing (UAT) to ensure functionality and reliability.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Address all issues and validate fixes before the go-live phase.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Training and Change Management: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Develop user manuals, guides, and training materials tailored to various user groups.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Deployment and Implementation: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Execute the phased rollout or full deployment of the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SALES ONE solution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Provide real-time support during the transition to the new system.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Post-Implementation Support and Monitoring: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Monitor system performance and address initial user concerns.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Establish a maintenance plan for ongoing updates and support.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Performance Review and Optimization: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Optimize workflows and automation based on business growth and evolving needs.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6308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4620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latin typeface="+mn-lt"/>
              </a:rPr>
              <a:t>Resources:</a:t>
            </a:r>
            <a:endParaRPr lang="en-IN" sz="2000" b="1" dirty="0">
              <a:latin typeface="+mn-lt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849746"/>
            <a:ext cx="11413445" cy="5574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People: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Project Team Members: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Client Community: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Subject matter experts (SMEs), end-users, and stakeholders to provide requirements, validate designs, and support testing.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ITS Team: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Technical leads,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SALES ONE solution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architects, developers, and testers responsible for configuration, integration, and deployment.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Project Manager: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Oversees timelines, resource allocation, and deliverables.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Change Management Specialist: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Supports training and user adoption strategies.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sz="1400" dirty="0"/>
          </a:p>
          <a:p>
            <a:pPr marL="0" indent="0">
              <a:buNone/>
            </a:pPr>
            <a:r>
              <a:rPr lang="en-US" sz="1400" b="1" dirty="0" smtClean="0"/>
              <a:t>Time:</a:t>
            </a:r>
            <a:r>
              <a:rPr lang="en-US" sz="1400" dirty="0"/>
              <a:t> </a:t>
            </a:r>
            <a:r>
              <a:rPr lang="en-US" sz="1400" dirty="0" smtClean="0"/>
              <a:t>The project implementation is to be completed within </a:t>
            </a:r>
            <a:r>
              <a:rPr lang="en-US" sz="1400" b="1" dirty="0" smtClean="0"/>
              <a:t>24</a:t>
            </a:r>
            <a:r>
              <a:rPr lang="en-US" sz="1400" b="1" dirty="0" smtClean="0"/>
              <a:t> </a:t>
            </a:r>
            <a:r>
              <a:rPr lang="en-US" sz="1400" b="1" dirty="0" smtClean="0"/>
              <a:t>months</a:t>
            </a:r>
            <a:r>
              <a:rPr lang="en-US" sz="1400" dirty="0" smtClean="0"/>
              <a:t>.</a:t>
            </a:r>
          </a:p>
          <a:p>
            <a:endParaRPr lang="en-US" sz="1400" dirty="0"/>
          </a:p>
          <a:p>
            <a:pPr marL="0" indent="0">
              <a:buNone/>
            </a:pPr>
            <a:r>
              <a:rPr lang="en-US" sz="1400" b="1" dirty="0" smtClean="0"/>
              <a:t>Budget:</a:t>
            </a:r>
            <a:endParaRPr lang="en-US" sz="1400" dirty="0" smtClean="0"/>
          </a:p>
          <a:p>
            <a:r>
              <a:rPr lang="en-US" sz="1400" b="1" dirty="0" smtClean="0"/>
              <a:t>Hardware and Software:</a:t>
            </a:r>
            <a:r>
              <a:rPr lang="en-US" sz="1400" dirty="0" smtClean="0"/>
              <a:t> Costs associated with </a:t>
            </a:r>
            <a:r>
              <a:rPr lang="en-US" sz="1400" dirty="0" smtClean="0"/>
              <a:t>SALES ONE </a:t>
            </a:r>
            <a:r>
              <a:rPr lang="en-US" sz="1400" dirty="0" smtClean="0"/>
              <a:t>licenses and any additional hardware requirements – not to exceed </a:t>
            </a:r>
            <a:r>
              <a:rPr lang="en-US" sz="1400" dirty="0" err="1" smtClean="0"/>
              <a:t>Rs</a:t>
            </a:r>
            <a:r>
              <a:rPr lang="en-US" sz="1400" dirty="0" smtClean="0"/>
              <a:t>. </a:t>
            </a:r>
            <a:r>
              <a:rPr lang="en-US" sz="1400" dirty="0" smtClean="0"/>
              <a:t>1.5 </a:t>
            </a:r>
            <a:r>
              <a:rPr lang="en-US" sz="1400" dirty="0" smtClean="0"/>
              <a:t>cr.</a:t>
            </a:r>
          </a:p>
          <a:p>
            <a:r>
              <a:rPr lang="en-US" sz="1400" b="1" dirty="0" smtClean="0"/>
              <a:t>Training and Services:</a:t>
            </a:r>
            <a:r>
              <a:rPr lang="en-US" sz="1400" dirty="0" smtClean="0"/>
              <a:t> Costs for user training, support services, and professional development – not to exceed </a:t>
            </a:r>
            <a:r>
              <a:rPr lang="en-US" sz="1400" dirty="0" err="1" smtClean="0"/>
              <a:t>Rs</a:t>
            </a:r>
            <a:r>
              <a:rPr lang="en-US" sz="1400" dirty="0" smtClean="0"/>
              <a:t>. </a:t>
            </a:r>
            <a:r>
              <a:rPr lang="en-US" sz="1400" dirty="0" smtClean="0"/>
              <a:t>60Lac</a:t>
            </a:r>
            <a:r>
              <a:rPr lang="en-US" sz="1400" dirty="0" smtClean="0"/>
              <a:t>.</a:t>
            </a:r>
          </a:p>
          <a:p>
            <a:endParaRPr lang="en-US" sz="1400" dirty="0"/>
          </a:p>
          <a:p>
            <a:pPr marL="0" indent="0">
              <a:buNone/>
            </a:pPr>
            <a:r>
              <a:rPr lang="en-US" sz="1400" b="1" dirty="0" smtClean="0"/>
              <a:t>Other:</a:t>
            </a:r>
            <a:endParaRPr lang="en-US" sz="1400" dirty="0" smtClean="0"/>
          </a:p>
          <a:p>
            <a:r>
              <a:rPr lang="en-US" sz="1400" b="1" dirty="0" smtClean="0"/>
              <a:t>Third-party Software Evaluation:</a:t>
            </a:r>
            <a:r>
              <a:rPr lang="en-US" sz="1400" dirty="0" smtClean="0"/>
              <a:t> Expenses for evaluating third-party solutions for integration – not to exceed </a:t>
            </a:r>
            <a:r>
              <a:rPr lang="en-US" sz="1400" dirty="0" err="1" smtClean="0"/>
              <a:t>Rs</a:t>
            </a:r>
            <a:r>
              <a:rPr lang="en-US" sz="1400" dirty="0" smtClean="0"/>
              <a:t>. 50Lac.</a:t>
            </a:r>
          </a:p>
          <a:p>
            <a:r>
              <a:rPr lang="en-US" sz="1400" b="1" dirty="0" smtClean="0"/>
              <a:t>Site Visits and Reports:</a:t>
            </a:r>
            <a:r>
              <a:rPr lang="en-US" sz="1400" dirty="0" smtClean="0"/>
              <a:t> Costs for site visits, industry benchmarking (e.g., Dataquest reports), and external consultations – not to exceed </a:t>
            </a:r>
            <a:r>
              <a:rPr lang="en-US" sz="1400" dirty="0" err="1" smtClean="0"/>
              <a:t>Rs</a:t>
            </a:r>
            <a:r>
              <a:rPr lang="en-US" sz="1400" dirty="0" smtClean="0"/>
              <a:t>. </a:t>
            </a:r>
            <a:r>
              <a:rPr lang="en-US" sz="1400" dirty="0" smtClean="0"/>
              <a:t>40Lac</a:t>
            </a:r>
            <a:r>
              <a:rPr lang="en-US" sz="1400" dirty="0" smtClean="0"/>
              <a:t>.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0211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latin typeface="+mn-lt"/>
              </a:rPr>
              <a:t>Risks and Dependencies:</a:t>
            </a:r>
            <a:endParaRPr lang="en-IN" sz="2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 smtClean="0"/>
              <a:t>Risks</a:t>
            </a:r>
          </a:p>
          <a:p>
            <a:r>
              <a:rPr lang="en-US" sz="1400" dirty="0"/>
              <a:t>Loss of data integrity or incomplete data during migration from legacy systems to the CRM</a:t>
            </a:r>
            <a:r>
              <a:rPr lang="en-US" sz="1400" dirty="0" smtClean="0"/>
              <a:t>.</a:t>
            </a:r>
          </a:p>
          <a:p>
            <a:r>
              <a:rPr lang="en-US" sz="1400" dirty="0"/>
              <a:t>Employees may resist adopting the new CRM due to lack of familiarity or perceived complexity</a:t>
            </a:r>
            <a:r>
              <a:rPr lang="en-US" sz="1400" dirty="0" smtClean="0"/>
              <a:t>.</a:t>
            </a:r>
          </a:p>
          <a:p>
            <a:r>
              <a:rPr lang="en-US" sz="1400" dirty="0"/>
              <a:t>Difficulty integrating the CRM with existing systems like ERP, email platforms, or marketing tools</a:t>
            </a:r>
            <a:r>
              <a:rPr lang="en-US" sz="1400" dirty="0" smtClean="0"/>
              <a:t>.</a:t>
            </a:r>
          </a:p>
          <a:p>
            <a:r>
              <a:rPr lang="en-US" sz="1400" dirty="0"/>
              <a:t>Unexpected costs related to customization, licensing, or implementation delays</a:t>
            </a:r>
            <a:r>
              <a:rPr lang="en-US" sz="1400" dirty="0" smtClean="0"/>
              <a:t>.</a:t>
            </a:r>
          </a:p>
          <a:p>
            <a:r>
              <a:rPr lang="en-US" sz="1400" dirty="0"/>
              <a:t>Delays or issues from third-party CRM vendors or consultants</a:t>
            </a:r>
            <a:r>
              <a:rPr lang="en-US" sz="1400" dirty="0" smtClean="0"/>
              <a:t>.</a:t>
            </a:r>
          </a:p>
          <a:p>
            <a:r>
              <a:rPr lang="en-US" sz="1400" dirty="0"/>
              <a:t>Adding new requirements mid-project can lead to delays and budget increases</a:t>
            </a:r>
            <a:r>
              <a:rPr lang="en-US" sz="1400" dirty="0" smtClean="0"/>
              <a:t>.</a:t>
            </a:r>
          </a:p>
          <a:p>
            <a:r>
              <a:rPr lang="en-US" sz="1400" dirty="0"/>
              <a:t>The CRM system may perform poorly under heavy usage or fail to meet performance expectations.</a:t>
            </a:r>
            <a:endParaRPr lang="en-US" sz="1400" dirty="0"/>
          </a:p>
          <a:p>
            <a:pPr marL="0" indent="0">
              <a:buNone/>
            </a:pPr>
            <a:r>
              <a:rPr lang="en-US" sz="1400" b="1" dirty="0" smtClean="0"/>
              <a:t>Dependencies</a:t>
            </a:r>
          </a:p>
          <a:p>
            <a:r>
              <a:rPr lang="en-US" sz="1400" dirty="0"/>
              <a:t>Dependency: Active involvement of stakeholders to provide input, approve decisions, and drive adoption</a:t>
            </a:r>
            <a:r>
              <a:rPr lang="en-US" sz="1400" dirty="0" smtClean="0"/>
              <a:t>.</a:t>
            </a:r>
          </a:p>
          <a:p>
            <a:r>
              <a:rPr lang="en-US" sz="1400" dirty="0"/>
              <a:t>Dependency: The quality of existing customer data determines the success of migration and CRM usability</a:t>
            </a:r>
            <a:r>
              <a:rPr lang="en-US" sz="1400" dirty="0" smtClean="0"/>
              <a:t>.</a:t>
            </a:r>
          </a:p>
          <a:p>
            <a:r>
              <a:rPr lang="en-US" sz="1400" dirty="0"/>
              <a:t>Dependency: A reliable IT environment (e.g., servers, cloud services, network stability) is essential for CRM functionality</a:t>
            </a:r>
            <a:r>
              <a:rPr lang="en-US" sz="1400" dirty="0" smtClean="0"/>
              <a:t>.</a:t>
            </a:r>
          </a:p>
          <a:p>
            <a:r>
              <a:rPr lang="en-US" sz="1400" dirty="0"/>
              <a:t>Dependency: Timely and quality support from the CRM vendor or implementation partner for setup and issue resolution</a:t>
            </a:r>
            <a:r>
              <a:rPr lang="en-US" sz="1400" dirty="0" smtClean="0"/>
              <a:t>.</a:t>
            </a:r>
          </a:p>
          <a:p>
            <a:r>
              <a:rPr lang="en-US" sz="1400" dirty="0"/>
              <a:t>Dependency: Smooth and successful integration with other platforms (e.g., ERP, marketing tools) is critical for end-to-end workflows</a:t>
            </a:r>
            <a:r>
              <a:rPr lang="en-US" sz="1400" dirty="0" smtClean="0"/>
              <a:t>.</a:t>
            </a:r>
          </a:p>
          <a:p>
            <a:r>
              <a:rPr lang="en-US" sz="1400" dirty="0"/>
              <a:t>Dependency: Adequate resources and time must be allocated to train employees and manage resistance to change</a:t>
            </a:r>
            <a:r>
              <a:rPr lang="en-US" sz="1400" dirty="0" smtClean="0"/>
              <a:t>.</a:t>
            </a:r>
          </a:p>
          <a:p>
            <a:r>
              <a:rPr lang="en-US" sz="1400" dirty="0"/>
              <a:t>Dependency: Ensuring the CRM aligns with legal and regulatory requirements for data handling and privacy.</a:t>
            </a:r>
            <a:endParaRPr lang="en-US" sz="1400" dirty="0" smtClean="0"/>
          </a:p>
          <a:p>
            <a:endParaRPr lang="en-IN" sz="1400" dirty="0"/>
          </a:p>
        </p:txBody>
      </p:sp>
    </p:spTree>
    <p:extLst>
      <p:ext uri="{BB962C8B-B14F-4D97-AF65-F5344CB8AC3E}">
        <p14:creationId xmlns:p14="http://schemas.microsoft.com/office/powerpoint/2010/main" val="95903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3309" y="1825625"/>
            <a:ext cx="7160491" cy="4351338"/>
          </a:xfrm>
        </p:spPr>
        <p:txBody>
          <a:bodyPr/>
          <a:lstStyle/>
          <a:p>
            <a:pPr marL="0" indent="0">
              <a:buNone/>
            </a:pPr>
            <a:r>
              <a:rPr lang="en-IN" b="1" dirty="0" smtClean="0"/>
              <a:t>Project Sponsor: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BIMBSAR SINGH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IN" b="1" dirty="0" smtClean="0"/>
              <a:t>Project Manager: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ANIKET MALPEKAR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3746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1073</Words>
  <Application>Microsoft Office PowerPoint</Application>
  <PresentationFormat>Widescreen</PresentationFormat>
  <Paragraphs>123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Britannic Bold</vt:lpstr>
      <vt:lpstr>Calibri</vt:lpstr>
      <vt:lpstr>Calibri Light</vt:lpstr>
      <vt:lpstr>Office Theme</vt:lpstr>
      <vt:lpstr>PowerPoint Presentation</vt:lpstr>
      <vt:lpstr>Situation/Problem/Opportunity:</vt:lpstr>
      <vt:lpstr>Purpose Statement (Goals):</vt:lpstr>
      <vt:lpstr>Project Objectives:</vt:lpstr>
      <vt:lpstr>Success Criteria:</vt:lpstr>
      <vt:lpstr>Methods/Approach:</vt:lpstr>
      <vt:lpstr>Resources:</vt:lpstr>
      <vt:lpstr>Risks and Dependencies: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ZOHO Application</dc:title>
  <dc:creator>Ramesh Saka</dc:creator>
  <cp:lastModifiedBy>Ramesh Saka</cp:lastModifiedBy>
  <cp:revision>26</cp:revision>
  <dcterms:created xsi:type="dcterms:W3CDTF">2024-12-25T13:11:56Z</dcterms:created>
  <dcterms:modified xsi:type="dcterms:W3CDTF">2025-01-09T13:45:28Z</dcterms:modified>
</cp:coreProperties>
</file>