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66" r:id="rId5"/>
    <p:sldId id="259" r:id="rId6"/>
    <p:sldId id="267" r:id="rId7"/>
    <p:sldId id="268" r:id="rId8"/>
    <p:sldId id="260" r:id="rId9"/>
    <p:sldId id="261" r:id="rId10"/>
    <p:sldId id="262" r:id="rId11"/>
    <p:sldId id="269" r:id="rId12"/>
    <p:sldId id="263" r:id="rId13"/>
    <p:sldId id="264" r:id="rId14"/>
    <p:sldId id="265"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7E55FD-1BC5-48CD-A642-0DC1BD7D7714}" type="datetimeFigureOut">
              <a:rPr lang="en-US" smtClean="0"/>
              <a:t>1/19/2025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27A34B-D2C3-43B4-B388-E3909E18924A}" type="slidenum">
              <a:rPr lang="en-US" smtClean="0"/>
              <a:t>‹#›</a:t>
            </a:fld>
            <a:endParaRPr lang="en-US"/>
          </a:p>
        </p:txBody>
      </p:sp>
    </p:spTree>
    <p:extLst>
      <p:ext uri="{BB962C8B-B14F-4D97-AF65-F5344CB8AC3E}">
        <p14:creationId xmlns:p14="http://schemas.microsoft.com/office/powerpoint/2010/main" val="3212117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27A34B-D2C3-43B4-B388-E3909E18924A}" type="slidenum">
              <a:rPr lang="en-US" smtClean="0"/>
              <a:t>12</a:t>
            </a:fld>
            <a:endParaRPr lang="en-US"/>
          </a:p>
        </p:txBody>
      </p:sp>
    </p:spTree>
    <p:extLst>
      <p:ext uri="{BB962C8B-B14F-4D97-AF65-F5344CB8AC3E}">
        <p14:creationId xmlns:p14="http://schemas.microsoft.com/office/powerpoint/2010/main" val="636196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657754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E6934C-085A-4D4A-A037-1E889720CF7D}"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255082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3343723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1478408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18291622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AE6934C-085A-4D4A-A037-1E889720CF7D}" type="datetimeFigureOut">
              <a:rPr lang="en-US" smtClean="0"/>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2385635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AE6934C-085A-4D4A-A037-1E889720CF7D}" type="datetimeFigureOut">
              <a:rPr lang="en-US" smtClean="0"/>
              <a:t>1/19/2025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2789886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14919829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252280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423794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E6934C-085A-4D4A-A037-1E889720CF7D}"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130445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E6934C-085A-4D4A-A037-1E889720CF7D}"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3520879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E6934C-085A-4D4A-A037-1E889720CF7D}" type="datetimeFigureOut">
              <a:rPr lang="en-US" smtClean="0"/>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213904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E6934C-085A-4D4A-A037-1E889720CF7D}" type="datetimeFigureOut">
              <a:rPr lang="en-US" smtClean="0"/>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4028178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6934C-085A-4D4A-A037-1E889720CF7D}" type="datetimeFigureOut">
              <a:rPr lang="en-US" smtClean="0"/>
              <a:t>1/19/2025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114972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E6934C-085A-4D4A-A037-1E889720CF7D}"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2649010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E6934C-085A-4D4A-A037-1E889720CF7D}"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FBE46C6-9BC1-4984-9045-9744CA31DD23}" type="slidenum">
              <a:rPr lang="en-US" smtClean="0"/>
              <a:t>‹#›</a:t>
            </a:fld>
            <a:endParaRPr lang="en-US"/>
          </a:p>
        </p:txBody>
      </p:sp>
    </p:spTree>
    <p:extLst>
      <p:ext uri="{BB962C8B-B14F-4D97-AF65-F5344CB8AC3E}">
        <p14:creationId xmlns:p14="http://schemas.microsoft.com/office/powerpoint/2010/main" val="2369402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AE6934C-085A-4D4A-A037-1E889720CF7D}" type="datetimeFigureOut">
              <a:rPr lang="en-US" smtClean="0"/>
              <a:t>1/19/2025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FBE46C6-9BC1-4984-9045-9744CA31DD23}" type="slidenum">
              <a:rPr lang="en-US" smtClean="0"/>
              <a:t>‹#›</a:t>
            </a:fld>
            <a:endParaRPr lang="en-US"/>
          </a:p>
        </p:txBody>
      </p:sp>
    </p:spTree>
    <p:extLst>
      <p:ext uri="{BB962C8B-B14F-4D97-AF65-F5344CB8AC3E}">
        <p14:creationId xmlns:p14="http://schemas.microsoft.com/office/powerpoint/2010/main" val="75209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00CD0-DB11-7DB9-4B9C-6CCD5FF1256B}"/>
              </a:ext>
            </a:extLst>
          </p:cNvPr>
          <p:cNvSpPr>
            <a:spLocks noGrp="1"/>
          </p:cNvSpPr>
          <p:nvPr>
            <p:ph type="title"/>
          </p:nvPr>
        </p:nvSpPr>
        <p:spPr>
          <a:xfrm>
            <a:off x="1154955" y="1708081"/>
            <a:ext cx="3865134" cy="1735667"/>
          </a:xfrm>
        </p:spPr>
        <p:txBody>
          <a:bodyPr>
            <a:normAutofit fontScale="90000"/>
          </a:bodyPr>
          <a:lstStyle/>
          <a:p>
            <a:r>
              <a:rPr lang="en-US" dirty="0"/>
              <a:t>RLMS- UPDATES AND ENHANCEMENTS</a:t>
            </a:r>
          </a:p>
        </p:txBody>
      </p:sp>
      <p:sp>
        <p:nvSpPr>
          <p:cNvPr id="4" name="Text Placeholder 3">
            <a:extLst>
              <a:ext uri="{FF2B5EF4-FFF2-40B4-BE49-F238E27FC236}">
                <a16:creationId xmlns:a16="http://schemas.microsoft.com/office/drawing/2014/main" id="{FAB17538-AE78-8249-45AB-C5DD80E6BA29}"/>
              </a:ext>
            </a:extLst>
          </p:cNvPr>
          <p:cNvSpPr>
            <a:spLocks noGrp="1"/>
          </p:cNvSpPr>
          <p:nvPr>
            <p:ph type="body" sz="half" idx="2"/>
          </p:nvPr>
        </p:nvSpPr>
        <p:spPr/>
        <p:txBody>
          <a:bodyPr>
            <a:normAutofit fontScale="85000" lnSpcReduction="20000"/>
          </a:bodyPr>
          <a:lstStyle/>
          <a:p>
            <a:r>
              <a:rPr lang="en-US" dirty="0"/>
              <a:t>PREPARED BY</a:t>
            </a:r>
          </a:p>
          <a:p>
            <a:r>
              <a:rPr lang="en-US" dirty="0"/>
              <a:t>SOWMYA SHETTY</a:t>
            </a:r>
          </a:p>
          <a:p>
            <a:endParaRPr lang="en-US" dirty="0"/>
          </a:p>
          <a:p>
            <a:endParaRPr lang="en-US" dirty="0"/>
          </a:p>
          <a:p>
            <a:r>
              <a:rPr lang="en-US" dirty="0"/>
              <a:t>DATE: 09/01/2025</a:t>
            </a:r>
          </a:p>
        </p:txBody>
      </p:sp>
      <p:pic>
        <p:nvPicPr>
          <p:cNvPr id="26" name="Picture Placeholder 25">
            <a:extLst>
              <a:ext uri="{FF2B5EF4-FFF2-40B4-BE49-F238E27FC236}">
                <a16:creationId xmlns:a16="http://schemas.microsoft.com/office/drawing/2014/main" id="{F4FFBFDD-DBD6-D57D-B96C-79ACED81FF3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7331" r="17331"/>
          <a:stretch>
            <a:fillRect/>
          </a:stretch>
        </p:blipFill>
        <p:spPr>
          <a:xfrm>
            <a:off x="6548438" y="1142999"/>
            <a:ext cx="5324475" cy="5228303"/>
          </a:xfrm>
        </p:spPr>
      </p:pic>
    </p:spTree>
    <p:extLst>
      <p:ext uri="{BB962C8B-B14F-4D97-AF65-F5344CB8AC3E}">
        <p14:creationId xmlns:p14="http://schemas.microsoft.com/office/powerpoint/2010/main" val="2357559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B3FDA-BDC9-A5D3-1F5C-A263DB58805C}"/>
              </a:ext>
            </a:extLst>
          </p:cNvPr>
          <p:cNvSpPr>
            <a:spLocks noGrp="1"/>
          </p:cNvSpPr>
          <p:nvPr>
            <p:ph type="title"/>
          </p:nvPr>
        </p:nvSpPr>
        <p:spPr/>
        <p:txBody>
          <a:bodyPr/>
          <a:lstStyle/>
          <a:p>
            <a:r>
              <a:rPr lang="en-US" dirty="0"/>
              <a:t>Success Criteria</a:t>
            </a:r>
          </a:p>
        </p:txBody>
      </p:sp>
      <p:sp>
        <p:nvSpPr>
          <p:cNvPr id="3" name="Content Placeholder 2">
            <a:extLst>
              <a:ext uri="{FF2B5EF4-FFF2-40B4-BE49-F238E27FC236}">
                <a16:creationId xmlns:a16="http://schemas.microsoft.com/office/drawing/2014/main" id="{9881DE85-9A43-23C1-4A8A-94FE3C174E1D}"/>
              </a:ext>
            </a:extLst>
          </p:cNvPr>
          <p:cNvSpPr>
            <a:spLocks noGrp="1"/>
          </p:cNvSpPr>
          <p:nvPr>
            <p:ph idx="1"/>
          </p:nvPr>
        </p:nvSpPr>
        <p:spPr>
          <a:xfrm>
            <a:off x="1154954" y="2374490"/>
            <a:ext cx="10805988" cy="3937820"/>
          </a:xfrm>
        </p:spPr>
        <p:txBody>
          <a:bodyPr>
            <a:normAutofit/>
          </a:bodyPr>
          <a:lstStyle/>
          <a:p>
            <a:pPr lvl="0">
              <a:lnSpc>
                <a:spcPct val="107000"/>
              </a:lnSpc>
              <a:spcAft>
                <a:spcPts val="800"/>
              </a:spcAft>
              <a:buFont typeface="Wingdings" panose="05000000000000000000" pitchFamily="2" charset="2"/>
              <a:buChar char="Ø"/>
              <a:tabLst>
                <a:tab pos="457200" algn="l"/>
              </a:tabLs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Improved User Experience (UX):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Achieve a 20% improvement in user satisfaction ratings related to ease of use and interface design within the first 6 months post-launch.</a:t>
            </a:r>
          </a:p>
          <a:p>
            <a:pPr lvl="0">
              <a:lnSpc>
                <a:spcPct val="107000"/>
              </a:lnSpc>
              <a:spcAft>
                <a:spcPts val="800"/>
              </a:spcAft>
              <a:buFont typeface="Wingdings" panose="05000000000000000000" pitchFamily="2" charset="2"/>
              <a:buChar char="Ø"/>
              <a:tabLst>
                <a:tab pos="457200" algn="l"/>
              </a:tabLs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Operational Efficiency:</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Achieve a 30% reduction in average loan processing time within 3 months of app update.</a:t>
            </a:r>
          </a:p>
          <a:p>
            <a:pPr lvl="0">
              <a:lnSpc>
                <a:spcPct val="107000"/>
              </a:lnSpc>
              <a:spcAft>
                <a:spcPts val="800"/>
              </a:spcAft>
              <a:buFont typeface="Wingdings" panose="05000000000000000000" pitchFamily="2" charset="2"/>
              <a:buChar char="Ø"/>
              <a:tabLst>
                <a:tab pos="457200" algn="l"/>
              </a:tabLs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Automation of Key Processes: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Automate 70% of loan applications and payment reminders within 6 months of implementation.</a:t>
            </a:r>
          </a:p>
          <a:p>
            <a:pPr lvl="0">
              <a:lnSpc>
                <a:spcPct val="107000"/>
              </a:lnSpc>
              <a:spcAft>
                <a:spcPts val="800"/>
              </a:spcAft>
              <a:buFont typeface="Wingdings" panose="05000000000000000000" pitchFamily="2" charset="2"/>
              <a:buChar char="Ø"/>
              <a:tabLst>
                <a:tab pos="457200" algn="l"/>
              </a:tabLs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Security and Compliance: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Achieve 100% compliance with data protection regulations and pass security audits with no critical vulnerabilities.</a:t>
            </a:r>
          </a:p>
          <a:p>
            <a:pPr marL="0" indent="0">
              <a:buNone/>
            </a:pPr>
            <a:endParaRPr lang="en-US" sz="1400" dirty="0"/>
          </a:p>
        </p:txBody>
      </p:sp>
    </p:spTree>
    <p:extLst>
      <p:ext uri="{BB962C8B-B14F-4D97-AF65-F5344CB8AC3E}">
        <p14:creationId xmlns:p14="http://schemas.microsoft.com/office/powerpoint/2010/main" val="68997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88670-CB5B-FB45-F2F9-C791CF466726}"/>
              </a:ext>
            </a:extLst>
          </p:cNvPr>
          <p:cNvSpPr>
            <a:spLocks noGrp="1"/>
          </p:cNvSpPr>
          <p:nvPr>
            <p:ph type="title"/>
          </p:nvPr>
        </p:nvSpPr>
        <p:spPr/>
        <p:txBody>
          <a:bodyPr/>
          <a:lstStyle/>
          <a:p>
            <a:r>
              <a:rPr lang="en-US" dirty="0"/>
              <a:t>Success Criteria</a:t>
            </a:r>
          </a:p>
        </p:txBody>
      </p:sp>
      <p:sp>
        <p:nvSpPr>
          <p:cNvPr id="3" name="Content Placeholder 2">
            <a:extLst>
              <a:ext uri="{FF2B5EF4-FFF2-40B4-BE49-F238E27FC236}">
                <a16:creationId xmlns:a16="http://schemas.microsoft.com/office/drawing/2014/main" id="{D5EC410D-7A5D-0C23-3159-58B3EB0080B6}"/>
              </a:ext>
            </a:extLst>
          </p:cNvPr>
          <p:cNvSpPr>
            <a:spLocks noGrp="1"/>
          </p:cNvSpPr>
          <p:nvPr>
            <p:ph idx="1"/>
          </p:nvPr>
        </p:nvSpPr>
        <p:spPr>
          <a:xfrm>
            <a:off x="1154954" y="2603499"/>
            <a:ext cx="10245549" cy="3679313"/>
          </a:xfrm>
        </p:spPr>
        <p:txBody>
          <a:bodyPr/>
          <a:lstStyle/>
          <a:p>
            <a:pPr lvl="0">
              <a:lnSpc>
                <a:spcPct val="107000"/>
              </a:lnSpc>
              <a:spcAft>
                <a:spcPts val="800"/>
              </a:spcAft>
              <a:buFont typeface="Wingdings" panose="05000000000000000000" pitchFamily="2" charset="2"/>
              <a:buChar char="Ø"/>
              <a:tabLst>
                <a:tab pos="457200" algn="l"/>
              </a:tabLs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Loan Portfolio Performance Insights: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Achieve a 15% improvement in default prediction accuracy and a 10% reduction in loan delinquencies within 6 months.</a:t>
            </a:r>
          </a:p>
          <a:p>
            <a:pPr lvl="0">
              <a:lnSpc>
                <a:spcPct val="107000"/>
              </a:lnSpc>
              <a:spcAft>
                <a:spcPts val="800"/>
              </a:spcAft>
              <a:buFont typeface="Wingdings" panose="05000000000000000000" pitchFamily="2" charset="2"/>
              <a:buChar char="Ø"/>
              <a:tabLst>
                <a:tab pos="457200" algn="l"/>
              </a:tabLs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Mobile and Platform Performance: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Achieve 99% app uptime and ensure performance meets user expectations with minimal load times and bugs.</a:t>
            </a:r>
          </a:p>
          <a:p>
            <a:pPr lvl="0">
              <a:lnSpc>
                <a:spcPct val="107000"/>
              </a:lnSpc>
              <a:spcAft>
                <a:spcPts val="800"/>
              </a:spcAft>
              <a:buFont typeface="Wingdings" panose="05000000000000000000" pitchFamily="2" charset="2"/>
              <a:buChar char="Ø"/>
              <a:tabLst>
                <a:tab pos="457200" algn="l"/>
              </a:tabLs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Cost Efficiency:</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 Achieve a 20% reduction in operational costs related to loan management tasks within the first year post-launch.</a:t>
            </a:r>
          </a:p>
          <a:p>
            <a:endParaRPr lang="en-US" dirty="0"/>
          </a:p>
        </p:txBody>
      </p:sp>
    </p:spTree>
    <p:extLst>
      <p:ext uri="{BB962C8B-B14F-4D97-AF65-F5344CB8AC3E}">
        <p14:creationId xmlns:p14="http://schemas.microsoft.com/office/powerpoint/2010/main" val="1342132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1F006-2074-BB24-C3E0-F869F21053A2}"/>
              </a:ext>
            </a:extLst>
          </p:cNvPr>
          <p:cNvSpPr>
            <a:spLocks noGrp="1"/>
          </p:cNvSpPr>
          <p:nvPr>
            <p:ph type="title"/>
          </p:nvPr>
        </p:nvSpPr>
        <p:spPr/>
        <p:txBody>
          <a:bodyPr/>
          <a:lstStyle/>
          <a:p>
            <a:r>
              <a:rPr lang="en-US" dirty="0"/>
              <a:t>METHODS/APPROACHES</a:t>
            </a:r>
          </a:p>
        </p:txBody>
      </p:sp>
      <p:sp>
        <p:nvSpPr>
          <p:cNvPr id="3" name="Content Placeholder 2">
            <a:extLst>
              <a:ext uri="{FF2B5EF4-FFF2-40B4-BE49-F238E27FC236}">
                <a16:creationId xmlns:a16="http://schemas.microsoft.com/office/drawing/2014/main" id="{0265A551-E793-0195-8E10-6A134B7BD5E6}"/>
              </a:ext>
            </a:extLst>
          </p:cNvPr>
          <p:cNvSpPr>
            <a:spLocks noGrp="1"/>
          </p:cNvSpPr>
          <p:nvPr>
            <p:ph idx="1"/>
          </p:nvPr>
        </p:nvSpPr>
        <p:spPr>
          <a:xfrm>
            <a:off x="545690" y="2603500"/>
            <a:ext cx="11223523" cy="3871042"/>
          </a:xfrm>
        </p:spPr>
        <p:txBody>
          <a:bodyPr>
            <a:normAutofit lnSpcReduction="10000"/>
          </a:bodyPr>
          <a:lstStyle/>
          <a:p>
            <a:r>
              <a:rPr lang="en-US" b="1" dirty="0"/>
              <a:t>Project Planning: Define each Sprint as per the Project. The Whole Project to be divided into Sprints</a:t>
            </a:r>
          </a:p>
          <a:p>
            <a:r>
              <a:rPr lang="en-US" b="1" dirty="0"/>
              <a:t>Develop Mockups/Wireframes and Process UI/UX design</a:t>
            </a:r>
          </a:p>
          <a:p>
            <a:r>
              <a:rPr lang="en-US" b="1" dirty="0"/>
              <a:t>Product Backlog Refinement</a:t>
            </a:r>
            <a:r>
              <a:rPr lang="en-US" dirty="0"/>
              <a:t>: </a:t>
            </a:r>
            <a:r>
              <a:rPr lang="en-US" b="1" dirty="0"/>
              <a:t>Before the sprint, the Product Owner and the Development Team collaboratively review the Product Backlog and ensure that items are well-defined, prioritized, and ready for Sprint </a:t>
            </a:r>
            <a:r>
              <a:rPr lang="en-US" b="1" dirty="0" err="1"/>
              <a:t>Planning.This</a:t>
            </a:r>
            <a:r>
              <a:rPr lang="en-US" b="1" dirty="0"/>
              <a:t> is a continuous activity and can happen as needed.</a:t>
            </a:r>
          </a:p>
          <a:p>
            <a:r>
              <a:rPr lang="en-US" b="1" dirty="0"/>
              <a:t>Sprint Planning: The team plans the work to be completed during the sprint, selecting items from the Product Backlog to move into the Sprint Backlog.</a:t>
            </a:r>
          </a:p>
          <a:p>
            <a:r>
              <a:rPr lang="en-US" b="1" dirty="0"/>
              <a:t>Daily Stand Up Meetings, Execution of the Sprint, Sprint Retrospective needs to be done on a continuous basis.</a:t>
            </a:r>
          </a:p>
          <a:p>
            <a:r>
              <a:rPr lang="en-US" b="1" dirty="0"/>
              <a:t>The iterative, time-boxed approach ensures regular feedback, transparency, and continuous delivery of value.</a:t>
            </a:r>
          </a:p>
          <a:p>
            <a:endParaRPr lang="en-US" b="1" dirty="0"/>
          </a:p>
          <a:p>
            <a:endParaRPr lang="en-US" b="1" dirty="0"/>
          </a:p>
          <a:p>
            <a:endParaRPr lang="en-US" dirty="0"/>
          </a:p>
        </p:txBody>
      </p:sp>
    </p:spTree>
    <p:extLst>
      <p:ext uri="{BB962C8B-B14F-4D97-AF65-F5344CB8AC3E}">
        <p14:creationId xmlns:p14="http://schemas.microsoft.com/office/powerpoint/2010/main" val="27491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526C5-B9A9-DF6F-8A04-D04922D3D752}"/>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553028C0-2799-40E8-B05D-448A4C0CCAA5}"/>
              </a:ext>
            </a:extLst>
          </p:cNvPr>
          <p:cNvSpPr>
            <a:spLocks noGrp="1"/>
          </p:cNvSpPr>
          <p:nvPr>
            <p:ph idx="1"/>
          </p:nvPr>
        </p:nvSpPr>
        <p:spPr/>
        <p:txBody>
          <a:bodyPr>
            <a:normAutofit fontScale="92500"/>
          </a:bodyPr>
          <a:lstStyle/>
          <a:p>
            <a:pPr algn="just">
              <a:buFont typeface="Wingdings" panose="05000000000000000000" pitchFamily="2" charset="2"/>
              <a:buChar char="Ø"/>
            </a:pPr>
            <a:r>
              <a:rPr lang="en-US" b="1" dirty="0"/>
              <a:t>People</a:t>
            </a:r>
            <a:r>
              <a:rPr lang="en-US" dirty="0"/>
              <a:t>- One Project Owner, One Scrum Master, 4 Developers, 2 UI/UX designers, 2 QA Testers, 1 DB Administrators, 1 Security Expert and 1 Customer Support.</a:t>
            </a:r>
          </a:p>
          <a:p>
            <a:pPr>
              <a:buFont typeface="+mj-lt"/>
              <a:buAutoNum type="arabicPeriod"/>
            </a:pPr>
            <a:r>
              <a:rPr lang="en-US" b="1" dirty="0"/>
              <a:t>Time </a:t>
            </a:r>
            <a:r>
              <a:rPr lang="en-US" dirty="0"/>
              <a:t>– The entire project is broken down into multiple sprints, each delivering incremental progress. We have broken down the Project into 12 Sprints. We will be needing 4 months. A Total of 6 months considering </a:t>
            </a:r>
            <a:r>
              <a:rPr lang="en-US" dirty="0" err="1"/>
              <a:t>uncertainities</a:t>
            </a:r>
            <a:r>
              <a:rPr lang="en-US" dirty="0"/>
              <a:t>.</a:t>
            </a:r>
          </a:p>
          <a:p>
            <a:pPr algn="just">
              <a:buFont typeface="Wingdings" panose="05000000000000000000" pitchFamily="2" charset="2"/>
              <a:buChar char="Ø"/>
            </a:pPr>
            <a:r>
              <a:rPr lang="en-US" b="1" dirty="0"/>
              <a:t>Budget- </a:t>
            </a:r>
            <a:r>
              <a:rPr lang="en-US" dirty="0"/>
              <a:t> Salaries, Hardware and Technology, Cloud Services, Training for Employees and Contingency 10-20% .  As it is an upgrade and enhancement Budget would be Rs.50 Lakhs only.</a:t>
            </a:r>
          </a:p>
          <a:p>
            <a:pPr algn="just">
              <a:buFont typeface="Wingdings" panose="05000000000000000000" pitchFamily="2" charset="2"/>
              <a:buChar char="Ø"/>
            </a:pPr>
            <a:r>
              <a:rPr lang="en-US" b="1" dirty="0"/>
              <a:t>Other Resources- </a:t>
            </a:r>
            <a:r>
              <a:rPr lang="en-US" dirty="0"/>
              <a:t>Software and Tools , Documentation, Compliance Requirements and Stakeholder Inputs.</a:t>
            </a:r>
          </a:p>
          <a:p>
            <a:endParaRPr lang="en-US" dirty="0"/>
          </a:p>
        </p:txBody>
      </p:sp>
    </p:spTree>
    <p:extLst>
      <p:ext uri="{BB962C8B-B14F-4D97-AF65-F5344CB8AC3E}">
        <p14:creationId xmlns:p14="http://schemas.microsoft.com/office/powerpoint/2010/main" val="66067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80B9-A06A-D13C-91E8-8CD093ED4A7B}"/>
              </a:ext>
            </a:extLst>
          </p:cNvPr>
          <p:cNvSpPr>
            <a:spLocks noGrp="1"/>
          </p:cNvSpPr>
          <p:nvPr>
            <p:ph type="title"/>
          </p:nvPr>
        </p:nvSpPr>
        <p:spPr/>
        <p:txBody>
          <a:bodyPr/>
          <a:lstStyle/>
          <a:p>
            <a:r>
              <a:rPr lang="en-US" dirty="0"/>
              <a:t>RISKS AND DEPENDENCIES</a:t>
            </a:r>
          </a:p>
        </p:txBody>
      </p:sp>
      <p:sp>
        <p:nvSpPr>
          <p:cNvPr id="3" name="Content Placeholder 2">
            <a:extLst>
              <a:ext uri="{FF2B5EF4-FFF2-40B4-BE49-F238E27FC236}">
                <a16:creationId xmlns:a16="http://schemas.microsoft.com/office/drawing/2014/main" id="{0F26A61E-0BD2-DD41-6E4D-7B9C6C427A91}"/>
              </a:ext>
            </a:extLst>
          </p:cNvPr>
          <p:cNvSpPr>
            <a:spLocks noGrp="1"/>
          </p:cNvSpPr>
          <p:nvPr>
            <p:ph idx="1"/>
          </p:nvPr>
        </p:nvSpPr>
        <p:spPr/>
        <p:txBody>
          <a:bodyPr>
            <a:normAutofit fontScale="85000" lnSpcReduction="20000"/>
          </a:bodyPr>
          <a:lstStyle/>
          <a:p>
            <a:pPr algn="just"/>
            <a:r>
              <a:rPr lang="en-US" b="1" dirty="0"/>
              <a:t>User Resistance- </a:t>
            </a:r>
            <a:r>
              <a:rPr lang="en-US" dirty="0"/>
              <a:t>The Current RLMS application is in use since last 4 years. Employees and customers may resist the transition due to fear of complexity or preference for the existing system.</a:t>
            </a:r>
          </a:p>
          <a:p>
            <a:pPr algn="just"/>
            <a:r>
              <a:rPr lang="en-US" b="1" dirty="0"/>
              <a:t>Customer Frustration- </a:t>
            </a:r>
            <a:r>
              <a:rPr lang="en-US" dirty="0"/>
              <a:t>Any Glitches in the enhanced application may lead to dissatisfaction.</a:t>
            </a:r>
          </a:p>
          <a:p>
            <a:pPr algn="just"/>
            <a:r>
              <a:rPr lang="en-US" b="1" dirty="0"/>
              <a:t>Integration Challenges- </a:t>
            </a:r>
            <a:r>
              <a:rPr lang="en-US" dirty="0"/>
              <a:t>The RLMS application may face difficulties integrating with the existing CBS systems.</a:t>
            </a:r>
          </a:p>
          <a:p>
            <a:pPr algn="just"/>
            <a:r>
              <a:rPr lang="en-US" b="1" dirty="0"/>
              <a:t>Infrastructure </a:t>
            </a:r>
            <a:r>
              <a:rPr lang="en-US" dirty="0"/>
              <a:t>– Hardware requirements- The New RLMS might need upgraded servers, storage or networking equipment.</a:t>
            </a:r>
          </a:p>
          <a:p>
            <a:pPr algn="just"/>
            <a:r>
              <a:rPr lang="en-US" b="1" dirty="0"/>
              <a:t>Regulatory Compliance- </a:t>
            </a:r>
            <a:r>
              <a:rPr lang="en-US" dirty="0"/>
              <a:t>As it is RLMS application for a Bank . Regulatory Compliance is of utmost importance.</a:t>
            </a:r>
          </a:p>
          <a:p>
            <a:pPr algn="just"/>
            <a:r>
              <a:rPr lang="en-US" b="1" dirty="0"/>
              <a:t>Training and change management- </a:t>
            </a:r>
            <a:r>
              <a:rPr lang="en-US" dirty="0"/>
              <a:t>Employees might need training to effectively use the new features.</a:t>
            </a:r>
          </a:p>
          <a:p>
            <a:pPr algn="just"/>
            <a:r>
              <a:rPr lang="en-US" b="1" dirty="0"/>
              <a:t>Adoption Planning- </a:t>
            </a:r>
            <a:r>
              <a:rPr lang="en-US" dirty="0"/>
              <a:t>A structured plan to encourage acceptance of new system.</a:t>
            </a:r>
          </a:p>
          <a:p>
            <a:endParaRPr lang="en-US" dirty="0"/>
          </a:p>
        </p:txBody>
      </p:sp>
    </p:spTree>
    <p:extLst>
      <p:ext uri="{BB962C8B-B14F-4D97-AF65-F5344CB8AC3E}">
        <p14:creationId xmlns:p14="http://schemas.microsoft.com/office/powerpoint/2010/main" val="174890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D55C1E-C911-EA4B-08C9-A6979FFC2682}"/>
              </a:ext>
            </a:extLst>
          </p:cNvPr>
          <p:cNvSpPr>
            <a:spLocks noGrp="1"/>
          </p:cNvSpPr>
          <p:nvPr>
            <p:ph type="title"/>
          </p:nvPr>
        </p:nvSpPr>
        <p:spPr/>
        <p:txBody>
          <a:bodyPr/>
          <a:lstStyle/>
          <a:p>
            <a:r>
              <a:rPr lang="en-US" dirty="0"/>
              <a:t>CONCLUSION</a:t>
            </a:r>
          </a:p>
        </p:txBody>
      </p:sp>
      <p:sp>
        <p:nvSpPr>
          <p:cNvPr id="5" name="Content Placeholder 4">
            <a:extLst>
              <a:ext uri="{FF2B5EF4-FFF2-40B4-BE49-F238E27FC236}">
                <a16:creationId xmlns:a16="http://schemas.microsoft.com/office/drawing/2014/main" id="{C2E9D45B-306E-DCB5-DD4E-435124864D52}"/>
              </a:ext>
            </a:extLst>
          </p:cNvPr>
          <p:cNvSpPr>
            <a:spLocks noGrp="1"/>
          </p:cNvSpPr>
          <p:nvPr>
            <p:ph idx="1"/>
          </p:nvPr>
        </p:nvSpPr>
        <p:spPr>
          <a:xfrm>
            <a:off x="5043948" y="766916"/>
            <a:ext cx="5927264" cy="5252884"/>
          </a:xfrm>
        </p:spPr>
        <p:txBody>
          <a:bodyPr>
            <a:normAutofit/>
          </a:bodyPr>
          <a:lstStyle/>
          <a:p>
            <a:pPr marL="0" indent="0" algn="just">
              <a:buNone/>
            </a:pPr>
            <a:r>
              <a:rPr lang="en-US" dirty="0"/>
              <a:t>In conclusion, the updates and enhancements in the Bank's RLMS (Retail Loan Management System) app mark a significant leap toward improving both operational efficiency and customer experience. With new features, optimized performance, and enhanced security protocols, the app provides users with a seamless and intuitive interface for managing retail loans. These improvements not only streamline loan processing and monitoring but also empower customers with better control over their financial transactions. As a result, the Bank's RLMS app is now more robust, user-friendly, and adaptable, positioning the institution for sustained growth in an increasingly digital financial landscape.</a:t>
            </a:r>
          </a:p>
        </p:txBody>
      </p:sp>
      <p:sp>
        <p:nvSpPr>
          <p:cNvPr id="6" name="Text Placeholder 5">
            <a:extLst>
              <a:ext uri="{FF2B5EF4-FFF2-40B4-BE49-F238E27FC236}">
                <a16:creationId xmlns:a16="http://schemas.microsoft.com/office/drawing/2014/main" id="{BE1E5AB9-C458-4E5B-7EEE-A151E307BB57}"/>
              </a:ext>
            </a:extLst>
          </p:cNvPr>
          <p:cNvSpPr>
            <a:spLocks noGrp="1"/>
          </p:cNvSpPr>
          <p:nvPr>
            <p:ph type="body" sz="half" idx="2"/>
          </p:nvPr>
        </p:nvSpPr>
        <p:spPr/>
        <p:txBody>
          <a:bodyPr/>
          <a:lstStyle/>
          <a:p>
            <a:r>
              <a:rPr lang="en-US" dirty="0"/>
              <a:t>PROJECT MANAGER</a:t>
            </a:r>
          </a:p>
          <a:p>
            <a:r>
              <a:rPr lang="en-US" dirty="0"/>
              <a:t>N SRIVASAN</a:t>
            </a:r>
          </a:p>
          <a:p>
            <a:endParaRPr lang="en-US" dirty="0"/>
          </a:p>
          <a:p>
            <a:endParaRPr lang="en-US" dirty="0"/>
          </a:p>
          <a:p>
            <a:r>
              <a:rPr lang="en-US" dirty="0"/>
              <a:t>PRODUCT SPONOR</a:t>
            </a:r>
          </a:p>
          <a:p>
            <a:r>
              <a:rPr lang="en-US" dirty="0"/>
              <a:t>ABC BANK LTD</a:t>
            </a:r>
          </a:p>
        </p:txBody>
      </p:sp>
    </p:spTree>
    <p:extLst>
      <p:ext uri="{BB962C8B-B14F-4D97-AF65-F5344CB8AC3E}">
        <p14:creationId xmlns:p14="http://schemas.microsoft.com/office/powerpoint/2010/main" val="2259813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578D2-AC58-4145-B70D-D8E74D72AC8A}"/>
              </a:ext>
            </a:extLst>
          </p:cNvPr>
          <p:cNvSpPr>
            <a:spLocks noGrp="1"/>
          </p:cNvSpPr>
          <p:nvPr>
            <p:ph type="title"/>
          </p:nvPr>
        </p:nvSpPr>
        <p:spPr/>
        <p:txBody>
          <a:bodyPr/>
          <a:lstStyle/>
          <a:p>
            <a:r>
              <a:rPr lang="en-US" dirty="0"/>
              <a:t>SITUATION</a:t>
            </a:r>
          </a:p>
        </p:txBody>
      </p:sp>
      <p:sp>
        <p:nvSpPr>
          <p:cNvPr id="3" name="Content Placeholder 2">
            <a:extLst>
              <a:ext uri="{FF2B5EF4-FFF2-40B4-BE49-F238E27FC236}">
                <a16:creationId xmlns:a16="http://schemas.microsoft.com/office/drawing/2014/main" id="{814B1C6A-45F1-23EF-CA34-C73CEED50F51}"/>
              </a:ext>
            </a:extLst>
          </p:cNvPr>
          <p:cNvSpPr>
            <a:spLocks noGrp="1"/>
          </p:cNvSpPr>
          <p:nvPr>
            <p:ph idx="1"/>
          </p:nvPr>
        </p:nvSpPr>
        <p:spPr>
          <a:xfrm>
            <a:off x="1154954" y="2603499"/>
            <a:ext cx="10422530" cy="3620319"/>
          </a:xfrm>
        </p:spPr>
        <p:txBody>
          <a:bodyPr>
            <a:normAutofit lnSpcReduction="10000"/>
          </a:bodyPr>
          <a:lstStyle/>
          <a:p>
            <a:pPr algn="just"/>
            <a:r>
              <a:rPr lang="en-US" dirty="0"/>
              <a:t>The Bank is using a RLMS application since the last 5 years. The current RLMS application is not up to current industry standards. There are multiple levels from Branch to Processing Cell. The Loan application passes several users and levels to get processed which results in delayed sanctions and higher operational expenses. In the Current application there is only Loan sanction and disbursement module. The maintenance part of the Loan has to be done in the CBS application. This has become a time-consuming process and several complaints regarding repayment delays and rate of interest changes are not applied in this application. Many tasks are missed as it has to be done in the CBS application separately. There is a need for an application which is seamlessly integrated with  CBS app as well as maintenance of the Loan also to be introduced in the RLMS application. This will help the Bank in maintaining its Asset Quality in Retail segment with faster processing and maintenance of its Assets. This in turn will contribute to the profitability and sustained growth of the Bank. </a:t>
            </a:r>
          </a:p>
        </p:txBody>
      </p:sp>
    </p:spTree>
    <p:extLst>
      <p:ext uri="{BB962C8B-B14F-4D97-AF65-F5344CB8AC3E}">
        <p14:creationId xmlns:p14="http://schemas.microsoft.com/office/powerpoint/2010/main" val="241931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947DE-F187-B62A-6C26-6A1D07BCBE91}"/>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68AA5D4E-43C8-61E1-3299-23064ECAF945}"/>
              </a:ext>
            </a:extLst>
          </p:cNvPr>
          <p:cNvSpPr>
            <a:spLocks noGrp="1"/>
          </p:cNvSpPr>
          <p:nvPr>
            <p:ph idx="1"/>
          </p:nvPr>
        </p:nvSpPr>
        <p:spPr>
          <a:xfrm>
            <a:off x="1154954" y="2300747"/>
            <a:ext cx="10142311" cy="4144297"/>
          </a:xfrm>
        </p:spPr>
        <p:txBody>
          <a:bodyPr>
            <a:normAutofit fontScale="77500" lnSpcReduction="20000"/>
          </a:bodyPr>
          <a:lstStyle/>
          <a:p>
            <a:r>
              <a:rPr lang="en-US" b="1" dirty="0"/>
              <a:t>System Integration Issues :</a:t>
            </a:r>
            <a:r>
              <a:rPr lang="en-US" dirty="0"/>
              <a:t> Bank is using older systems that aren't compatible with newer technologies or processes. Integrating an RLMS with legacy systems (like core banking systems or third-party credit scoring systems) can be challenging and time-consuming.</a:t>
            </a:r>
          </a:p>
          <a:p>
            <a:r>
              <a:rPr lang="en-US" b="1" dirty="0"/>
              <a:t>Inefficient Workflow and Processes :</a:t>
            </a:r>
            <a:r>
              <a:rPr lang="en-US" dirty="0"/>
              <a:t> RLMS has too many steps or decision points can create bottlenecks, leading to delays in loan approval or disbursement, which negatively impacts customer experience and satisfaction.</a:t>
            </a:r>
          </a:p>
          <a:p>
            <a:r>
              <a:rPr lang="en-US" b="1" dirty="0"/>
              <a:t> Slow Loan Processing :</a:t>
            </a:r>
            <a:r>
              <a:rPr lang="en-US" dirty="0"/>
              <a:t>RLMS involves many levels of approval, it can lead to unnecessary delays. For example, loan applications might need to pass through multiple levels for approval before disbursement, which can increase the overall processing time.</a:t>
            </a:r>
          </a:p>
          <a:p>
            <a:r>
              <a:rPr lang="en-US" b="1" dirty="0"/>
              <a:t> Risk Management Issues</a:t>
            </a:r>
          </a:p>
          <a:p>
            <a:pPr>
              <a:buFont typeface="Arial" panose="020B0604020202020204" pitchFamily="34" charset="0"/>
              <a:buChar char="•"/>
            </a:pPr>
            <a:r>
              <a:rPr lang="en-US" b="1" dirty="0"/>
              <a:t>Inaccurate Credit Scoring</a:t>
            </a:r>
            <a:r>
              <a:rPr lang="en-US" dirty="0"/>
              <a:t>: If the RLMS is integrated with faulty or outdated credit scoring systems, it may lead to incorrect assessments of a customer's creditworthiness, either rejecting creditworthy applicants or approving risky borrowers.</a:t>
            </a:r>
          </a:p>
          <a:p>
            <a:pPr>
              <a:buFont typeface="Arial" panose="020B0604020202020204" pitchFamily="34" charset="0"/>
              <a:buChar char="•"/>
            </a:pPr>
            <a:r>
              <a:rPr lang="en-US" b="1" dirty="0"/>
              <a:t>Fraud Risks</a:t>
            </a:r>
            <a:r>
              <a:rPr lang="en-US" dirty="0"/>
              <a:t>: Inadequate fraud detection mechanisms within the RLMS can expose the bank to fraudulent loan applications, leading to financial losses.</a:t>
            </a:r>
          </a:p>
          <a:p>
            <a:r>
              <a:rPr lang="en-US" b="1" dirty="0"/>
              <a:t>Operational Costs</a:t>
            </a:r>
          </a:p>
          <a:p>
            <a:pPr>
              <a:buFont typeface="Arial" panose="020B0604020202020204" pitchFamily="34" charset="0"/>
              <a:buChar char="•"/>
            </a:pPr>
            <a:r>
              <a:rPr lang="en-US" b="1" dirty="0"/>
              <a:t>High Resource Usage</a:t>
            </a:r>
            <a:r>
              <a:rPr lang="en-US" dirty="0"/>
              <a:t>: Managing a complex RLMS with multiple levels of approval and manual interventions requires a significant amount of human resources, which can increase operational costs.</a:t>
            </a:r>
          </a:p>
          <a:p>
            <a:pPr marL="0" indent="0">
              <a:buNone/>
            </a:pPr>
            <a:endParaRPr lang="en-US" dirty="0"/>
          </a:p>
          <a:p>
            <a:endParaRPr lang="en-US" dirty="0"/>
          </a:p>
          <a:p>
            <a:endParaRPr lang="en-US" dirty="0"/>
          </a:p>
          <a:p>
            <a:endParaRPr lang="en-US" b="1" dirty="0"/>
          </a:p>
        </p:txBody>
      </p:sp>
    </p:spTree>
    <p:extLst>
      <p:ext uri="{BB962C8B-B14F-4D97-AF65-F5344CB8AC3E}">
        <p14:creationId xmlns:p14="http://schemas.microsoft.com/office/powerpoint/2010/main" val="188948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20665-BE36-9D1C-D7DE-4A8133048633}"/>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9750A5BD-79A6-A1B5-A5AA-359798FF90CC}"/>
              </a:ext>
            </a:extLst>
          </p:cNvPr>
          <p:cNvSpPr>
            <a:spLocks noGrp="1"/>
          </p:cNvSpPr>
          <p:nvPr>
            <p:ph idx="1"/>
          </p:nvPr>
        </p:nvSpPr>
        <p:spPr/>
        <p:txBody>
          <a:bodyPr>
            <a:normAutofit fontScale="85000" lnSpcReduction="20000"/>
          </a:bodyPr>
          <a:lstStyle/>
          <a:p>
            <a:r>
              <a:rPr lang="en-US" b="1" dirty="0"/>
              <a:t>Data Security and Privacy Concerns</a:t>
            </a:r>
          </a:p>
          <a:p>
            <a:pPr>
              <a:buFont typeface="Arial" panose="020B0604020202020204" pitchFamily="34" charset="0"/>
              <a:buChar char="•"/>
            </a:pPr>
            <a:r>
              <a:rPr lang="en-US" b="1" dirty="0"/>
              <a:t>Sensitive Data Handling</a:t>
            </a:r>
            <a:r>
              <a:rPr lang="en-US" dirty="0"/>
              <a:t>: RLMS deals with highly sensitive financial and personal information. If the system is not secure, it could lead to data breaches or unauthorized access, risking customer privacy and the bank's reputation.</a:t>
            </a:r>
          </a:p>
          <a:p>
            <a:pPr>
              <a:buFont typeface="Arial" panose="020B0604020202020204" pitchFamily="34" charset="0"/>
              <a:buChar char="•"/>
            </a:pPr>
            <a:r>
              <a:rPr lang="en-US" b="1" dirty="0"/>
              <a:t>Regulatory Compliance for Data Protection</a:t>
            </a:r>
            <a:r>
              <a:rPr lang="en-US" dirty="0"/>
              <a:t>: The system must be designed to comply with data protection laws (such as GDPR or CCPA) to ensure that customer information is handled securely and lawfully.</a:t>
            </a:r>
          </a:p>
          <a:p>
            <a:pPr>
              <a:buFont typeface="Wingdings" panose="05000000000000000000" pitchFamily="2" charset="2"/>
              <a:buChar char="Ø"/>
            </a:pPr>
            <a:r>
              <a:rPr lang="en-US" b="1" dirty="0"/>
              <a:t> Poor Reporting and Analytics</a:t>
            </a:r>
          </a:p>
          <a:p>
            <a:pPr>
              <a:buFont typeface="Arial" panose="020B0604020202020204" pitchFamily="34" charset="0"/>
              <a:buChar char="•"/>
            </a:pPr>
            <a:r>
              <a:rPr lang="en-US" b="1" dirty="0"/>
              <a:t>Limited Data Insights</a:t>
            </a:r>
            <a:r>
              <a:rPr lang="en-US" dirty="0"/>
              <a:t>: The Current RLMS app does not offer robust analytics and reporting tools, making it harder for bank to track loan performance, analyze trends, or make informed business decisions.</a:t>
            </a:r>
          </a:p>
          <a:p>
            <a:pPr>
              <a:buFont typeface="Arial" panose="020B0604020202020204" pitchFamily="34" charset="0"/>
              <a:buChar char="•"/>
            </a:pPr>
            <a:r>
              <a:rPr lang="en-US" b="1" dirty="0"/>
              <a:t>Difficulty in Monitoring Portfolio Risk</a:t>
            </a:r>
            <a:r>
              <a:rPr lang="en-US" dirty="0"/>
              <a:t>: Without proper tools to monitor loan portfolios bank may fail to identify patterns in loan defaults or assess the risk exposure of their retail loan offerings.</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158953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C1C05-1FD0-69EE-6EB5-A44C963220DE}"/>
              </a:ext>
            </a:extLst>
          </p:cNvPr>
          <p:cNvSpPr>
            <a:spLocks noGrp="1"/>
          </p:cNvSpPr>
          <p:nvPr>
            <p:ph type="title"/>
          </p:nvPr>
        </p:nvSpPr>
        <p:spPr/>
        <p:txBody>
          <a:bodyPr/>
          <a:lstStyle/>
          <a:p>
            <a:r>
              <a:rPr lang="en-US" dirty="0"/>
              <a:t>OPPURTUNITY</a:t>
            </a:r>
          </a:p>
        </p:txBody>
      </p:sp>
      <p:sp>
        <p:nvSpPr>
          <p:cNvPr id="3" name="Content Placeholder 2">
            <a:extLst>
              <a:ext uri="{FF2B5EF4-FFF2-40B4-BE49-F238E27FC236}">
                <a16:creationId xmlns:a16="http://schemas.microsoft.com/office/drawing/2014/main" id="{33039B66-FCEF-FD28-EC16-33685E62809B}"/>
              </a:ext>
            </a:extLst>
          </p:cNvPr>
          <p:cNvSpPr>
            <a:spLocks noGrp="1"/>
          </p:cNvSpPr>
          <p:nvPr>
            <p:ph idx="1"/>
          </p:nvPr>
        </p:nvSpPr>
        <p:spPr>
          <a:xfrm>
            <a:off x="1154954" y="2603499"/>
            <a:ext cx="9980078" cy="3546577"/>
          </a:xfrm>
        </p:spPr>
        <p:txBody>
          <a:bodyPr>
            <a:normAutofit/>
          </a:bodyPr>
          <a:lstStyle/>
          <a:p>
            <a:r>
              <a:rPr lang="en-US" sz="1600" b="1" dirty="0"/>
              <a:t>1. User Experience (UX) &amp; Interface Improvements</a:t>
            </a:r>
          </a:p>
          <a:p>
            <a:pPr>
              <a:buFont typeface="Arial" panose="020B0604020202020204" pitchFamily="34" charset="0"/>
              <a:buChar char="•"/>
            </a:pPr>
            <a:r>
              <a:rPr lang="en-US" sz="1600" b="1" dirty="0"/>
              <a:t>Simplified Dashboard:</a:t>
            </a:r>
            <a:r>
              <a:rPr lang="en-US" sz="1600" dirty="0"/>
              <a:t> Revamp the dashboard to offer a cleaner, user-friendly interface that displays key loan metrics, alerts, and important actions at a glance.</a:t>
            </a:r>
          </a:p>
          <a:p>
            <a:pPr>
              <a:buFont typeface="Arial" panose="020B0604020202020204" pitchFamily="34" charset="0"/>
              <a:buChar char="•"/>
            </a:pPr>
            <a:r>
              <a:rPr lang="en-US" sz="1600" b="1" dirty="0"/>
              <a:t>Customizable User Preferences:</a:t>
            </a:r>
            <a:r>
              <a:rPr lang="en-US" sz="1600" dirty="0"/>
              <a:t> Allow users to personalize their experience by selecting which loan categories, reports, or notifications are displayed.</a:t>
            </a:r>
          </a:p>
          <a:p>
            <a:r>
              <a:rPr lang="en-US" sz="1600" b="1" dirty="0"/>
              <a:t>2. Automation of Processes</a:t>
            </a:r>
          </a:p>
          <a:p>
            <a:pPr>
              <a:buFont typeface="Arial" panose="020B0604020202020204" pitchFamily="34" charset="0"/>
              <a:buChar char="•"/>
            </a:pPr>
            <a:r>
              <a:rPr lang="en-US" sz="1600" b="1" dirty="0"/>
              <a:t>Automated Loan Application Workflow:</a:t>
            </a:r>
            <a:r>
              <a:rPr lang="en-US" sz="1600" dirty="0"/>
              <a:t> Streamline the loan application process by automating document uploads, pre-screening of applicants, and initial approval processes based on set criteria.</a:t>
            </a:r>
          </a:p>
          <a:p>
            <a:endParaRPr lang="en-US" dirty="0"/>
          </a:p>
        </p:txBody>
      </p:sp>
    </p:spTree>
    <p:extLst>
      <p:ext uri="{BB962C8B-B14F-4D97-AF65-F5344CB8AC3E}">
        <p14:creationId xmlns:p14="http://schemas.microsoft.com/office/powerpoint/2010/main" val="2041493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FC1A3-F52D-7379-DCBA-3BBECF9DC758}"/>
              </a:ext>
            </a:extLst>
          </p:cNvPr>
          <p:cNvSpPr>
            <a:spLocks noGrp="1"/>
          </p:cNvSpPr>
          <p:nvPr>
            <p:ph type="title"/>
          </p:nvPr>
        </p:nvSpPr>
        <p:spPr/>
        <p:txBody>
          <a:bodyPr/>
          <a:lstStyle/>
          <a:p>
            <a:r>
              <a:rPr lang="en-US" dirty="0"/>
              <a:t>OPPURTUNITY</a:t>
            </a:r>
          </a:p>
        </p:txBody>
      </p:sp>
      <p:sp>
        <p:nvSpPr>
          <p:cNvPr id="3" name="Content Placeholder 2">
            <a:extLst>
              <a:ext uri="{FF2B5EF4-FFF2-40B4-BE49-F238E27FC236}">
                <a16:creationId xmlns:a16="http://schemas.microsoft.com/office/drawing/2014/main" id="{F83265D7-2B2C-3F48-998A-9B1E4AEEC349}"/>
              </a:ext>
            </a:extLst>
          </p:cNvPr>
          <p:cNvSpPr>
            <a:spLocks noGrp="1"/>
          </p:cNvSpPr>
          <p:nvPr>
            <p:ph idx="1"/>
          </p:nvPr>
        </p:nvSpPr>
        <p:spPr>
          <a:xfrm>
            <a:off x="1154954" y="2227006"/>
            <a:ext cx="10407781" cy="4232788"/>
          </a:xfrm>
        </p:spPr>
        <p:txBody>
          <a:bodyPr>
            <a:normAutofit lnSpcReduction="10000"/>
          </a:bodyPr>
          <a:lstStyle/>
          <a:p>
            <a:pPr algn="just">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3. Enhanced Loan Analytics &amp; Reporting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Real-Time Loan Performance Dashboard: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Provide real-time insights into loan portfolios, showing overdue loans, repayment trends, and interest accruals.</a:t>
            </a:r>
          </a:p>
          <a:p>
            <a:pPr marL="342900" lvl="0" indent="-342900" algn="just">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Custom Reports: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Enable users to generate customized reports based on different loan categories, payment history, or other parameters for better decision-making.</a:t>
            </a:r>
          </a:p>
          <a:p>
            <a:pPr algn="just">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4. Mobile App Enhancements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Offline Access: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Allow users to access essential loan information and perform actions even when they are offline, with data syncing when back online.</a:t>
            </a:r>
          </a:p>
          <a:p>
            <a:pPr marL="342900" lvl="0" indent="-342900" algn="just">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Push Notifications: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Send real-time push notifications for loan status updates, disbursements, and payment reminders.</a:t>
            </a:r>
          </a:p>
          <a:p>
            <a:pPr marL="342900" lvl="0" indent="-342900">
              <a:lnSpc>
                <a:spcPct val="107000"/>
              </a:lnSpc>
              <a:spcAft>
                <a:spcPts val="800"/>
              </a:spcAft>
              <a:buSzPts val="1000"/>
              <a:buFont typeface="Symbol" panose="05050102010706020507" pitchFamily="18" charset="2"/>
              <a:buChar char=""/>
              <a:tabLst>
                <a:tab pos="457200" algn="l"/>
              </a:tabLs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54806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6BC73-9870-E0B0-7FE8-CC396DDA0F09}"/>
              </a:ext>
            </a:extLst>
          </p:cNvPr>
          <p:cNvSpPr>
            <a:spLocks noGrp="1"/>
          </p:cNvSpPr>
          <p:nvPr>
            <p:ph type="title"/>
          </p:nvPr>
        </p:nvSpPr>
        <p:spPr/>
        <p:txBody>
          <a:bodyPr/>
          <a:lstStyle/>
          <a:p>
            <a:r>
              <a:rPr lang="en-US" dirty="0"/>
              <a:t>OPPURTUNITY</a:t>
            </a:r>
          </a:p>
        </p:txBody>
      </p:sp>
      <p:sp>
        <p:nvSpPr>
          <p:cNvPr id="3" name="Content Placeholder 2">
            <a:extLst>
              <a:ext uri="{FF2B5EF4-FFF2-40B4-BE49-F238E27FC236}">
                <a16:creationId xmlns:a16="http://schemas.microsoft.com/office/drawing/2014/main" id="{7D7B9546-E732-0B72-C4E1-A15C321164AD}"/>
              </a:ext>
            </a:extLst>
          </p:cNvPr>
          <p:cNvSpPr>
            <a:spLocks noGrp="1"/>
          </p:cNvSpPr>
          <p:nvPr>
            <p:ph idx="1"/>
          </p:nvPr>
        </p:nvSpPr>
        <p:spPr>
          <a:xfrm>
            <a:off x="811162" y="2300748"/>
            <a:ext cx="10205884" cy="4336026"/>
          </a:xfrm>
        </p:spPr>
        <p:txBody>
          <a:bodyPr>
            <a:normAutofit fontScale="77500" lnSpcReduction="2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5. Security Enhancements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Two-Factor Authentication (2FA):</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Implement 2FA for added security during login, especially when accessing sensitive loan information or making payments.</a:t>
            </a:r>
          </a:p>
          <a:p>
            <a:pPr marL="34290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Data Encryption &amp; Privacy Compliance: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Ensure that all sensitive data is encrypted and complies with regulations such as GDPR and other data protection laws.</a:t>
            </a:r>
          </a:p>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6. AI for Loan Risk Assessment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Fraud Detection: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Use AI to detect unusual loan application patterns or fraudulent activity and trigger alerts for further investigation.</a:t>
            </a:r>
          </a:p>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7. Compliance &amp; Regulatory Updates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Automated Regulatory Compliance Checks: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Regularly update the app to ensure it aligns with the latest banking and loan-related regulations.</a:t>
            </a:r>
          </a:p>
          <a:p>
            <a:pPr marL="342900" lvl="0" indent="-342900">
              <a:lnSpc>
                <a:spcPct val="107000"/>
              </a:lnSpc>
              <a:spcAft>
                <a:spcPts val="800"/>
              </a:spcAft>
              <a:buSzPts val="1000"/>
              <a:buFont typeface="Symbol" panose="05050102010706020507" pitchFamily="18" charset="2"/>
              <a:buChar char=""/>
              <a:tabLst>
                <a:tab pos="4572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Audit Trails: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Implement an audit trail system that tracks changes made to loan records, ensuring full transparency for compliance and security audits.</a:t>
            </a:r>
          </a:p>
          <a:p>
            <a:endParaRPr lang="en-US" dirty="0"/>
          </a:p>
        </p:txBody>
      </p:sp>
    </p:spTree>
    <p:extLst>
      <p:ext uri="{BB962C8B-B14F-4D97-AF65-F5344CB8AC3E}">
        <p14:creationId xmlns:p14="http://schemas.microsoft.com/office/powerpoint/2010/main" val="2674936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AE33F-4ADC-8286-88F1-E73A246001F0}"/>
              </a:ext>
            </a:extLst>
          </p:cNvPr>
          <p:cNvSpPr>
            <a:spLocks noGrp="1"/>
          </p:cNvSpPr>
          <p:nvPr>
            <p:ph type="title"/>
          </p:nvPr>
        </p:nvSpPr>
        <p:spPr/>
        <p:txBody>
          <a:bodyPr/>
          <a:lstStyle/>
          <a:p>
            <a:r>
              <a:rPr lang="en-US" dirty="0"/>
              <a:t>PURPOSE STATEMENT</a:t>
            </a:r>
          </a:p>
        </p:txBody>
      </p:sp>
      <p:sp>
        <p:nvSpPr>
          <p:cNvPr id="4" name="Content Placeholder 3">
            <a:extLst>
              <a:ext uri="{FF2B5EF4-FFF2-40B4-BE49-F238E27FC236}">
                <a16:creationId xmlns:a16="http://schemas.microsoft.com/office/drawing/2014/main" id="{E219EE7C-1AAB-8989-B02E-5A635AA04F86}"/>
              </a:ext>
            </a:extLst>
          </p:cNvPr>
          <p:cNvSpPr>
            <a:spLocks noGrp="1"/>
          </p:cNvSpPr>
          <p:nvPr>
            <p:ph idx="1"/>
          </p:nvPr>
        </p:nvSpPr>
        <p:spPr/>
        <p:txBody>
          <a:bodyPr/>
          <a:lstStyle/>
          <a:p>
            <a:pPr algn="just"/>
            <a:r>
              <a:rPr lang="en-US" dirty="0"/>
              <a:t>The purpose of this initiative is to enhance the functionality, security, and user experience of the Bank's Retail Loan Management System (RLMS) app. By incorporating advanced technologies such as automation, artificial intelligence, and improved data analytics, we aim to streamline loan processes, improve customer engagement, and increase operational efficiency. Additionally, the integration of robust security measures will ensure customer data protection and regulatory compliance. Ultimately, this update is designed to provide a seamless, personalized, and efficient loan management experience, positioning the bank to better meet the evolving needs of its customers in a competitive digital banking environment.</a:t>
            </a:r>
          </a:p>
        </p:txBody>
      </p:sp>
    </p:spTree>
    <p:extLst>
      <p:ext uri="{BB962C8B-B14F-4D97-AF65-F5344CB8AC3E}">
        <p14:creationId xmlns:p14="http://schemas.microsoft.com/office/powerpoint/2010/main" val="3174405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E3FB4-31F5-1DD6-4DB4-E0DE45D4E766}"/>
              </a:ext>
            </a:extLst>
          </p:cNvPr>
          <p:cNvSpPr>
            <a:spLocks noGrp="1"/>
          </p:cNvSpPr>
          <p:nvPr>
            <p:ph type="title"/>
          </p:nvPr>
        </p:nvSpPr>
        <p:spPr/>
        <p:txBody>
          <a:bodyPr/>
          <a:lstStyle/>
          <a:p>
            <a:r>
              <a:rPr lang="en-US" dirty="0"/>
              <a:t>PROJECT OBJECTIVES</a:t>
            </a:r>
          </a:p>
        </p:txBody>
      </p:sp>
      <p:sp>
        <p:nvSpPr>
          <p:cNvPr id="3" name="Content Placeholder 2">
            <a:extLst>
              <a:ext uri="{FF2B5EF4-FFF2-40B4-BE49-F238E27FC236}">
                <a16:creationId xmlns:a16="http://schemas.microsoft.com/office/drawing/2014/main" id="{56CEFC5A-36F7-0F4F-2E94-FD476C4F8260}"/>
              </a:ext>
            </a:extLst>
          </p:cNvPr>
          <p:cNvSpPr>
            <a:spLocks noGrp="1"/>
          </p:cNvSpPr>
          <p:nvPr>
            <p:ph idx="1"/>
          </p:nvPr>
        </p:nvSpPr>
        <p:spPr>
          <a:xfrm>
            <a:off x="1154954" y="2603500"/>
            <a:ext cx="9980078" cy="3416300"/>
          </a:xfrm>
        </p:spPr>
        <p:txBody>
          <a:bodyPr/>
          <a:lstStyle/>
          <a:p>
            <a:pPr>
              <a:buFont typeface="Wingdings" panose="05000000000000000000" pitchFamily="2" charset="2"/>
              <a:buChar char="Ø"/>
            </a:pPr>
            <a:r>
              <a:rPr lang="en-US" dirty="0"/>
              <a:t>Define the scope of the Project and the end results from the Project.</a:t>
            </a:r>
          </a:p>
          <a:p>
            <a:pPr>
              <a:buFont typeface="Wingdings" panose="05000000000000000000" pitchFamily="2" charset="2"/>
              <a:buChar char="Ø"/>
            </a:pPr>
            <a:r>
              <a:rPr lang="en-US" dirty="0"/>
              <a:t>Requirement gathering of upgrades required and enhancement to be done to the current CRM application.</a:t>
            </a:r>
          </a:p>
          <a:p>
            <a:pPr>
              <a:buFont typeface="Wingdings" panose="05000000000000000000" pitchFamily="2" charset="2"/>
              <a:buChar char="Ø"/>
            </a:pPr>
            <a:r>
              <a:rPr lang="en-US" dirty="0"/>
              <a:t>Solution to be provided to the sponsors with prototypes and testing</a:t>
            </a:r>
          </a:p>
          <a:p>
            <a:pPr>
              <a:buFont typeface="Wingdings" panose="05000000000000000000" pitchFamily="2" charset="2"/>
              <a:buChar char="Ø"/>
            </a:pPr>
            <a:r>
              <a:rPr lang="en-US" dirty="0"/>
              <a:t>Feedback to be taken at regular intervals with their inputs.</a:t>
            </a:r>
          </a:p>
          <a:p>
            <a:pPr>
              <a:buFont typeface="Wingdings" panose="05000000000000000000" pitchFamily="2" charset="2"/>
              <a:buChar char="Ø"/>
            </a:pPr>
            <a:r>
              <a:rPr lang="en-US" dirty="0"/>
              <a:t> Product to be Designed, Developed and Tested as per the requirement.</a:t>
            </a:r>
          </a:p>
          <a:p>
            <a:pPr>
              <a:buFont typeface="Wingdings" panose="05000000000000000000" pitchFamily="2" charset="2"/>
              <a:buChar char="Ø"/>
            </a:pPr>
            <a:r>
              <a:rPr lang="en-US" dirty="0"/>
              <a:t> The Final Product to presented to the Client within the defined deadline with sign off from the Client.</a:t>
            </a:r>
          </a:p>
          <a:p>
            <a:pPr marL="0" indent="0">
              <a:buNone/>
            </a:pPr>
            <a:endParaRPr lang="en-US" dirty="0"/>
          </a:p>
        </p:txBody>
      </p:sp>
    </p:spTree>
    <p:extLst>
      <p:ext uri="{BB962C8B-B14F-4D97-AF65-F5344CB8AC3E}">
        <p14:creationId xmlns:p14="http://schemas.microsoft.com/office/powerpoint/2010/main" val="17415981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TM02900722[[fn=Ion Boardroom]]</Template>
  <TotalTime>8714</TotalTime>
  <Words>1796</Words>
  <Application>Microsoft Office PowerPoint</Application>
  <PresentationFormat>Widescreen</PresentationFormat>
  <Paragraphs>105</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Symbol</vt:lpstr>
      <vt:lpstr>Wingdings</vt:lpstr>
      <vt:lpstr>Wingdings 3</vt:lpstr>
      <vt:lpstr>Ion Boardroom</vt:lpstr>
      <vt:lpstr>RLMS- UPDATES AND ENHANCEMENTS</vt:lpstr>
      <vt:lpstr>SITUATION</vt:lpstr>
      <vt:lpstr>PROBLEM</vt:lpstr>
      <vt:lpstr>PROBLEM</vt:lpstr>
      <vt:lpstr>OPPURTUNITY</vt:lpstr>
      <vt:lpstr>OPPURTUNITY</vt:lpstr>
      <vt:lpstr>OPPURTUNITY</vt:lpstr>
      <vt:lpstr>PURPOSE STATEMENT</vt:lpstr>
      <vt:lpstr>PROJECT OBJECTIVES</vt:lpstr>
      <vt:lpstr>Success Criteria</vt:lpstr>
      <vt:lpstr>Success Criteria</vt:lpstr>
      <vt:lpstr>METHODS/APPROACHES</vt:lpstr>
      <vt:lpstr>RESOURCES</vt:lpstr>
      <vt:lpstr>RISKS AND DEPENDENCIES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12</cp:revision>
  <dcterms:created xsi:type="dcterms:W3CDTF">2025-01-09T14:31:31Z</dcterms:created>
  <dcterms:modified xsi:type="dcterms:W3CDTF">2025-01-19T15:23:42Z</dcterms:modified>
</cp:coreProperties>
</file>