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7" r:id="rId4"/>
    <p:sldId id="265" r:id="rId5"/>
    <p:sldId id="266" r:id="rId6"/>
    <p:sldId id="258" r:id="rId7"/>
    <p:sldId id="259" r:id="rId8"/>
    <p:sldId id="260" r:id="rId9"/>
    <p:sldId id="272" r:id="rId10"/>
    <p:sldId id="261" r:id="rId11"/>
    <p:sldId id="273" r:id="rId12"/>
    <p:sldId id="274" r:id="rId13"/>
    <p:sldId id="271" r:id="rId14"/>
    <p:sldId id="262" r:id="rId15"/>
    <p:sldId id="263" r:id="rId16"/>
    <p:sldId id="269" r:id="rId17"/>
    <p:sldId id="27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0620" autoAdjust="0"/>
  </p:normalViewPr>
  <p:slideViewPr>
    <p:cSldViewPr>
      <p:cViewPr>
        <p:scale>
          <a:sx n="100" d="100"/>
          <a:sy n="100" d="100"/>
        </p:scale>
        <p:origin x="-354" y="54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744B75-2A27-44B2-AE16-A75929A05CF6}" type="datetimeFigureOut">
              <a:rPr lang="en-US" smtClean="0"/>
              <a:pPr/>
              <a:t>3/15/2025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0BF48B-EEA2-4386-90EF-3DAC15994EC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744B75-2A27-44B2-AE16-A75929A05CF6}" type="datetimeFigureOut">
              <a:rPr lang="en-US" smtClean="0"/>
              <a:pPr/>
              <a:t>3/15/2025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0BF48B-EEA2-4386-90EF-3DAC15994EC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744B75-2A27-44B2-AE16-A75929A05CF6}" type="datetimeFigureOut">
              <a:rPr lang="en-US" smtClean="0"/>
              <a:pPr/>
              <a:t>3/15/2025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0BF48B-EEA2-4386-90EF-3DAC15994EC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744B75-2A27-44B2-AE16-A75929A05CF6}" type="datetimeFigureOut">
              <a:rPr lang="en-US" smtClean="0"/>
              <a:pPr/>
              <a:t>3/15/2025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0BF48B-EEA2-4386-90EF-3DAC15994EC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744B75-2A27-44B2-AE16-A75929A05CF6}" type="datetimeFigureOut">
              <a:rPr lang="en-US" smtClean="0"/>
              <a:pPr/>
              <a:t>3/15/2025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0BF48B-EEA2-4386-90EF-3DAC15994EC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744B75-2A27-44B2-AE16-A75929A05CF6}" type="datetimeFigureOut">
              <a:rPr lang="en-US" smtClean="0"/>
              <a:pPr/>
              <a:t>3/15/2025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0BF48B-EEA2-4386-90EF-3DAC15994EC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744B75-2A27-44B2-AE16-A75929A05CF6}" type="datetimeFigureOut">
              <a:rPr lang="en-US" smtClean="0"/>
              <a:pPr/>
              <a:t>3/15/2025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0BF48B-EEA2-4386-90EF-3DAC15994EC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744B75-2A27-44B2-AE16-A75929A05CF6}" type="datetimeFigureOut">
              <a:rPr lang="en-US" smtClean="0"/>
              <a:pPr/>
              <a:t>3/15/2025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0BF48B-EEA2-4386-90EF-3DAC15994EC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744B75-2A27-44B2-AE16-A75929A05CF6}" type="datetimeFigureOut">
              <a:rPr lang="en-US" smtClean="0"/>
              <a:pPr/>
              <a:t>3/15/2025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0BF48B-EEA2-4386-90EF-3DAC15994EC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744B75-2A27-44B2-AE16-A75929A05CF6}" type="datetimeFigureOut">
              <a:rPr lang="en-US" smtClean="0"/>
              <a:pPr/>
              <a:t>3/15/2025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0BF48B-EEA2-4386-90EF-3DAC15994EC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744B75-2A27-44B2-AE16-A75929A05CF6}" type="datetimeFigureOut">
              <a:rPr lang="en-US" smtClean="0"/>
              <a:pPr/>
              <a:t>3/15/2025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0BF48B-EEA2-4386-90EF-3DAC15994EC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744B75-2A27-44B2-AE16-A75929A05CF6}" type="datetimeFigureOut">
              <a:rPr lang="en-US" smtClean="0"/>
              <a:pPr/>
              <a:t>3/15/2025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0BF48B-EEA2-4386-90EF-3DAC15994EC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LMCAS</a:t>
            </a:r>
            <a:endParaRPr lang="en-US" dirty="0"/>
          </a:p>
        </p:txBody>
      </p:sp>
      <p:sp>
        <p:nvSpPr>
          <p:cNvPr id="3" name="Subtitle 2"/>
          <p:cNvSpPr>
            <a:spLocks noGrp="1"/>
          </p:cNvSpPr>
          <p:nvPr>
            <p:ph type="subTitle" idx="1"/>
          </p:nvPr>
        </p:nvSpPr>
        <p:spPr/>
        <p:txBody>
          <a:bodyPr/>
          <a:lstStyle/>
          <a:p>
            <a:r>
              <a:rPr lang="en-US" dirty="0" smtClean="0">
                <a:solidFill>
                  <a:schemeClr val="tx1"/>
                </a:solidFill>
                <a:latin typeface="Arial" pitchFamily="34" charset="0"/>
                <a:cs typeface="Arial" pitchFamily="34" charset="0"/>
              </a:rPr>
              <a:t>Prepared by</a:t>
            </a:r>
          </a:p>
          <a:p>
            <a:r>
              <a:rPr lang="en-US" dirty="0" smtClean="0">
                <a:solidFill>
                  <a:schemeClr val="tx1"/>
                </a:solidFill>
                <a:latin typeface="Arial" pitchFamily="34" charset="0"/>
                <a:cs typeface="Arial" pitchFamily="34" charset="0"/>
              </a:rPr>
              <a:t>B.N.Shoba</a:t>
            </a:r>
            <a:endParaRPr lang="en-US" dirty="0">
              <a:solidFill>
                <a:schemeClr val="tx1"/>
              </a:solidFill>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normAutofit/>
          </a:bodyPr>
          <a:lstStyle/>
          <a:p>
            <a:r>
              <a:rPr lang="en-US" sz="2800" dirty="0" smtClean="0">
                <a:latin typeface="Arial" pitchFamily="34" charset="0"/>
                <a:cs typeface="Arial" pitchFamily="34" charset="0"/>
              </a:rPr>
              <a:t>Methods/Approach</a:t>
            </a:r>
            <a:endParaRPr lang="en-US" sz="2800" dirty="0">
              <a:latin typeface="Arial" pitchFamily="34" charset="0"/>
              <a:cs typeface="Arial" pitchFamily="34" charset="0"/>
            </a:endParaRPr>
          </a:p>
        </p:txBody>
      </p:sp>
      <p:sp>
        <p:nvSpPr>
          <p:cNvPr id="3" name="Content Placeholder 2"/>
          <p:cNvSpPr>
            <a:spLocks noGrp="1"/>
          </p:cNvSpPr>
          <p:nvPr>
            <p:ph idx="1"/>
          </p:nvPr>
        </p:nvSpPr>
        <p:spPr>
          <a:xfrm>
            <a:off x="457200" y="1285860"/>
            <a:ext cx="8229600" cy="4840303"/>
          </a:xfrm>
        </p:spPr>
        <p:txBody>
          <a:bodyPr>
            <a:normAutofit/>
          </a:bodyPr>
          <a:lstStyle/>
          <a:p>
            <a:r>
              <a:rPr lang="en-US" sz="1200" dirty="0" smtClean="0">
                <a:latin typeface="Arial" pitchFamily="34" charset="0"/>
                <a:cs typeface="Arial" pitchFamily="34" charset="0"/>
              </a:rPr>
              <a:t>In the context of </a:t>
            </a:r>
            <a:r>
              <a:rPr lang="en-US" sz="1200" b="1" dirty="0" smtClean="0">
                <a:latin typeface="Arial" pitchFamily="34" charset="0"/>
                <a:cs typeface="Arial" pitchFamily="34" charset="0"/>
              </a:rPr>
              <a:t>Waterfall Methods </a:t>
            </a:r>
            <a:r>
              <a:rPr lang="en-US" sz="1200" dirty="0" smtClean="0">
                <a:latin typeface="Arial" pitchFamily="34" charset="0"/>
                <a:cs typeface="Arial" pitchFamily="34" charset="0"/>
              </a:rPr>
              <a:t>when establishing a </a:t>
            </a:r>
            <a:r>
              <a:rPr lang="en-US" sz="1200" b="1" dirty="0" smtClean="0">
                <a:latin typeface="Arial" pitchFamily="34" charset="0"/>
                <a:cs typeface="Arial" pitchFamily="34" charset="0"/>
              </a:rPr>
              <a:t>selection committee</a:t>
            </a:r>
            <a:r>
              <a:rPr lang="en-US" sz="1200" dirty="0" smtClean="0">
                <a:latin typeface="Arial" pitchFamily="34" charset="0"/>
                <a:cs typeface="Arial" pitchFamily="34" charset="0"/>
              </a:rPr>
              <a:t> and defining a </a:t>
            </a:r>
            <a:r>
              <a:rPr lang="en-US" sz="1200" b="1" dirty="0" smtClean="0">
                <a:latin typeface="Arial" pitchFamily="34" charset="0"/>
                <a:cs typeface="Arial" pitchFamily="34" charset="0"/>
              </a:rPr>
              <a:t>selection process</a:t>
            </a:r>
            <a:r>
              <a:rPr lang="en-US" sz="1200" dirty="0" smtClean="0">
                <a:latin typeface="Arial" pitchFamily="34" charset="0"/>
                <a:cs typeface="Arial" pitchFamily="34" charset="0"/>
              </a:rPr>
              <a:t> for loan and credit management analysis, the goal is to follow a structured and sequential approach</a:t>
            </a:r>
          </a:p>
          <a:p>
            <a:pPr>
              <a:buNone/>
            </a:pPr>
            <a:r>
              <a:rPr lang="en-US" sz="1200" b="1" dirty="0" smtClean="0">
                <a:latin typeface="Arial" pitchFamily="34" charset="0"/>
                <a:cs typeface="Arial" pitchFamily="34" charset="0"/>
              </a:rPr>
              <a:t>1. Establishing a Selection Committee</a:t>
            </a:r>
          </a:p>
          <a:p>
            <a:r>
              <a:rPr lang="en-US" sz="1200" dirty="0" smtClean="0">
                <a:latin typeface="Arial" pitchFamily="34" charset="0"/>
                <a:cs typeface="Arial" pitchFamily="34" charset="0"/>
              </a:rPr>
              <a:t>The selection committee is crucial for evaluating potential solutions, assessing loan applications, and managing credit risks. </a:t>
            </a:r>
          </a:p>
          <a:p>
            <a:r>
              <a:rPr lang="en-US" sz="1200" dirty="0" smtClean="0">
                <a:latin typeface="Arial" pitchFamily="34" charset="0"/>
                <a:cs typeface="Arial" pitchFamily="34" charset="0"/>
              </a:rPr>
              <a:t>Key Members of the Selection Committee: project sponsor, project manager , Credit Risk Analysts, Legal Advisors, Finance Experts, Operations/Systems Specialists and Stakeholder Representatives(business managers, department heads)</a:t>
            </a:r>
          </a:p>
          <a:p>
            <a:pPr>
              <a:buNone/>
            </a:pPr>
            <a:r>
              <a:rPr lang="en-US" sz="1200" b="1" dirty="0" smtClean="0">
                <a:latin typeface="Arial" pitchFamily="34" charset="0"/>
                <a:cs typeface="Arial" pitchFamily="34" charset="0"/>
              </a:rPr>
              <a:t>2. Defining the Selection Process</a:t>
            </a:r>
          </a:p>
          <a:p>
            <a:pPr>
              <a:buNone/>
            </a:pPr>
            <a:r>
              <a:rPr lang="en-US" sz="1200" dirty="0" smtClean="0">
                <a:latin typeface="Arial" pitchFamily="34" charset="0"/>
                <a:cs typeface="Arial" pitchFamily="34" charset="0"/>
              </a:rPr>
              <a:t>The selection process is typically divided into a set of predefined phases that are followed in sequence. In the context of waterfall methodology, these phases can include the following are:</a:t>
            </a:r>
          </a:p>
          <a:p>
            <a:pPr>
              <a:buNone/>
            </a:pPr>
            <a:r>
              <a:rPr lang="en-US" sz="1200" b="1" dirty="0" smtClean="0">
                <a:latin typeface="Arial" pitchFamily="34" charset="0"/>
                <a:cs typeface="Arial" pitchFamily="34" charset="0"/>
              </a:rPr>
              <a:t>1. Requirement Gathering and Analysis</a:t>
            </a:r>
          </a:p>
          <a:p>
            <a:pPr>
              <a:buNone/>
            </a:pPr>
            <a:r>
              <a:rPr lang="en-US" sz="1200" dirty="0" smtClean="0">
                <a:latin typeface="Arial" pitchFamily="34" charset="0"/>
                <a:cs typeface="Arial" pitchFamily="34" charset="0"/>
              </a:rPr>
              <a:t>In this phase, the requirements for the loan and credit management system are identified and documented. This phase is crucial because it sets the foundation for all future stages of the process.</a:t>
            </a:r>
          </a:p>
          <a:p>
            <a:pPr>
              <a:buNone/>
            </a:pPr>
            <a:r>
              <a:rPr lang="en-US" sz="1200" b="1" dirty="0" smtClean="0">
                <a:latin typeface="Arial" pitchFamily="34" charset="0"/>
                <a:cs typeface="Arial" pitchFamily="34" charset="0"/>
              </a:rPr>
              <a:t>Key Activities:</a:t>
            </a:r>
          </a:p>
          <a:p>
            <a:pPr>
              <a:buNone/>
            </a:pPr>
            <a:r>
              <a:rPr lang="en-US" sz="1200" b="1" dirty="0" smtClean="0">
                <a:latin typeface="Arial" pitchFamily="34" charset="0"/>
                <a:cs typeface="Arial" pitchFamily="34" charset="0"/>
              </a:rPr>
              <a:t>Identify Stakeholders</a:t>
            </a:r>
            <a:r>
              <a:rPr lang="en-US" sz="1200" dirty="0" smtClean="0">
                <a:latin typeface="Arial" pitchFamily="34" charset="0"/>
                <a:cs typeface="Arial" pitchFamily="34" charset="0"/>
              </a:rPr>
              <a:t>: Determine who is involved in the loan process (e.g., borrowers, loan officers, underwriters, regulators, etc.).</a:t>
            </a:r>
          </a:p>
          <a:p>
            <a:pPr>
              <a:buNone/>
            </a:pPr>
            <a:r>
              <a:rPr lang="en-US" sz="1200" b="1" dirty="0" smtClean="0">
                <a:latin typeface="Arial" pitchFamily="34" charset="0"/>
                <a:cs typeface="Arial" pitchFamily="34" charset="0"/>
              </a:rPr>
              <a:t>Define System Requirements</a:t>
            </a:r>
            <a:r>
              <a:rPr lang="en-US" sz="1200" dirty="0" smtClean="0">
                <a:latin typeface="Arial" pitchFamily="34" charset="0"/>
                <a:cs typeface="Arial" pitchFamily="34" charset="0"/>
              </a:rPr>
              <a:t>: Specify the features and functionalities of the loan management system (e.g., loan application forms, credit score integration, payment tracking, etc.).</a:t>
            </a:r>
          </a:p>
          <a:p>
            <a:pPr>
              <a:buNone/>
            </a:pPr>
            <a:r>
              <a:rPr lang="en-US" sz="1200" b="1" dirty="0" smtClean="0">
                <a:latin typeface="Arial" pitchFamily="34" charset="0"/>
                <a:cs typeface="Arial" pitchFamily="34" charset="0"/>
              </a:rPr>
              <a:t>Compliance and Regulatory Requirements</a:t>
            </a:r>
            <a:r>
              <a:rPr lang="en-US" sz="1200" dirty="0" smtClean="0">
                <a:latin typeface="Arial" pitchFamily="34" charset="0"/>
                <a:cs typeface="Arial" pitchFamily="34" charset="0"/>
              </a:rPr>
              <a:t>: Understand the legal and regulatory requirements (e.g., KYC, AML, consumer credit protection) that must be integrated into the loan process.</a:t>
            </a:r>
          </a:p>
          <a:p>
            <a:pPr>
              <a:buNone/>
            </a:pPr>
            <a:endParaRPr lang="en-US" sz="1200" dirty="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215106"/>
          </a:xfrm>
        </p:spPr>
        <p:txBody>
          <a:bodyPr>
            <a:normAutofit lnSpcReduction="10000"/>
          </a:bodyPr>
          <a:lstStyle/>
          <a:p>
            <a:pPr>
              <a:buNone/>
            </a:pPr>
            <a:r>
              <a:rPr lang="en-US" sz="1200" b="1" dirty="0" smtClean="0">
                <a:latin typeface="Arial" pitchFamily="34" charset="0"/>
                <a:cs typeface="Arial" pitchFamily="34" charset="0"/>
              </a:rPr>
              <a:t>User </a:t>
            </a:r>
            <a:r>
              <a:rPr lang="en-US" sz="1200" b="1" dirty="0" smtClean="0">
                <a:latin typeface="Arial" pitchFamily="34" charset="0"/>
                <a:cs typeface="Arial" pitchFamily="34" charset="0"/>
              </a:rPr>
              <a:t>Acceptance Testing (UAT)</a:t>
            </a:r>
            <a:r>
              <a:rPr lang="en-US" sz="1200" dirty="0" smtClean="0">
                <a:latin typeface="Arial" pitchFamily="34" charset="0"/>
                <a:cs typeface="Arial" pitchFamily="34" charset="0"/>
              </a:rPr>
              <a:t>: Borrowers and loan officers test the system to ensure it meets their needs.</a:t>
            </a:r>
          </a:p>
          <a:p>
            <a:pPr>
              <a:buNone/>
            </a:pPr>
            <a:r>
              <a:rPr lang="en-US" sz="1200" b="1" dirty="0" smtClean="0">
                <a:latin typeface="Arial" pitchFamily="34" charset="0"/>
                <a:cs typeface="Arial" pitchFamily="34" charset="0"/>
              </a:rPr>
              <a:t>Compliance Testing</a:t>
            </a:r>
            <a:r>
              <a:rPr lang="en-US" sz="1200" dirty="0" smtClean="0">
                <a:latin typeface="Arial" pitchFamily="34" charset="0"/>
                <a:cs typeface="Arial" pitchFamily="34" charset="0"/>
              </a:rPr>
              <a:t>: Verify that the system adheres to legal and regulatory requirements, such as data privacy, KYC, and AML.</a:t>
            </a:r>
          </a:p>
          <a:p>
            <a:pPr>
              <a:buNone/>
            </a:pPr>
            <a:r>
              <a:rPr lang="en-US" sz="1200" b="1" dirty="0" smtClean="0">
                <a:latin typeface="Arial" pitchFamily="34" charset="0"/>
                <a:cs typeface="Arial" pitchFamily="34" charset="0"/>
              </a:rPr>
              <a:t>Security Testing</a:t>
            </a:r>
            <a:r>
              <a:rPr lang="en-US" sz="1200" dirty="0" smtClean="0">
                <a:latin typeface="Arial" pitchFamily="34" charset="0"/>
                <a:cs typeface="Arial" pitchFamily="34" charset="0"/>
              </a:rPr>
              <a:t>: Conduct penetration testing and vulnerability assessments to protect sensitive data</a:t>
            </a:r>
            <a:r>
              <a:rPr lang="en-US" sz="1200" dirty="0" smtClean="0">
                <a:latin typeface="Arial" pitchFamily="34" charset="0"/>
                <a:cs typeface="Arial" pitchFamily="34" charset="0"/>
              </a:rPr>
              <a:t>.</a:t>
            </a:r>
          </a:p>
          <a:p>
            <a:pPr>
              <a:buNone/>
            </a:pPr>
            <a:r>
              <a:rPr lang="en-US" sz="1200" b="1" dirty="0" smtClean="0">
                <a:latin typeface="Arial" pitchFamily="34" charset="0"/>
                <a:cs typeface="Arial" pitchFamily="34" charset="0"/>
              </a:rPr>
              <a:t>5. Deployment</a:t>
            </a:r>
          </a:p>
          <a:p>
            <a:pPr>
              <a:buNone/>
            </a:pPr>
            <a:r>
              <a:rPr lang="en-US" sz="1200" b="1" dirty="0" smtClean="0">
                <a:latin typeface="Arial" pitchFamily="34" charset="0"/>
                <a:cs typeface="Arial" pitchFamily="34" charset="0"/>
              </a:rPr>
              <a:t>Objective</a:t>
            </a:r>
            <a:r>
              <a:rPr lang="en-US" sz="1200" dirty="0" smtClean="0">
                <a:latin typeface="Arial" pitchFamily="34" charset="0"/>
                <a:cs typeface="Arial" pitchFamily="34" charset="0"/>
              </a:rPr>
              <a:t>: Deploy the loan and credit management system into the production environment for real-world use.</a:t>
            </a:r>
          </a:p>
          <a:p>
            <a:pPr>
              <a:buNone/>
            </a:pPr>
            <a:r>
              <a:rPr lang="en-US" sz="1200" b="1" dirty="0" smtClean="0">
                <a:latin typeface="Arial" pitchFamily="34" charset="0"/>
                <a:cs typeface="Arial" pitchFamily="34" charset="0"/>
              </a:rPr>
              <a:t>Activities</a:t>
            </a:r>
            <a:r>
              <a:rPr lang="en-US" sz="1200" dirty="0" smtClean="0">
                <a:latin typeface="Arial" pitchFamily="34" charset="0"/>
                <a:cs typeface="Arial" pitchFamily="34" charset="0"/>
              </a:rPr>
              <a:t>: </a:t>
            </a:r>
          </a:p>
          <a:p>
            <a:pPr lvl="1">
              <a:buNone/>
            </a:pPr>
            <a:r>
              <a:rPr lang="en-US" sz="1200" b="1" dirty="0" smtClean="0">
                <a:latin typeface="Arial" pitchFamily="34" charset="0"/>
                <a:cs typeface="Arial" pitchFamily="34" charset="0"/>
              </a:rPr>
              <a:t>Deployment planning</a:t>
            </a:r>
            <a:r>
              <a:rPr lang="en-US" sz="1200" dirty="0" smtClean="0">
                <a:latin typeface="Arial" pitchFamily="34" charset="0"/>
                <a:cs typeface="Arial" pitchFamily="34" charset="0"/>
              </a:rPr>
              <a:t>: Plan and execute the deployment of the system, including configuration of servers, databases, and external integrations (e.g., credit bureaus, payment systems).</a:t>
            </a:r>
          </a:p>
          <a:p>
            <a:pPr lvl="1">
              <a:buNone/>
            </a:pPr>
            <a:r>
              <a:rPr lang="en-US" sz="1200" b="1" dirty="0" smtClean="0">
                <a:latin typeface="Arial" pitchFamily="34" charset="0"/>
                <a:cs typeface="Arial" pitchFamily="34" charset="0"/>
              </a:rPr>
              <a:t>User training</a:t>
            </a:r>
            <a:r>
              <a:rPr lang="en-US" sz="1200" dirty="0" smtClean="0">
                <a:latin typeface="Arial" pitchFamily="34" charset="0"/>
                <a:cs typeface="Arial" pitchFamily="34" charset="0"/>
              </a:rPr>
              <a:t>: Provide training to loan officers, customer service teams, and borrowers (if necessary) on how to use the system.</a:t>
            </a:r>
          </a:p>
          <a:p>
            <a:pPr lvl="1">
              <a:buNone/>
            </a:pPr>
            <a:r>
              <a:rPr lang="en-US" sz="1200" b="1" dirty="0" smtClean="0">
                <a:latin typeface="Arial" pitchFamily="34" charset="0"/>
                <a:cs typeface="Arial" pitchFamily="34" charset="0"/>
              </a:rPr>
              <a:t>Data migration</a:t>
            </a:r>
            <a:r>
              <a:rPr lang="en-US" sz="1200" dirty="0" smtClean="0">
                <a:latin typeface="Arial" pitchFamily="34" charset="0"/>
                <a:cs typeface="Arial" pitchFamily="34" charset="0"/>
              </a:rPr>
              <a:t> (if applicable): If transitioning from a legacy system, migrate data (e.g., existing loan data, borrower details) into the new system.</a:t>
            </a:r>
          </a:p>
          <a:p>
            <a:pPr lvl="1">
              <a:buNone/>
            </a:pPr>
            <a:r>
              <a:rPr lang="en-US" sz="1200" b="1" dirty="0" smtClean="0">
                <a:latin typeface="Arial" pitchFamily="34" charset="0"/>
                <a:cs typeface="Arial" pitchFamily="34" charset="0"/>
              </a:rPr>
              <a:t>System go-live</a:t>
            </a:r>
            <a:r>
              <a:rPr lang="en-US" sz="1200" dirty="0" smtClean="0">
                <a:latin typeface="Arial" pitchFamily="34" charset="0"/>
                <a:cs typeface="Arial" pitchFamily="34" charset="0"/>
              </a:rPr>
              <a:t>: Launch the loan management system for real-time use</a:t>
            </a:r>
            <a:r>
              <a:rPr lang="en-US" sz="1200" dirty="0" smtClean="0">
                <a:latin typeface="Arial" pitchFamily="34" charset="0"/>
                <a:cs typeface="Arial" pitchFamily="34" charset="0"/>
              </a:rPr>
              <a:t>.</a:t>
            </a:r>
          </a:p>
          <a:p>
            <a:pPr>
              <a:buNone/>
            </a:pPr>
            <a:r>
              <a:rPr lang="en-US" sz="1200" b="1" dirty="0" smtClean="0">
                <a:latin typeface="Arial" pitchFamily="34" charset="0"/>
                <a:cs typeface="Arial" pitchFamily="34" charset="0"/>
              </a:rPr>
              <a:t>6. Maintenance</a:t>
            </a:r>
          </a:p>
          <a:p>
            <a:pPr>
              <a:buNone/>
            </a:pPr>
            <a:r>
              <a:rPr lang="en-US" sz="1200" b="1" dirty="0" smtClean="0">
                <a:latin typeface="Arial" pitchFamily="34" charset="0"/>
                <a:cs typeface="Arial" pitchFamily="34" charset="0"/>
              </a:rPr>
              <a:t>Objective</a:t>
            </a:r>
            <a:r>
              <a:rPr lang="en-US" sz="1200" dirty="0" smtClean="0">
                <a:latin typeface="Arial" pitchFamily="34" charset="0"/>
                <a:cs typeface="Arial" pitchFamily="34" charset="0"/>
              </a:rPr>
              <a:t>: Ensure the system remains functional, up-to-date, and compliant after deployment.</a:t>
            </a:r>
          </a:p>
          <a:p>
            <a:pPr>
              <a:buNone/>
            </a:pPr>
            <a:r>
              <a:rPr lang="en-US" sz="1200" b="1" dirty="0" smtClean="0">
                <a:latin typeface="Arial" pitchFamily="34" charset="0"/>
                <a:cs typeface="Arial" pitchFamily="34" charset="0"/>
              </a:rPr>
              <a:t>Activities</a:t>
            </a:r>
            <a:r>
              <a:rPr lang="en-US" sz="1200" dirty="0" smtClean="0">
                <a:latin typeface="Arial" pitchFamily="34" charset="0"/>
                <a:cs typeface="Arial" pitchFamily="34" charset="0"/>
              </a:rPr>
              <a:t>: </a:t>
            </a:r>
          </a:p>
          <a:p>
            <a:pPr lvl="1">
              <a:buNone/>
            </a:pPr>
            <a:r>
              <a:rPr lang="en-US" sz="1200" b="1" dirty="0" smtClean="0">
                <a:latin typeface="Arial" pitchFamily="34" charset="0"/>
                <a:cs typeface="Arial" pitchFamily="34" charset="0"/>
              </a:rPr>
              <a:t>Bug fixes and performance optimization</a:t>
            </a:r>
            <a:r>
              <a:rPr lang="en-US" sz="1200" dirty="0" smtClean="0">
                <a:latin typeface="Arial" pitchFamily="34" charset="0"/>
                <a:cs typeface="Arial" pitchFamily="34" charset="0"/>
              </a:rPr>
              <a:t>: Address any issues that arise post-deployment, such as bugs, performance bottlenecks, or user-reported problems.</a:t>
            </a:r>
          </a:p>
          <a:p>
            <a:pPr lvl="1">
              <a:buNone/>
            </a:pPr>
            <a:r>
              <a:rPr lang="en-US" sz="1200" b="1" dirty="0" smtClean="0">
                <a:latin typeface="Arial" pitchFamily="34" charset="0"/>
                <a:cs typeface="Arial" pitchFamily="34" charset="0"/>
              </a:rPr>
              <a:t>Compliance updates</a:t>
            </a:r>
            <a:r>
              <a:rPr lang="en-US" sz="1200" dirty="0" smtClean="0">
                <a:latin typeface="Arial" pitchFamily="34" charset="0"/>
                <a:cs typeface="Arial" pitchFamily="34" charset="0"/>
              </a:rPr>
              <a:t>: Make sure the system is kept up-to-date with any changes in legal or regulatory requirements (e.g., updates to credit scoring algorithms, changes in lending regulations).</a:t>
            </a:r>
          </a:p>
          <a:p>
            <a:pPr lvl="1">
              <a:buNone/>
            </a:pPr>
            <a:r>
              <a:rPr lang="en-US" sz="1200" b="1" dirty="0" smtClean="0">
                <a:latin typeface="Arial" pitchFamily="34" charset="0"/>
                <a:cs typeface="Arial" pitchFamily="34" charset="0"/>
              </a:rPr>
              <a:t>Regular updates</a:t>
            </a:r>
            <a:r>
              <a:rPr lang="en-US" sz="1200" dirty="0" smtClean="0">
                <a:latin typeface="Arial" pitchFamily="34" charset="0"/>
                <a:cs typeface="Arial" pitchFamily="34" charset="0"/>
              </a:rPr>
              <a:t>: Release updates for system enhancements, new features, and performance improvements.</a:t>
            </a:r>
          </a:p>
          <a:p>
            <a:pPr lvl="1">
              <a:buNone/>
            </a:pPr>
            <a:r>
              <a:rPr lang="en-US" sz="1200" b="1" dirty="0" smtClean="0">
                <a:latin typeface="Arial" pitchFamily="34" charset="0"/>
                <a:cs typeface="Arial" pitchFamily="34" charset="0"/>
              </a:rPr>
              <a:t>User support</a:t>
            </a:r>
            <a:r>
              <a:rPr lang="en-US" sz="1200" dirty="0" smtClean="0">
                <a:latin typeface="Arial" pitchFamily="34" charset="0"/>
                <a:cs typeface="Arial" pitchFamily="34" charset="0"/>
              </a:rPr>
              <a:t>: Provide ongoing support for users of the system, such as loan officers, administrators, and borrowers</a:t>
            </a:r>
            <a:r>
              <a:rPr lang="en-US" sz="1200" dirty="0" smtClean="0">
                <a:latin typeface="Arial" pitchFamily="34" charset="0"/>
                <a:cs typeface="Arial" pitchFamily="34" charset="0"/>
              </a:rPr>
              <a:t>.</a:t>
            </a:r>
          </a:p>
          <a:p>
            <a:pPr>
              <a:buNone/>
            </a:pPr>
            <a:r>
              <a:rPr lang="en-US" sz="1200" b="1" dirty="0" smtClean="0">
                <a:latin typeface="Arial" pitchFamily="34" charset="0"/>
                <a:cs typeface="Arial" pitchFamily="34" charset="0"/>
              </a:rPr>
              <a:t>3. Define Requirements</a:t>
            </a:r>
          </a:p>
          <a:p>
            <a:pPr>
              <a:buNone/>
            </a:pPr>
            <a:r>
              <a:rPr lang="en-US" sz="1200" dirty="0" smtClean="0">
                <a:latin typeface="Arial" pitchFamily="34" charset="0"/>
                <a:cs typeface="Arial" pitchFamily="34" charset="0"/>
              </a:rPr>
              <a:t>The requirements can be categorized into functional requirements, technical requirements, and non-functional requirements</a:t>
            </a:r>
          </a:p>
          <a:p>
            <a:pPr>
              <a:buNone/>
            </a:pPr>
            <a:r>
              <a:rPr lang="en-US" sz="1200" b="1" dirty="0" smtClean="0">
                <a:latin typeface="Arial" pitchFamily="34" charset="0"/>
                <a:cs typeface="Arial" pitchFamily="34" charset="0"/>
              </a:rPr>
              <a:t>Functional Requirements</a:t>
            </a:r>
            <a:r>
              <a:rPr lang="en-US" sz="1200" dirty="0" smtClean="0">
                <a:latin typeface="Arial" pitchFamily="34" charset="0"/>
                <a:cs typeface="Arial" pitchFamily="34" charset="0"/>
              </a:rPr>
              <a:t>: Loan Application Management, loan servicing and repayments, Credit Scoring and Risk Assessment ,Collections Management, Reporting and Analytics</a:t>
            </a:r>
          </a:p>
          <a:p>
            <a:pPr>
              <a:buNone/>
            </a:pPr>
            <a:r>
              <a:rPr lang="en-US" sz="1200" b="1" dirty="0" smtClean="0">
                <a:latin typeface="Arial" pitchFamily="34" charset="0"/>
                <a:cs typeface="Arial" pitchFamily="34" charset="0"/>
              </a:rPr>
              <a:t>Technical Requirements</a:t>
            </a:r>
            <a:r>
              <a:rPr lang="en-US" sz="1200" dirty="0" smtClean="0">
                <a:latin typeface="Arial" pitchFamily="34" charset="0"/>
                <a:cs typeface="Arial" pitchFamily="34" charset="0"/>
              </a:rPr>
              <a:t>: Integration Capabilities, Data Security, Scalability, Performance.</a:t>
            </a:r>
          </a:p>
          <a:p>
            <a:pPr>
              <a:buNone/>
            </a:pPr>
            <a:r>
              <a:rPr lang="en-US" sz="1200" b="1" dirty="0" smtClean="0">
                <a:latin typeface="Arial" pitchFamily="34" charset="0"/>
                <a:cs typeface="Arial" pitchFamily="34" charset="0"/>
              </a:rPr>
              <a:t>Non-Functional Requirements</a:t>
            </a:r>
            <a:r>
              <a:rPr lang="en-US" sz="1200" dirty="0" smtClean="0">
                <a:latin typeface="Arial" pitchFamily="34" charset="0"/>
                <a:cs typeface="Arial" pitchFamily="34" charset="0"/>
              </a:rPr>
              <a:t>: User Interface (UI),Vendor Support and Maintenance, Cost and Compliance</a:t>
            </a:r>
          </a:p>
          <a:p>
            <a:pPr lvl="1">
              <a:buNone/>
            </a:pPr>
            <a:endParaRPr lang="en-US" sz="1200" dirty="0" smtClean="0">
              <a:latin typeface="Arial" pitchFamily="34" charset="0"/>
              <a:cs typeface="Arial" pitchFamily="34" charset="0"/>
            </a:endParaRPr>
          </a:p>
          <a:p>
            <a:pPr>
              <a:buNone/>
            </a:pPr>
            <a:endParaRPr lang="en-US" sz="1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411807"/>
          </a:xfrm>
        </p:spPr>
        <p:txBody>
          <a:bodyPr>
            <a:normAutofit/>
          </a:bodyPr>
          <a:lstStyle/>
          <a:p>
            <a:endParaRPr lang="en-US" sz="1200" dirty="0" smtClean="0">
              <a:latin typeface="Arial" pitchFamily="34" charset="0"/>
              <a:cs typeface="Arial" pitchFamily="34" charset="0"/>
            </a:endParaRPr>
          </a:p>
          <a:p>
            <a:pPr>
              <a:buNone/>
            </a:pPr>
            <a:r>
              <a:rPr lang="en-US" sz="1200" dirty="0" smtClean="0">
                <a:latin typeface="Arial" pitchFamily="34" charset="0"/>
                <a:cs typeface="Arial" pitchFamily="34" charset="0"/>
              </a:rPr>
              <a:t>To select vendors and finalists for the loan and credit management system, we can follow a structured </a:t>
            </a:r>
            <a:r>
              <a:rPr lang="en-US" sz="1200" b="1" dirty="0" smtClean="0">
                <a:latin typeface="Arial" pitchFamily="34" charset="0"/>
                <a:cs typeface="Arial" pitchFamily="34" charset="0"/>
              </a:rPr>
              <a:t>Request for Proposal (RFP)</a:t>
            </a:r>
            <a:r>
              <a:rPr lang="en-US" sz="1200" dirty="0" smtClean="0">
                <a:latin typeface="Arial" pitchFamily="34" charset="0"/>
                <a:cs typeface="Arial" pitchFamily="34" charset="0"/>
              </a:rPr>
              <a:t> process. This process helps ensure that all candidates are evaluated based on clear, objective criteria, and it allows the selection committee to compare different solutions effectively.</a:t>
            </a:r>
          </a:p>
          <a:p>
            <a:r>
              <a:rPr lang="en-US" sz="1200" b="1" dirty="0" smtClean="0">
                <a:latin typeface="Arial" pitchFamily="34" charset="0"/>
                <a:cs typeface="Arial" pitchFamily="34" charset="0"/>
              </a:rPr>
              <a:t>Prepare and Issue RFP</a:t>
            </a:r>
            <a:r>
              <a:rPr lang="en-US" sz="1200" dirty="0" smtClean="0">
                <a:latin typeface="Arial" pitchFamily="34" charset="0"/>
                <a:cs typeface="Arial" pitchFamily="34" charset="0"/>
              </a:rPr>
              <a:t>: Define system requirements and vendor qualifications.</a:t>
            </a:r>
          </a:p>
          <a:p>
            <a:r>
              <a:rPr lang="en-US" sz="1200" b="1" dirty="0" smtClean="0">
                <a:latin typeface="Arial" pitchFamily="34" charset="0"/>
                <a:cs typeface="Arial" pitchFamily="34" charset="0"/>
              </a:rPr>
              <a:t>Evaluate Vendor Proposals</a:t>
            </a:r>
            <a:r>
              <a:rPr lang="en-US" sz="1200" dirty="0" smtClean="0">
                <a:latin typeface="Arial" pitchFamily="34" charset="0"/>
                <a:cs typeface="Arial" pitchFamily="34" charset="0"/>
              </a:rPr>
              <a:t>: Score proposals based on fit, cost, reputation, scalability, and implementation plan.</a:t>
            </a:r>
          </a:p>
          <a:p>
            <a:r>
              <a:rPr lang="en-US" sz="1200" b="1" dirty="0" smtClean="0">
                <a:latin typeface="Arial" pitchFamily="34" charset="0"/>
                <a:cs typeface="Arial" pitchFamily="34" charset="0"/>
              </a:rPr>
              <a:t>Vendor Demonstrations</a:t>
            </a:r>
            <a:r>
              <a:rPr lang="en-US" sz="1200" dirty="0" smtClean="0">
                <a:latin typeface="Arial" pitchFamily="34" charset="0"/>
                <a:cs typeface="Arial" pitchFamily="34" charset="0"/>
              </a:rPr>
              <a:t>: Evaluate system functionality, ease of use, customization, and integration.</a:t>
            </a:r>
          </a:p>
          <a:p>
            <a:r>
              <a:rPr lang="en-US" sz="1200" b="1" dirty="0" smtClean="0">
                <a:latin typeface="Arial" pitchFamily="34" charset="0"/>
                <a:cs typeface="Arial" pitchFamily="34" charset="0"/>
              </a:rPr>
              <a:t>Final Selection</a:t>
            </a:r>
            <a:r>
              <a:rPr lang="en-US" sz="1200" dirty="0" smtClean="0">
                <a:latin typeface="Arial" pitchFamily="34" charset="0"/>
                <a:cs typeface="Arial" pitchFamily="34" charset="0"/>
              </a:rPr>
              <a:t>: Conduct reference checks and select the vendor that best meets the needs.</a:t>
            </a:r>
          </a:p>
          <a:p>
            <a:r>
              <a:rPr lang="en-US" sz="1200" b="1" dirty="0" smtClean="0">
                <a:latin typeface="Arial" pitchFamily="34" charset="0"/>
                <a:cs typeface="Arial" pitchFamily="34" charset="0"/>
              </a:rPr>
              <a:t>Negotiation and Contract</a:t>
            </a:r>
            <a:r>
              <a:rPr lang="en-US" sz="1200" dirty="0" smtClean="0">
                <a:latin typeface="Arial" pitchFamily="34" charset="0"/>
                <a:cs typeface="Arial" pitchFamily="34" charset="0"/>
              </a:rPr>
              <a:t>: Negotiate final terms and prepare for system implementation.</a:t>
            </a:r>
          </a:p>
          <a:p>
            <a:r>
              <a:rPr lang="en-US" sz="1200" dirty="0" smtClean="0">
                <a:latin typeface="Arial" pitchFamily="34" charset="0"/>
                <a:cs typeface="Arial" pitchFamily="34" charset="0"/>
              </a:rPr>
              <a:t>By following this structured approach, your organization will be able to evaluate vendors effectively, ensuring the selected loan and credit management system is the best fit for your needs.</a:t>
            </a:r>
          </a:p>
          <a:p>
            <a:pPr>
              <a:buNone/>
            </a:pPr>
            <a:r>
              <a:rPr lang="en-US" sz="1200" b="1" dirty="0" smtClean="0"/>
              <a:t>1</a:t>
            </a:r>
            <a:r>
              <a:rPr lang="en-US" sz="1200" b="1" dirty="0" smtClean="0">
                <a:latin typeface="Arial" pitchFamily="34" charset="0"/>
                <a:cs typeface="Arial" pitchFamily="34" charset="0"/>
              </a:rPr>
              <a:t>. Select and Implement Solution</a:t>
            </a:r>
          </a:p>
          <a:p>
            <a:pPr>
              <a:buNone/>
            </a:pPr>
            <a:r>
              <a:rPr lang="en-US" sz="1200" dirty="0" smtClean="0">
                <a:latin typeface="Arial" pitchFamily="34" charset="0"/>
                <a:cs typeface="Arial" pitchFamily="34" charset="0"/>
              </a:rPr>
              <a:t>After evaluating and selecting the vendor through the </a:t>
            </a:r>
            <a:r>
              <a:rPr lang="en-US" sz="1200" b="1" dirty="0" smtClean="0">
                <a:latin typeface="Arial" pitchFamily="34" charset="0"/>
                <a:cs typeface="Arial" pitchFamily="34" charset="0"/>
              </a:rPr>
              <a:t>RFP process</a:t>
            </a:r>
            <a:r>
              <a:rPr lang="en-US" sz="1200" dirty="0" smtClean="0">
                <a:latin typeface="Arial" pitchFamily="34" charset="0"/>
                <a:cs typeface="Arial" pitchFamily="34" charset="0"/>
              </a:rPr>
              <a:t>, the next steps are to focus on </a:t>
            </a:r>
            <a:r>
              <a:rPr lang="en-US" sz="1200" b="1" dirty="0" smtClean="0">
                <a:latin typeface="Arial" pitchFamily="34" charset="0"/>
                <a:cs typeface="Arial" pitchFamily="34" charset="0"/>
              </a:rPr>
              <a:t>implementing the solution</a:t>
            </a:r>
            <a:r>
              <a:rPr lang="en-US" sz="1200" dirty="0" smtClean="0">
                <a:latin typeface="Arial" pitchFamily="34" charset="0"/>
                <a:cs typeface="Arial" pitchFamily="34" charset="0"/>
              </a:rPr>
              <a:t>, ensuring that all </a:t>
            </a:r>
            <a:r>
              <a:rPr lang="en-US" sz="1200" b="1" dirty="0" smtClean="0">
                <a:latin typeface="Arial" pitchFamily="34" charset="0"/>
                <a:cs typeface="Arial" pitchFamily="34" charset="0"/>
              </a:rPr>
              <a:t>users and technical staff</a:t>
            </a:r>
            <a:r>
              <a:rPr lang="en-US" sz="1200" dirty="0" smtClean="0">
                <a:latin typeface="Arial" pitchFamily="34" charset="0"/>
                <a:cs typeface="Arial" pitchFamily="34" charset="0"/>
              </a:rPr>
              <a:t> are properly trained, and establishing </a:t>
            </a:r>
            <a:r>
              <a:rPr lang="en-US" sz="1200" b="1" dirty="0" smtClean="0">
                <a:latin typeface="Arial" pitchFamily="34" charset="0"/>
                <a:cs typeface="Arial" pitchFamily="34" charset="0"/>
              </a:rPr>
              <a:t>support processes</a:t>
            </a:r>
            <a:r>
              <a:rPr lang="en-US" sz="1200" dirty="0" smtClean="0">
                <a:latin typeface="Arial" pitchFamily="34" charset="0"/>
                <a:cs typeface="Arial" pitchFamily="34" charset="0"/>
              </a:rPr>
              <a:t> to ensure the ongoing success and maintenance of the system.</a:t>
            </a:r>
          </a:p>
          <a:p>
            <a:pPr>
              <a:buFont typeface="+mj-lt"/>
              <a:buAutoNum type="alphaLcParenR"/>
            </a:pPr>
            <a:r>
              <a:rPr lang="en-US" sz="1300" b="1" dirty="0" smtClean="0">
                <a:latin typeface="Arial" pitchFamily="34" charset="0"/>
                <a:cs typeface="Arial" pitchFamily="34" charset="0"/>
              </a:rPr>
              <a:t>Finalize the Contract and Service-Level Agreement (SLA)</a:t>
            </a:r>
          </a:p>
          <a:p>
            <a:pPr lvl="1">
              <a:buNone/>
            </a:pPr>
            <a:r>
              <a:rPr lang="en-US" sz="1300" dirty="0" smtClean="0">
                <a:latin typeface="Arial" pitchFamily="34" charset="0"/>
                <a:cs typeface="Arial" pitchFamily="34" charset="0"/>
              </a:rPr>
              <a:t>Final pricing (including licensing, implementation, and ongoing support costs).</a:t>
            </a:r>
          </a:p>
          <a:p>
            <a:pPr lvl="1">
              <a:buNone/>
            </a:pPr>
            <a:r>
              <a:rPr lang="en-US" sz="1300" dirty="0" smtClean="0">
                <a:latin typeface="Arial" pitchFamily="34" charset="0"/>
                <a:cs typeface="Arial" pitchFamily="34" charset="0"/>
              </a:rPr>
              <a:t>Detailed Service-Level Agreements (SLAs) like including system uptime, issue resolution times, and support availability.</a:t>
            </a:r>
          </a:p>
          <a:p>
            <a:pPr>
              <a:buNone/>
            </a:pPr>
            <a:r>
              <a:rPr lang="en-US" sz="1300" b="1" dirty="0" smtClean="0">
                <a:latin typeface="Arial" pitchFamily="34" charset="0"/>
                <a:cs typeface="Arial" pitchFamily="34" charset="0"/>
              </a:rPr>
              <a:t>b)Establish the Project Team:</a:t>
            </a:r>
          </a:p>
          <a:p>
            <a:pPr>
              <a:buNone/>
            </a:pPr>
            <a:r>
              <a:rPr lang="en-US" sz="1300" dirty="0" smtClean="0">
                <a:latin typeface="Arial" pitchFamily="34" charset="0"/>
                <a:cs typeface="Arial" pitchFamily="34" charset="0"/>
              </a:rPr>
              <a:t>team includes Project Manager, Business Analysts, IT/Technical Team and Vendor Liaison</a:t>
            </a:r>
          </a:p>
          <a:p>
            <a:pPr>
              <a:buNone/>
            </a:pPr>
            <a:endParaRPr lang="en-US" dirty="0" smtClean="0"/>
          </a:p>
          <a:p>
            <a:pPr>
              <a:buNone/>
            </a:pPr>
            <a:r>
              <a:rPr lang="en-US" sz="1200" dirty="0" smtClean="0">
                <a:latin typeface="Arial" pitchFamily="34" charset="0"/>
                <a:cs typeface="Arial" pitchFamily="34" charset="0"/>
              </a:rPr>
              <a:t>.</a:t>
            </a:r>
            <a:endParaRPr lang="en-US" sz="1200" dirty="0" smtClean="0">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rial" pitchFamily="34" charset="0"/>
                <a:cs typeface="Arial" pitchFamily="34" charset="0"/>
              </a:rPr>
              <a:t>Methods/Approach</a:t>
            </a:r>
            <a:endParaRPr lang="en-US" sz="2800" dirty="0"/>
          </a:p>
        </p:txBody>
      </p:sp>
      <p:sp>
        <p:nvSpPr>
          <p:cNvPr id="3" name="Content Placeholder 2"/>
          <p:cNvSpPr>
            <a:spLocks noGrp="1"/>
          </p:cNvSpPr>
          <p:nvPr>
            <p:ph idx="1"/>
          </p:nvPr>
        </p:nvSpPr>
        <p:spPr/>
        <p:txBody>
          <a:bodyPr>
            <a:normAutofit/>
          </a:bodyPr>
          <a:lstStyle/>
          <a:p>
            <a:pPr>
              <a:buNone/>
            </a:pPr>
            <a:r>
              <a:rPr lang="en-US" sz="1200" b="1" dirty="0" smtClean="0">
                <a:latin typeface="Arial" pitchFamily="34" charset="0"/>
                <a:cs typeface="Arial" pitchFamily="34" charset="0"/>
              </a:rPr>
              <a:t>Finalize Vendor and Solution</a:t>
            </a:r>
            <a:r>
              <a:rPr lang="en-US" sz="1200" dirty="0" smtClean="0">
                <a:latin typeface="Arial" pitchFamily="34" charset="0"/>
                <a:cs typeface="Arial" pitchFamily="34" charset="0"/>
              </a:rPr>
              <a:t>: Sign the contract, agree on terms, and prepare for system configuration.</a:t>
            </a:r>
          </a:p>
          <a:p>
            <a:pPr>
              <a:buNone/>
            </a:pPr>
            <a:r>
              <a:rPr lang="en-US" sz="1200" b="1" dirty="0" smtClean="0">
                <a:latin typeface="Arial" pitchFamily="34" charset="0"/>
                <a:cs typeface="Arial" pitchFamily="34" charset="0"/>
              </a:rPr>
              <a:t>System Configuration</a:t>
            </a:r>
            <a:r>
              <a:rPr lang="en-US" sz="1200" dirty="0" smtClean="0">
                <a:latin typeface="Arial" pitchFamily="34" charset="0"/>
                <a:cs typeface="Arial" pitchFamily="34" charset="0"/>
              </a:rPr>
              <a:t>: Customize, configure, and integrate the system with existing platforms.</a:t>
            </a:r>
          </a:p>
          <a:p>
            <a:pPr>
              <a:buNone/>
            </a:pPr>
            <a:r>
              <a:rPr lang="en-US" sz="1200" b="1" dirty="0" smtClean="0">
                <a:latin typeface="Arial" pitchFamily="34" charset="0"/>
                <a:cs typeface="Arial" pitchFamily="34" charset="0"/>
              </a:rPr>
              <a:t>User and Technical Staff Training</a:t>
            </a:r>
            <a:r>
              <a:rPr lang="en-US" sz="1200" dirty="0" smtClean="0">
                <a:latin typeface="Arial" pitchFamily="34" charset="0"/>
                <a:cs typeface="Arial" pitchFamily="34" charset="0"/>
              </a:rPr>
              <a:t>: Ensure all users and technical teams are fully trained before the system goes live.</a:t>
            </a:r>
          </a:p>
          <a:p>
            <a:pPr>
              <a:buNone/>
            </a:pPr>
            <a:r>
              <a:rPr lang="en-US" sz="1200" b="1" dirty="0" smtClean="0">
                <a:latin typeface="Arial" pitchFamily="34" charset="0"/>
                <a:cs typeface="Arial" pitchFamily="34" charset="0"/>
              </a:rPr>
              <a:t>Support Processes</a:t>
            </a:r>
            <a:r>
              <a:rPr lang="en-US" sz="1200" dirty="0" smtClean="0">
                <a:latin typeface="Arial" pitchFamily="34" charset="0"/>
                <a:cs typeface="Arial" pitchFamily="34" charset="0"/>
              </a:rPr>
              <a:t>: Establish clear support mechanisms, both internal and from the vendor.</a:t>
            </a:r>
          </a:p>
          <a:p>
            <a:pPr>
              <a:buNone/>
            </a:pPr>
            <a:r>
              <a:rPr lang="en-US" sz="1200" b="1" dirty="0" smtClean="0">
                <a:latin typeface="Arial" pitchFamily="34" charset="0"/>
                <a:cs typeface="Arial" pitchFamily="34" charset="0"/>
              </a:rPr>
              <a:t>Go Live</a:t>
            </a:r>
            <a:r>
              <a:rPr lang="en-US" sz="1200" dirty="0" smtClean="0">
                <a:latin typeface="Arial" pitchFamily="34" charset="0"/>
                <a:cs typeface="Arial" pitchFamily="34" charset="0"/>
              </a:rPr>
              <a:t>: Launch the System(Transition from the old system), monitor the new system performance  closely, and ensure support is readily available.</a:t>
            </a:r>
          </a:p>
          <a:p>
            <a:pPr>
              <a:buNone/>
            </a:pPr>
            <a:r>
              <a:rPr lang="en-US" sz="1200" b="1" dirty="0" smtClean="0">
                <a:latin typeface="Arial" pitchFamily="34" charset="0"/>
                <a:cs typeface="Arial" pitchFamily="34" charset="0"/>
              </a:rPr>
              <a:t>Post-Go-Live</a:t>
            </a:r>
            <a:r>
              <a:rPr lang="en-US" sz="1200" dirty="0" smtClean="0">
                <a:latin typeface="Arial" pitchFamily="34" charset="0"/>
                <a:cs typeface="Arial" pitchFamily="34" charset="0"/>
              </a:rPr>
              <a:t>: Review the system’s performance, gather user feedback, and implement improvements.</a:t>
            </a:r>
          </a:p>
          <a:p>
            <a:pPr>
              <a:buNone/>
            </a:pPr>
            <a:r>
              <a:rPr lang="en-US" sz="1200" dirty="0" smtClean="0">
                <a:latin typeface="Arial" pitchFamily="34" charset="0"/>
                <a:cs typeface="Arial" pitchFamily="34" charset="0"/>
              </a:rPr>
              <a:t>By following this structured approach, you can ensure a successful transition to the new loan and credit management system, improving efficiency, compliance, and user satisfaction</a:t>
            </a:r>
            <a:r>
              <a:rPr lang="en-US" sz="1200" dirty="0" smtClean="0">
                <a:latin typeface="Arial" pitchFamily="34" charset="0"/>
                <a:cs typeface="Arial" pitchFamily="34" charset="0"/>
              </a:rPr>
              <a:t>.</a:t>
            </a:r>
          </a:p>
          <a:p>
            <a:pPr>
              <a:buNone/>
            </a:pPr>
            <a:endParaRPr lang="en-US" sz="1200" dirty="0" smtClean="0">
              <a:latin typeface="Arial" pitchFamily="34" charset="0"/>
              <a:cs typeface="Arial" pitchFamily="34" charset="0"/>
            </a:endParaRPr>
          </a:p>
          <a:p>
            <a:endParaRPr lang="en-US" sz="1200" dirty="0">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rial" pitchFamily="34" charset="0"/>
                <a:cs typeface="Arial" pitchFamily="34" charset="0"/>
              </a:rPr>
              <a:t>Resources</a:t>
            </a:r>
            <a:endParaRPr lang="en-US" sz="28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sz="1200" dirty="0" smtClean="0">
                <a:latin typeface="Arial" pitchFamily="34" charset="0"/>
                <a:cs typeface="Arial" pitchFamily="34" charset="0"/>
              </a:rPr>
              <a:t>effectively implement the </a:t>
            </a:r>
            <a:r>
              <a:rPr lang="en-US" sz="1200" b="1" dirty="0" smtClean="0">
                <a:latin typeface="Arial" pitchFamily="34" charset="0"/>
                <a:cs typeface="Arial" pitchFamily="34" charset="0"/>
              </a:rPr>
              <a:t>Loan and Credit Management System</a:t>
            </a:r>
            <a:r>
              <a:rPr lang="en-US" sz="1200" dirty="0" smtClean="0">
                <a:latin typeface="Arial" pitchFamily="34" charset="0"/>
                <a:cs typeface="Arial" pitchFamily="34" charset="0"/>
              </a:rPr>
              <a:t>, it's important to define the key project components such as the </a:t>
            </a:r>
            <a:r>
              <a:rPr lang="en-US" sz="1200" b="1" dirty="0" smtClean="0">
                <a:latin typeface="Arial" pitchFamily="34" charset="0"/>
                <a:cs typeface="Arial" pitchFamily="34" charset="0"/>
              </a:rPr>
              <a:t>project team</a:t>
            </a:r>
            <a:r>
              <a:rPr lang="en-US" sz="1200" dirty="0" smtClean="0">
                <a:latin typeface="Arial" pitchFamily="34" charset="0"/>
                <a:cs typeface="Arial" pitchFamily="34" charset="0"/>
              </a:rPr>
              <a:t>, </a:t>
            </a:r>
            <a:r>
              <a:rPr lang="en-US" sz="1200" b="1" dirty="0" smtClean="0">
                <a:latin typeface="Arial" pitchFamily="34" charset="0"/>
                <a:cs typeface="Arial" pitchFamily="34" charset="0"/>
              </a:rPr>
              <a:t>timeline</a:t>
            </a:r>
            <a:r>
              <a:rPr lang="en-US" sz="1200" dirty="0" smtClean="0">
                <a:latin typeface="Arial" pitchFamily="34" charset="0"/>
                <a:cs typeface="Arial" pitchFamily="34" charset="0"/>
              </a:rPr>
              <a:t>, </a:t>
            </a:r>
            <a:r>
              <a:rPr lang="en-US" sz="1200" b="1" dirty="0" smtClean="0">
                <a:latin typeface="Arial" pitchFamily="34" charset="0"/>
                <a:cs typeface="Arial" pitchFamily="34" charset="0"/>
              </a:rPr>
              <a:t>budget</a:t>
            </a:r>
            <a:r>
              <a:rPr lang="en-US" sz="1200" dirty="0" smtClean="0">
                <a:latin typeface="Arial" pitchFamily="34" charset="0"/>
                <a:cs typeface="Arial" pitchFamily="34" charset="0"/>
              </a:rPr>
              <a:t>, and other considerations.</a:t>
            </a:r>
          </a:p>
          <a:p>
            <a:pPr>
              <a:buNone/>
            </a:pPr>
            <a:r>
              <a:rPr lang="en-US" sz="1200" b="1" dirty="0" smtClean="0">
                <a:latin typeface="Arial" pitchFamily="34" charset="0"/>
                <a:cs typeface="Arial" pitchFamily="34" charset="0"/>
              </a:rPr>
              <a:t>Project Team: </a:t>
            </a:r>
            <a:r>
              <a:rPr lang="en-US" sz="1200" dirty="0" smtClean="0">
                <a:latin typeface="Arial" pitchFamily="34" charset="0"/>
                <a:cs typeface="Arial" pitchFamily="34" charset="0"/>
              </a:rPr>
              <a:t>people involved are:</a:t>
            </a:r>
          </a:p>
          <a:p>
            <a:pPr>
              <a:buNone/>
            </a:pPr>
            <a:r>
              <a:rPr lang="en-US" sz="1200" dirty="0" smtClean="0">
                <a:latin typeface="Arial" pitchFamily="34" charset="0"/>
                <a:cs typeface="Arial" pitchFamily="34" charset="0"/>
              </a:rPr>
              <a:t> Project Sponsor, Project Manager, Business Analysts, End Users, IT team, Vendor Liaison</a:t>
            </a:r>
          </a:p>
          <a:p>
            <a:pPr>
              <a:buNone/>
            </a:pPr>
            <a:r>
              <a:rPr lang="en-US" sz="1200" b="1" dirty="0" smtClean="0">
                <a:latin typeface="Arial" pitchFamily="34" charset="0"/>
                <a:cs typeface="Arial" pitchFamily="34" charset="0"/>
              </a:rPr>
              <a:t>Timeline:</a:t>
            </a:r>
          </a:p>
          <a:p>
            <a:pPr>
              <a:buNone/>
            </a:pPr>
            <a:r>
              <a:rPr lang="en-US" sz="1200" dirty="0" smtClean="0">
                <a:latin typeface="Arial" pitchFamily="34" charset="0"/>
                <a:cs typeface="Arial" pitchFamily="34" charset="0"/>
              </a:rPr>
              <a:t>6-9 months (depending on project complexity and scope)</a:t>
            </a:r>
          </a:p>
          <a:p>
            <a:pPr>
              <a:buNone/>
            </a:pPr>
            <a:r>
              <a:rPr lang="en-US" sz="1200" b="1" dirty="0" smtClean="0">
                <a:latin typeface="Arial" pitchFamily="34" charset="0"/>
                <a:cs typeface="Arial" pitchFamily="34" charset="0"/>
              </a:rPr>
              <a:t>Budget (Total)Rs. 0000.00</a:t>
            </a:r>
            <a:endParaRPr lang="en-US" sz="1200" dirty="0" smtClean="0">
              <a:latin typeface="Arial" pitchFamily="34" charset="0"/>
              <a:cs typeface="Arial" pitchFamily="34" charset="0"/>
            </a:endParaRPr>
          </a:p>
          <a:p>
            <a:pPr>
              <a:buNone/>
            </a:pPr>
            <a:r>
              <a:rPr lang="en-US" sz="1200" dirty="0" smtClean="0">
                <a:latin typeface="Arial" pitchFamily="34" charset="0"/>
                <a:cs typeface="Arial" pitchFamily="34" charset="0"/>
              </a:rPr>
              <a:t> </a:t>
            </a:r>
            <a:r>
              <a:rPr lang="en-US" sz="1200" b="1" dirty="0" smtClean="0">
                <a:latin typeface="Arial" pitchFamily="34" charset="0"/>
                <a:cs typeface="Arial" pitchFamily="34" charset="0"/>
              </a:rPr>
              <a:t>Hardware &amp; Software: </a:t>
            </a:r>
            <a:r>
              <a:rPr lang="en-US" sz="1200" dirty="0" smtClean="0">
                <a:latin typeface="Arial" pitchFamily="34" charset="0"/>
                <a:cs typeface="Arial" pitchFamily="34" charset="0"/>
              </a:rPr>
              <a:t>Rs. 0000.00 (Licensing, Servers, Cloud)</a:t>
            </a:r>
          </a:p>
          <a:p>
            <a:pPr>
              <a:buNone/>
            </a:pPr>
            <a:r>
              <a:rPr lang="en-US" sz="1200" b="1" dirty="0" smtClean="0">
                <a:latin typeface="Arial" pitchFamily="34" charset="0"/>
                <a:cs typeface="Arial" pitchFamily="34" charset="0"/>
              </a:rPr>
              <a:t>Training: </a:t>
            </a:r>
            <a:r>
              <a:rPr lang="en-US" sz="1200" dirty="0" smtClean="0">
                <a:latin typeface="Arial" pitchFamily="34" charset="0"/>
                <a:cs typeface="Arial" pitchFamily="34" charset="0"/>
              </a:rPr>
              <a:t>Rs. 0000.00 (Role-based training for users and IT staff)</a:t>
            </a:r>
          </a:p>
          <a:p>
            <a:pPr>
              <a:buNone/>
            </a:pPr>
            <a:r>
              <a:rPr lang="en-US" sz="1200" dirty="0" smtClean="0">
                <a:latin typeface="Arial" pitchFamily="34" charset="0"/>
                <a:cs typeface="Arial" pitchFamily="34" charset="0"/>
              </a:rPr>
              <a:t> </a:t>
            </a:r>
            <a:r>
              <a:rPr lang="en-US" sz="1200" b="1" dirty="0" smtClean="0">
                <a:latin typeface="Arial" pitchFamily="34" charset="0"/>
                <a:cs typeface="Arial" pitchFamily="34" charset="0"/>
              </a:rPr>
              <a:t>Vendor Services: </a:t>
            </a:r>
            <a:r>
              <a:rPr lang="en-US" sz="1200" dirty="0" smtClean="0">
                <a:latin typeface="Arial" pitchFamily="34" charset="0"/>
                <a:cs typeface="Arial" pitchFamily="34" charset="0"/>
              </a:rPr>
              <a:t>Rs. 0000.00 (Consulting, integration, support)</a:t>
            </a:r>
          </a:p>
          <a:p>
            <a:pPr>
              <a:buNone/>
            </a:pPr>
            <a:r>
              <a:rPr lang="en-US" sz="1200" b="1" dirty="0" smtClean="0">
                <a:latin typeface="Arial" pitchFamily="34" charset="0"/>
                <a:cs typeface="Arial" pitchFamily="34" charset="0"/>
              </a:rPr>
              <a:t>Other Costs: </a:t>
            </a:r>
            <a:r>
              <a:rPr lang="en-US" sz="1200" dirty="0" smtClean="0">
                <a:latin typeface="Arial" pitchFamily="34" charset="0"/>
                <a:cs typeface="Arial" pitchFamily="34" charset="0"/>
              </a:rPr>
              <a:t>Rs. 0000.00 (Third-party software evaluation, site visits, Dataquest reports)</a:t>
            </a:r>
          </a:p>
          <a:p>
            <a:pPr>
              <a:buNone/>
            </a:pPr>
            <a:r>
              <a:rPr lang="en-US" sz="1200" b="1" dirty="0" smtClean="0">
                <a:latin typeface="Arial" pitchFamily="34" charset="0"/>
                <a:cs typeface="Arial" pitchFamily="34" charset="0"/>
              </a:rPr>
              <a:t>Risk Management: </a:t>
            </a:r>
            <a:r>
              <a:rPr lang="en-US" sz="1200" dirty="0" smtClean="0">
                <a:latin typeface="Arial" pitchFamily="34" charset="0"/>
                <a:cs typeface="Arial" pitchFamily="34" charset="0"/>
              </a:rPr>
              <a:t>Data migration, user adoption, system downtime, integration failures</a:t>
            </a:r>
          </a:p>
          <a:p>
            <a:pPr>
              <a:buNone/>
            </a:pPr>
            <a:r>
              <a:rPr lang="en-US" sz="1200" b="1" dirty="0" smtClean="0">
                <a:latin typeface="Arial" pitchFamily="34" charset="0"/>
                <a:cs typeface="Arial" pitchFamily="34" charset="0"/>
              </a:rPr>
              <a:t>Post-Implementation: </a:t>
            </a:r>
            <a:r>
              <a:rPr lang="en-US" sz="1200" dirty="0" smtClean="0">
                <a:latin typeface="Arial" pitchFamily="34" charset="0"/>
                <a:cs typeface="Arial" pitchFamily="34" charset="0"/>
              </a:rPr>
              <a:t>Feedback gathering, ongoing support, system optimization.</a:t>
            </a:r>
          </a:p>
          <a:p>
            <a:r>
              <a:rPr lang="en-US" sz="1200" dirty="0" smtClean="0">
                <a:latin typeface="Arial" pitchFamily="34" charset="0"/>
                <a:cs typeface="Arial" pitchFamily="34" charset="0"/>
              </a:rPr>
              <a:t>This plan ensures that you can effectively manage the project within the given timeframe and budget while aligning the system with business goals and maximizing user adoption and system functionality.</a:t>
            </a:r>
          </a:p>
          <a:p>
            <a:pPr>
              <a:buNone/>
            </a:pPr>
            <a:endParaRPr lang="en-US" sz="1200" dirty="0" smtClean="0"/>
          </a:p>
          <a:p>
            <a:pPr>
              <a:buNone/>
            </a:pPr>
            <a:endParaRPr lang="en-US" sz="1200" dirty="0" smtClean="0">
              <a:latin typeface="Arial" pitchFamily="34" charset="0"/>
              <a:cs typeface="Arial" pitchFamily="34" charset="0"/>
            </a:endParaRPr>
          </a:p>
          <a:p>
            <a:pPr>
              <a:buNone/>
            </a:pPr>
            <a:endParaRPr lang="en-US" sz="1200" dirty="0">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rial" pitchFamily="34" charset="0"/>
                <a:cs typeface="Arial" pitchFamily="34" charset="0"/>
              </a:rPr>
              <a:t>Risk and Dependencies</a:t>
            </a:r>
            <a:endParaRPr lang="en-US" sz="28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sz="1200" dirty="0" smtClean="0">
                <a:latin typeface="Arial" pitchFamily="34" charset="0"/>
                <a:cs typeface="Arial" pitchFamily="34" charset="0"/>
              </a:rPr>
              <a:t>In loan management and credit management, analyzing risk and dependencies is a critical process for financial institutions, as it helps mitigate potential losses and ensures the stability of lending operations. </a:t>
            </a:r>
          </a:p>
          <a:p>
            <a:r>
              <a:rPr lang="en-US" sz="1200" dirty="0" smtClean="0">
                <a:latin typeface="Arial" pitchFamily="34" charset="0"/>
                <a:cs typeface="Arial" pitchFamily="34" charset="0"/>
              </a:rPr>
              <a:t>Below is a breakdown of the risks and dependencies associated with loan and credit management and how they affect analysis:</a:t>
            </a:r>
          </a:p>
          <a:p>
            <a:pPr>
              <a:buNone/>
            </a:pPr>
            <a:r>
              <a:rPr lang="en-US" sz="1400" b="1" dirty="0" smtClean="0">
                <a:latin typeface="Arial" pitchFamily="34" charset="0"/>
                <a:cs typeface="Arial" pitchFamily="34" charset="0"/>
              </a:rPr>
              <a:t>Loan Management Risks</a:t>
            </a:r>
          </a:p>
          <a:p>
            <a:pPr>
              <a:buNone/>
            </a:pPr>
            <a:r>
              <a:rPr lang="en-US" sz="1200" b="1" dirty="0" smtClean="0">
                <a:latin typeface="Arial" pitchFamily="34" charset="0"/>
                <a:cs typeface="Arial" pitchFamily="34" charset="0"/>
              </a:rPr>
              <a:t>Credit Risk (Default Risk):</a:t>
            </a:r>
            <a:r>
              <a:rPr lang="en-US" sz="1200" dirty="0" smtClean="0">
                <a:latin typeface="Arial" pitchFamily="34" charset="0"/>
                <a:cs typeface="Arial" pitchFamily="34" charset="0"/>
              </a:rPr>
              <a:t>The risk that a borrower will fail to repay the loan principal or interest.</a:t>
            </a:r>
          </a:p>
          <a:p>
            <a:pPr>
              <a:buNone/>
            </a:pPr>
            <a:r>
              <a:rPr lang="en-US" sz="1200" b="1" dirty="0" smtClean="0">
                <a:latin typeface="Arial" pitchFamily="34" charset="0"/>
                <a:cs typeface="Arial" pitchFamily="34" charset="0"/>
              </a:rPr>
              <a:t>interest Rate Risk</a:t>
            </a:r>
            <a:r>
              <a:rPr lang="en-US" sz="1200" dirty="0" smtClean="0">
                <a:latin typeface="Arial" pitchFamily="34" charset="0"/>
                <a:cs typeface="Arial" pitchFamily="34" charset="0"/>
              </a:rPr>
              <a:t>: The risk that changes in interest rates will negatively affect the profitability of loans.</a:t>
            </a:r>
          </a:p>
          <a:p>
            <a:pPr>
              <a:buNone/>
            </a:pPr>
            <a:r>
              <a:rPr lang="en-US" sz="1200" b="1" dirty="0" smtClean="0">
                <a:latin typeface="Arial" pitchFamily="34" charset="0"/>
                <a:cs typeface="Arial" pitchFamily="34" charset="0"/>
              </a:rPr>
              <a:t>Liquidity Risk</a:t>
            </a:r>
            <a:r>
              <a:rPr lang="en-US" sz="1200" dirty="0" smtClean="0">
                <a:latin typeface="Arial" pitchFamily="34" charset="0"/>
                <a:cs typeface="Arial" pitchFamily="34" charset="0"/>
              </a:rPr>
              <a:t>: The risk that a lender may not have enough liquidity to cover its loan obligations or operational costs due to poor management of loan cash flows.</a:t>
            </a:r>
          </a:p>
          <a:p>
            <a:pPr>
              <a:buNone/>
            </a:pPr>
            <a:r>
              <a:rPr lang="en-US" sz="1200" b="1" dirty="0" smtClean="0">
                <a:latin typeface="Arial" pitchFamily="34" charset="0"/>
                <a:cs typeface="Arial" pitchFamily="34" charset="0"/>
              </a:rPr>
              <a:t>Operational Risk</a:t>
            </a:r>
            <a:r>
              <a:rPr lang="en-US" sz="1200" dirty="0" smtClean="0">
                <a:latin typeface="Arial" pitchFamily="34" charset="0"/>
                <a:cs typeface="Arial" pitchFamily="34" charset="0"/>
              </a:rPr>
              <a:t>: The risk of loss due to failures in internal processes, people, or systems.</a:t>
            </a:r>
          </a:p>
          <a:p>
            <a:pPr>
              <a:buNone/>
            </a:pPr>
            <a:r>
              <a:rPr lang="en-US" sz="1200" b="1" dirty="0" smtClean="0">
                <a:latin typeface="Arial" pitchFamily="34" charset="0"/>
                <a:cs typeface="Arial" pitchFamily="34" charset="0"/>
              </a:rPr>
              <a:t>Regulatory and Compliance Risk</a:t>
            </a:r>
            <a:r>
              <a:rPr lang="en-US" sz="1200" dirty="0" smtClean="0">
                <a:latin typeface="Arial" pitchFamily="34" charset="0"/>
                <a:cs typeface="Arial" pitchFamily="34" charset="0"/>
              </a:rPr>
              <a:t>: The risk that a financial institution fails to comply with laws and regulations governing lending.</a:t>
            </a:r>
          </a:p>
          <a:p>
            <a:pPr>
              <a:buNone/>
            </a:pPr>
            <a:r>
              <a:rPr lang="en-US" sz="1400" b="1" dirty="0" smtClean="0">
                <a:latin typeface="Arial" pitchFamily="34" charset="0"/>
                <a:cs typeface="Arial" pitchFamily="34" charset="0"/>
              </a:rPr>
              <a:t>Credit Management Risks</a:t>
            </a:r>
          </a:p>
          <a:p>
            <a:pPr>
              <a:buNone/>
            </a:pPr>
            <a:r>
              <a:rPr lang="en-US" sz="1200" b="1" dirty="0" smtClean="0">
                <a:latin typeface="Arial" pitchFamily="34" charset="0"/>
                <a:cs typeface="Arial" pitchFamily="34" charset="0"/>
              </a:rPr>
              <a:t>Credit Risk (Loss of Principal or Interest):</a:t>
            </a:r>
            <a:r>
              <a:rPr lang="en-US" sz="1200" dirty="0" smtClean="0">
                <a:latin typeface="Arial" pitchFamily="34" charset="0"/>
                <a:cs typeface="Arial" pitchFamily="34" charset="0"/>
              </a:rPr>
              <a:t>The potential that a borrower will not fulfill their financial obligations.</a:t>
            </a:r>
          </a:p>
          <a:p>
            <a:pPr>
              <a:buNone/>
            </a:pPr>
            <a:r>
              <a:rPr lang="en-US" sz="1200" b="1" dirty="0" smtClean="0">
                <a:latin typeface="Arial" pitchFamily="34" charset="0"/>
                <a:cs typeface="Arial" pitchFamily="34" charset="0"/>
              </a:rPr>
              <a:t>Concentration Risk</a:t>
            </a:r>
            <a:r>
              <a:rPr lang="en-US" sz="1200" dirty="0" smtClean="0">
                <a:latin typeface="Arial" pitchFamily="34" charset="0"/>
                <a:cs typeface="Arial" pitchFamily="34" charset="0"/>
              </a:rPr>
              <a:t>: The risk of overexposure to a single borrower, industry, or geographic area.</a:t>
            </a:r>
          </a:p>
          <a:p>
            <a:pPr>
              <a:buNone/>
            </a:pPr>
            <a:r>
              <a:rPr lang="en-US" sz="1200" b="1" dirty="0" smtClean="0">
                <a:latin typeface="Arial" pitchFamily="34" charset="0"/>
                <a:cs typeface="Arial" pitchFamily="34" charset="0"/>
              </a:rPr>
              <a:t>Counterparty Risk</a:t>
            </a:r>
            <a:r>
              <a:rPr lang="en-US" sz="1200" dirty="0" smtClean="0">
                <a:latin typeface="Arial" pitchFamily="34" charset="0"/>
                <a:cs typeface="Arial" pitchFamily="34" charset="0"/>
              </a:rPr>
              <a:t>: The risk that the counterparty (such as a business partner or a third-party service provider) fails to meet its financial obligations.</a:t>
            </a:r>
          </a:p>
          <a:p>
            <a:pPr>
              <a:buNone/>
            </a:pPr>
            <a:r>
              <a:rPr lang="en-US" sz="1200" b="1" dirty="0" smtClean="0">
                <a:latin typeface="Arial" pitchFamily="34" charset="0"/>
                <a:cs typeface="Arial" pitchFamily="34" charset="0"/>
              </a:rPr>
              <a:t>Portfolio Credit Risk</a:t>
            </a:r>
            <a:r>
              <a:rPr lang="en-US" sz="1200" dirty="0" smtClean="0">
                <a:latin typeface="Arial" pitchFamily="34" charset="0"/>
                <a:cs typeface="Arial" pitchFamily="34" charset="0"/>
              </a:rPr>
              <a:t>: The risk that the total portfolio of loans will underperform due to multiple defaults across different borrowers or sectors.</a:t>
            </a:r>
            <a:endParaRPr lang="en-US" sz="1200" b="1" dirty="0">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rial" pitchFamily="34" charset="0"/>
                <a:cs typeface="Arial" pitchFamily="34" charset="0"/>
              </a:rPr>
              <a:t>Risk and Dependencies</a:t>
            </a:r>
            <a:endParaRPr lang="en-US" sz="2800" dirty="0"/>
          </a:p>
        </p:txBody>
      </p:sp>
      <p:sp>
        <p:nvSpPr>
          <p:cNvPr id="3" name="Content Placeholder 2"/>
          <p:cNvSpPr>
            <a:spLocks noGrp="1"/>
          </p:cNvSpPr>
          <p:nvPr>
            <p:ph idx="1"/>
          </p:nvPr>
        </p:nvSpPr>
        <p:spPr/>
        <p:txBody>
          <a:bodyPr>
            <a:normAutofit/>
          </a:bodyPr>
          <a:lstStyle/>
          <a:p>
            <a:pPr>
              <a:buNone/>
            </a:pPr>
            <a:r>
              <a:rPr lang="en-US" sz="1200" b="1" dirty="0" smtClean="0">
                <a:latin typeface="Arial" pitchFamily="34" charset="0"/>
                <a:cs typeface="Arial" pitchFamily="34" charset="0"/>
              </a:rPr>
              <a:t>Key Dependencies in Loan and Credit Management</a:t>
            </a:r>
          </a:p>
          <a:p>
            <a:pPr>
              <a:buNone/>
            </a:pPr>
            <a:r>
              <a:rPr lang="en-US" sz="1200" b="1" dirty="0" smtClean="0">
                <a:latin typeface="Arial" pitchFamily="34" charset="0"/>
                <a:cs typeface="Arial" pitchFamily="34" charset="0"/>
              </a:rPr>
              <a:t>Economic Conditions</a:t>
            </a:r>
            <a:endParaRPr lang="en-US" sz="1200" dirty="0" smtClean="0">
              <a:latin typeface="Arial" pitchFamily="34" charset="0"/>
              <a:cs typeface="Arial" pitchFamily="34" charset="0"/>
            </a:endParaRPr>
          </a:p>
          <a:p>
            <a:r>
              <a:rPr lang="en-US" sz="1200" b="1" dirty="0" smtClean="0">
                <a:latin typeface="Arial" pitchFamily="34" charset="0"/>
                <a:cs typeface="Arial" pitchFamily="34" charset="0"/>
              </a:rPr>
              <a:t>Dependency</a:t>
            </a:r>
            <a:r>
              <a:rPr lang="en-US" sz="1200" dirty="0" smtClean="0">
                <a:latin typeface="Arial" pitchFamily="34" charset="0"/>
                <a:cs typeface="Arial" pitchFamily="34" charset="0"/>
              </a:rPr>
              <a:t>: Both loan and credit risk are highly dependent on economic conditions. Economic downturns, inflation, and recession directly affect borrower income levels, asset values, and the overall ability to repay loans. This increases the risk of defaults.</a:t>
            </a:r>
          </a:p>
          <a:p>
            <a:pPr>
              <a:buNone/>
            </a:pPr>
            <a:r>
              <a:rPr lang="en-US" sz="1200" b="1" dirty="0" smtClean="0">
                <a:latin typeface="Arial" pitchFamily="34" charset="0"/>
                <a:cs typeface="Arial" pitchFamily="34" charset="0"/>
              </a:rPr>
              <a:t>Market Liquidity</a:t>
            </a:r>
            <a:endParaRPr lang="en-US" sz="1200" dirty="0" smtClean="0">
              <a:latin typeface="Arial" pitchFamily="34" charset="0"/>
              <a:cs typeface="Arial" pitchFamily="34" charset="0"/>
            </a:endParaRPr>
          </a:p>
          <a:p>
            <a:r>
              <a:rPr lang="en-US" sz="1200" b="1" dirty="0" smtClean="0">
                <a:latin typeface="Arial" pitchFamily="34" charset="0"/>
                <a:cs typeface="Arial" pitchFamily="34" charset="0"/>
              </a:rPr>
              <a:t>Dependency</a:t>
            </a:r>
            <a:r>
              <a:rPr lang="en-US" sz="1200" dirty="0" smtClean="0">
                <a:latin typeface="Arial" pitchFamily="34" charset="0"/>
                <a:cs typeface="Arial" pitchFamily="34" charset="0"/>
              </a:rPr>
              <a:t>: Liquidity in the credit and capital markets influences the availability of credit and the refinancing capacity of borrowers. A shortage of liquidity can cause credit conditions to tighten, increasing the likelihood of defaults and loan losses.</a:t>
            </a:r>
          </a:p>
          <a:p>
            <a:pPr>
              <a:buNone/>
            </a:pPr>
            <a:r>
              <a:rPr lang="en-US" sz="1200" b="1" dirty="0" smtClean="0">
                <a:latin typeface="Arial" pitchFamily="34" charset="0"/>
                <a:cs typeface="Arial" pitchFamily="34" charset="0"/>
              </a:rPr>
              <a:t>Credit Rating Agencies</a:t>
            </a:r>
            <a:endParaRPr lang="en-US" sz="1200" dirty="0" smtClean="0">
              <a:latin typeface="Arial" pitchFamily="34" charset="0"/>
              <a:cs typeface="Arial" pitchFamily="34" charset="0"/>
            </a:endParaRPr>
          </a:p>
          <a:p>
            <a:r>
              <a:rPr lang="en-US" sz="1200" b="1" dirty="0" smtClean="0">
                <a:latin typeface="Arial" pitchFamily="34" charset="0"/>
                <a:cs typeface="Arial" pitchFamily="34" charset="0"/>
              </a:rPr>
              <a:t>Dependency</a:t>
            </a:r>
            <a:r>
              <a:rPr lang="en-US" sz="1200" dirty="0" smtClean="0">
                <a:latin typeface="Arial" pitchFamily="34" charset="0"/>
                <a:cs typeface="Arial" pitchFamily="34" charset="0"/>
              </a:rPr>
              <a:t>: Borrowers’ creditworthiness and the overall health of loan portfolios are dependent on credit ratings provided by agencies like </a:t>
            </a:r>
            <a:r>
              <a:rPr lang="en-US" sz="1200" b="1" dirty="0" smtClean="0">
                <a:latin typeface="Arial" pitchFamily="34" charset="0"/>
                <a:cs typeface="Arial" pitchFamily="34" charset="0"/>
              </a:rPr>
              <a:t>Moody’s</a:t>
            </a:r>
            <a:r>
              <a:rPr lang="en-US" sz="1200" dirty="0" smtClean="0">
                <a:latin typeface="Arial" pitchFamily="34" charset="0"/>
                <a:cs typeface="Arial" pitchFamily="34" charset="0"/>
              </a:rPr>
              <a:t>, </a:t>
            </a:r>
            <a:r>
              <a:rPr lang="en-US" sz="1200" b="1" dirty="0" smtClean="0">
                <a:latin typeface="Arial" pitchFamily="34" charset="0"/>
                <a:cs typeface="Arial" pitchFamily="34" charset="0"/>
              </a:rPr>
              <a:t>S&amp;P</a:t>
            </a:r>
            <a:r>
              <a:rPr lang="en-US" sz="1200" dirty="0" smtClean="0">
                <a:latin typeface="Arial" pitchFamily="34" charset="0"/>
                <a:cs typeface="Arial" pitchFamily="34" charset="0"/>
              </a:rPr>
              <a:t>, or </a:t>
            </a:r>
            <a:r>
              <a:rPr lang="en-US" sz="1200" b="1" dirty="0" smtClean="0">
                <a:latin typeface="Arial" pitchFamily="34" charset="0"/>
                <a:cs typeface="Arial" pitchFamily="34" charset="0"/>
              </a:rPr>
              <a:t>Fitch</a:t>
            </a:r>
            <a:r>
              <a:rPr lang="en-US" sz="1200" dirty="0" smtClean="0">
                <a:latin typeface="Arial" pitchFamily="34" charset="0"/>
                <a:cs typeface="Arial" pitchFamily="34" charset="0"/>
              </a:rPr>
              <a:t>.</a:t>
            </a:r>
          </a:p>
          <a:p>
            <a:pPr>
              <a:buNone/>
            </a:pPr>
            <a:r>
              <a:rPr lang="en-US" sz="1200" b="1" dirty="0" smtClean="0">
                <a:latin typeface="Arial" pitchFamily="34" charset="0"/>
                <a:cs typeface="Arial" pitchFamily="34" charset="0"/>
              </a:rPr>
              <a:t>Technology and Data</a:t>
            </a:r>
            <a:endParaRPr lang="en-US" sz="1200" dirty="0" smtClean="0">
              <a:latin typeface="Arial" pitchFamily="34" charset="0"/>
              <a:cs typeface="Arial" pitchFamily="34" charset="0"/>
            </a:endParaRPr>
          </a:p>
          <a:p>
            <a:r>
              <a:rPr lang="en-US" sz="1200" b="1" dirty="0" smtClean="0">
                <a:latin typeface="Arial" pitchFamily="34" charset="0"/>
                <a:cs typeface="Arial" pitchFamily="34" charset="0"/>
              </a:rPr>
              <a:t> Dependency</a:t>
            </a:r>
            <a:r>
              <a:rPr lang="en-US" sz="1200" dirty="0" smtClean="0">
                <a:latin typeface="Arial" pitchFamily="34" charset="0"/>
                <a:cs typeface="Arial" pitchFamily="34" charset="0"/>
              </a:rPr>
              <a:t>: The efficiency and accuracy of credit management and loan assessment processes are dependent on data quality and technology used in the analysis. Data-driven technologies such as </a:t>
            </a:r>
            <a:r>
              <a:rPr lang="en-US" sz="1200" b="1" dirty="0" smtClean="0">
                <a:latin typeface="Arial" pitchFamily="34" charset="0"/>
                <a:cs typeface="Arial" pitchFamily="34" charset="0"/>
              </a:rPr>
              <a:t>machine learning</a:t>
            </a:r>
            <a:r>
              <a:rPr lang="en-US" sz="1200" dirty="0" smtClean="0">
                <a:latin typeface="Arial" pitchFamily="34" charset="0"/>
                <a:cs typeface="Arial" pitchFamily="34" charset="0"/>
              </a:rPr>
              <a:t> for credit scoring are becoming increasingly important.</a:t>
            </a:r>
          </a:p>
          <a:p>
            <a:pPr>
              <a:buNone/>
            </a:pPr>
            <a:r>
              <a:rPr lang="en-US" sz="1200" b="1" dirty="0" smtClean="0">
                <a:latin typeface="Arial" pitchFamily="34" charset="0"/>
                <a:cs typeface="Arial" pitchFamily="34" charset="0"/>
              </a:rPr>
              <a:t>Legal and Regulatory Framework</a:t>
            </a:r>
            <a:endParaRPr lang="en-US" sz="1200" dirty="0" smtClean="0">
              <a:latin typeface="Arial" pitchFamily="34" charset="0"/>
              <a:cs typeface="Arial" pitchFamily="34" charset="0"/>
            </a:endParaRPr>
          </a:p>
          <a:p>
            <a:r>
              <a:rPr lang="en-US" sz="1200" b="1" dirty="0" smtClean="0">
                <a:latin typeface="Arial" pitchFamily="34" charset="0"/>
                <a:cs typeface="Arial" pitchFamily="34" charset="0"/>
              </a:rPr>
              <a:t>Dependency</a:t>
            </a:r>
            <a:r>
              <a:rPr lang="en-US" sz="1200" dirty="0" smtClean="0">
                <a:latin typeface="Arial" pitchFamily="34" charset="0"/>
                <a:cs typeface="Arial" pitchFamily="34" charset="0"/>
              </a:rPr>
              <a:t>: Regulatory bodies and laws governing the credit industry play a key role in shaping lending practices. Changes in regulations (e.g., consumer protection laws, Basel III) can alter how loans are managed and the level of risk that financial institutions take on.</a:t>
            </a:r>
          </a:p>
          <a:p>
            <a:pPr>
              <a:buNone/>
            </a:pPr>
            <a:endParaRPr lang="en-US" sz="1200" b="1" dirty="0">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rial" pitchFamily="34" charset="0"/>
                <a:cs typeface="Arial" pitchFamily="34" charset="0"/>
              </a:rPr>
              <a:t>Risk and Dependencies</a:t>
            </a:r>
            <a:endParaRPr lang="en-US" sz="2800" dirty="0"/>
          </a:p>
        </p:txBody>
      </p:sp>
      <p:sp>
        <p:nvSpPr>
          <p:cNvPr id="3" name="Content Placeholder 2"/>
          <p:cNvSpPr>
            <a:spLocks noGrp="1"/>
          </p:cNvSpPr>
          <p:nvPr>
            <p:ph idx="1"/>
          </p:nvPr>
        </p:nvSpPr>
        <p:spPr/>
        <p:txBody>
          <a:bodyPr>
            <a:normAutofit/>
          </a:bodyPr>
          <a:lstStyle/>
          <a:p>
            <a:pPr>
              <a:buNone/>
            </a:pPr>
            <a:r>
              <a:rPr lang="en-US" sz="1200" b="1" dirty="0" smtClean="0">
                <a:latin typeface="Arial" pitchFamily="34" charset="0"/>
                <a:cs typeface="Arial" pitchFamily="34" charset="0"/>
              </a:rPr>
              <a:t>Mitigating Risk and Dependencies</a:t>
            </a:r>
          </a:p>
          <a:p>
            <a:pPr>
              <a:buNone/>
            </a:pPr>
            <a:r>
              <a:rPr lang="en-US" sz="1200" b="1" dirty="0" smtClean="0">
                <a:latin typeface="Arial" pitchFamily="34" charset="0"/>
                <a:cs typeface="Arial" pitchFamily="34" charset="0"/>
              </a:rPr>
              <a:t>Diversification</a:t>
            </a:r>
            <a:r>
              <a:rPr lang="en-US" sz="1200" dirty="0" smtClean="0">
                <a:latin typeface="Arial" pitchFamily="34" charset="0"/>
                <a:cs typeface="Arial" pitchFamily="34" charset="0"/>
              </a:rPr>
              <a:t>:</a:t>
            </a:r>
          </a:p>
          <a:p>
            <a:r>
              <a:rPr lang="en-US" sz="1200" dirty="0" smtClean="0">
                <a:latin typeface="Arial" pitchFamily="34" charset="0"/>
                <a:cs typeface="Arial" pitchFamily="34" charset="0"/>
              </a:rPr>
              <a:t> Diversifying the loan portfolio across borrowers, industries, and geographies can reduce concentration risk.</a:t>
            </a:r>
          </a:p>
          <a:p>
            <a:pPr>
              <a:buNone/>
            </a:pPr>
            <a:r>
              <a:rPr lang="en-US" sz="1200" b="1" dirty="0" smtClean="0">
                <a:latin typeface="Arial" pitchFamily="34" charset="0"/>
                <a:cs typeface="Arial" pitchFamily="34" charset="0"/>
              </a:rPr>
              <a:t>Credit Risk Models</a:t>
            </a:r>
            <a:r>
              <a:rPr lang="en-US" sz="1200" dirty="0" smtClean="0">
                <a:latin typeface="Arial" pitchFamily="34" charset="0"/>
                <a:cs typeface="Arial" pitchFamily="34" charset="0"/>
              </a:rPr>
              <a:t>: </a:t>
            </a:r>
          </a:p>
          <a:p>
            <a:r>
              <a:rPr lang="en-US" sz="1200" dirty="0" smtClean="0">
                <a:latin typeface="Arial" pitchFamily="34" charset="0"/>
                <a:cs typeface="Arial" pitchFamily="34" charset="0"/>
              </a:rPr>
              <a:t>Using sophisticated </a:t>
            </a:r>
            <a:r>
              <a:rPr lang="en-US" sz="1200" b="1" dirty="0" smtClean="0">
                <a:latin typeface="Arial" pitchFamily="34" charset="0"/>
                <a:cs typeface="Arial" pitchFamily="34" charset="0"/>
              </a:rPr>
              <a:t>credit risk models</a:t>
            </a:r>
            <a:r>
              <a:rPr lang="en-US" sz="1200" dirty="0" smtClean="0">
                <a:latin typeface="Arial" pitchFamily="34" charset="0"/>
                <a:cs typeface="Arial" pitchFamily="34" charset="0"/>
              </a:rPr>
              <a:t> (such as </a:t>
            </a:r>
            <a:r>
              <a:rPr lang="en-US" sz="1200" b="1" dirty="0" smtClean="0">
                <a:latin typeface="Arial" pitchFamily="34" charset="0"/>
                <a:cs typeface="Arial" pitchFamily="34" charset="0"/>
              </a:rPr>
              <a:t>Credit Default Swaps</a:t>
            </a:r>
            <a:r>
              <a:rPr lang="en-US" sz="1200" dirty="0" smtClean="0">
                <a:latin typeface="Arial" pitchFamily="34" charset="0"/>
                <a:cs typeface="Arial" pitchFamily="34" charset="0"/>
              </a:rPr>
              <a:t> or </a:t>
            </a:r>
            <a:r>
              <a:rPr lang="en-US" sz="1200" b="1" dirty="0" smtClean="0">
                <a:latin typeface="Arial" pitchFamily="34" charset="0"/>
                <a:cs typeface="Arial" pitchFamily="34" charset="0"/>
              </a:rPr>
              <a:t>Monte Carlo simulations</a:t>
            </a:r>
            <a:r>
              <a:rPr lang="en-US" sz="1200" dirty="0" smtClean="0">
                <a:latin typeface="Arial" pitchFamily="34" charset="0"/>
                <a:cs typeface="Arial" pitchFamily="34" charset="0"/>
              </a:rPr>
              <a:t>) can help assess and mitigate risk based on multiple dependencies.</a:t>
            </a:r>
          </a:p>
          <a:p>
            <a:pPr>
              <a:buNone/>
            </a:pPr>
            <a:r>
              <a:rPr lang="en-US" sz="1200" b="1" dirty="0" smtClean="0">
                <a:latin typeface="Arial" pitchFamily="34" charset="0"/>
                <a:cs typeface="Arial" pitchFamily="34" charset="0"/>
              </a:rPr>
              <a:t>Stress Testing</a:t>
            </a:r>
            <a:r>
              <a:rPr lang="en-US" sz="1200" dirty="0" smtClean="0">
                <a:latin typeface="Arial" pitchFamily="34" charset="0"/>
                <a:cs typeface="Arial" pitchFamily="34" charset="0"/>
              </a:rPr>
              <a:t>: </a:t>
            </a:r>
          </a:p>
          <a:p>
            <a:r>
              <a:rPr lang="en-US" sz="1200" dirty="0" smtClean="0">
                <a:latin typeface="Arial" pitchFamily="34" charset="0"/>
                <a:cs typeface="Arial" pitchFamily="34" charset="0"/>
              </a:rPr>
              <a:t>Regularly conducting </a:t>
            </a:r>
            <a:r>
              <a:rPr lang="en-US" sz="1200" b="1" dirty="0" smtClean="0">
                <a:latin typeface="Arial" pitchFamily="34" charset="0"/>
                <a:cs typeface="Arial" pitchFamily="34" charset="0"/>
              </a:rPr>
              <a:t>stress tests</a:t>
            </a:r>
            <a:r>
              <a:rPr lang="en-US" sz="1200" dirty="0" smtClean="0">
                <a:latin typeface="Arial" pitchFamily="34" charset="0"/>
                <a:cs typeface="Arial" pitchFamily="34" charset="0"/>
              </a:rPr>
              <a:t> under various economic scenarios allows institutions to identify vulnerabilities in their portfolios.</a:t>
            </a:r>
          </a:p>
          <a:p>
            <a:pPr>
              <a:buNone/>
            </a:pPr>
            <a:r>
              <a:rPr lang="en-US" sz="1200" b="1" dirty="0" smtClean="0">
                <a:latin typeface="Arial" pitchFamily="34" charset="0"/>
                <a:cs typeface="Arial" pitchFamily="34" charset="0"/>
              </a:rPr>
              <a:t>Early Warning Systems</a:t>
            </a:r>
            <a:r>
              <a:rPr lang="en-US" sz="1200" dirty="0" smtClean="0">
                <a:latin typeface="Arial" pitchFamily="34" charset="0"/>
                <a:cs typeface="Arial" pitchFamily="34" charset="0"/>
              </a:rPr>
              <a:t>: </a:t>
            </a:r>
          </a:p>
          <a:p>
            <a:r>
              <a:rPr lang="en-US" sz="1200" dirty="0" smtClean="0">
                <a:latin typeface="Arial" pitchFamily="34" charset="0"/>
                <a:cs typeface="Arial" pitchFamily="34" charset="0"/>
              </a:rPr>
              <a:t>Implementing early warning systems that monitor borrower behavior and market conditions can provide an early indication of increased risk.</a:t>
            </a:r>
          </a:p>
          <a:p>
            <a:r>
              <a:rPr lang="en-US" sz="1200" dirty="0" smtClean="0">
                <a:latin typeface="Arial" pitchFamily="34" charset="0"/>
                <a:cs typeface="Arial" pitchFamily="34" charset="0"/>
              </a:rPr>
              <a:t>By carefully analyzing the risks and dependencies in loan and credit management, financial institutions can better mitigate losses, reduce exposure, and optimize their lending operations.</a:t>
            </a:r>
          </a:p>
          <a:p>
            <a:pPr>
              <a:buNone/>
            </a:pPr>
            <a:endParaRPr lang="en-US" sz="1200" dirty="0">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rial" pitchFamily="34" charset="0"/>
                <a:cs typeface="Arial" pitchFamily="34" charset="0"/>
              </a:rPr>
              <a:t>Loan management and credit management analysis system</a:t>
            </a:r>
            <a:endParaRPr lang="en-US" sz="28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sz="1200" dirty="0" smtClean="0">
                <a:latin typeface="Arial" pitchFamily="34" charset="0"/>
                <a:cs typeface="Arial" pitchFamily="34" charset="0"/>
              </a:rPr>
              <a:t>Loan management refers to the process of managing loans throughout their life cycle, including servicing, collection and closure.</a:t>
            </a:r>
          </a:p>
          <a:p>
            <a:r>
              <a:rPr lang="en-US" sz="1200" dirty="0" smtClean="0">
                <a:latin typeface="Arial" pitchFamily="34" charset="0"/>
                <a:cs typeface="Arial" pitchFamily="34" charset="0"/>
              </a:rPr>
              <a:t>Loan and credit management are crucial elements in the financial industry, primarily for banks, financial institutions, and lending organizations</a:t>
            </a:r>
          </a:p>
          <a:p>
            <a:r>
              <a:rPr lang="en-US" sz="1200" dirty="0" smtClean="0">
                <a:latin typeface="Arial" pitchFamily="34" charset="0"/>
                <a:cs typeface="Arial" pitchFamily="34" charset="0"/>
              </a:rPr>
              <a:t>The goal is to  minimize risk, optimize cash flow</a:t>
            </a:r>
          </a:p>
          <a:p>
            <a:r>
              <a:rPr lang="en-US" sz="1200" dirty="0" smtClean="0">
                <a:latin typeface="Arial" pitchFamily="34" charset="0"/>
                <a:cs typeface="Arial" pitchFamily="34" charset="0"/>
              </a:rPr>
              <a:t>Efficiency, risk management, better decision-making are the high level benefits</a:t>
            </a:r>
          </a:p>
          <a:p>
            <a:r>
              <a:rPr lang="en-US" sz="1200" dirty="0" smtClean="0">
                <a:latin typeface="Arial" pitchFamily="34" charset="0"/>
                <a:cs typeface="Arial" pitchFamily="34" charset="0"/>
              </a:rPr>
              <a:t>Features of LMS and credit analysis system are loan application processing, loan approval workflow, loan status tracking, reporting and analytics.</a:t>
            </a:r>
          </a:p>
          <a:p>
            <a:r>
              <a:rPr lang="en-US" sz="1200" dirty="0" smtClean="0">
                <a:latin typeface="Arial" pitchFamily="34" charset="0"/>
                <a:cs typeface="Arial" pitchFamily="34" charset="0"/>
              </a:rPr>
              <a:t>Credit scoring, risk assessment, financial history evaluation, credit worthiness evaluation, automated decision-making and integration with financial data</a:t>
            </a:r>
          </a:p>
          <a:p>
            <a:endParaRPr lang="en-US" sz="1200"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rmAutofit/>
          </a:bodyPr>
          <a:lstStyle/>
          <a:p>
            <a:r>
              <a:rPr lang="en-US" sz="2800" dirty="0" smtClean="0">
                <a:latin typeface="Arial" pitchFamily="34" charset="0"/>
                <a:cs typeface="Arial" pitchFamily="34" charset="0"/>
              </a:rPr>
              <a:t>Solution/problems/opportunity</a:t>
            </a:r>
            <a:endParaRPr lang="en-US" sz="2800" dirty="0">
              <a:latin typeface="Arial" pitchFamily="34" charset="0"/>
              <a:cs typeface="Arial" pitchFamily="34" charset="0"/>
            </a:endParaRPr>
          </a:p>
        </p:txBody>
      </p:sp>
      <p:sp>
        <p:nvSpPr>
          <p:cNvPr id="3" name="Content Placeholder 2"/>
          <p:cNvSpPr>
            <a:spLocks noGrp="1"/>
          </p:cNvSpPr>
          <p:nvPr>
            <p:ph idx="1"/>
          </p:nvPr>
        </p:nvSpPr>
        <p:spPr>
          <a:xfrm>
            <a:off x="457200" y="1357298"/>
            <a:ext cx="8229600" cy="4929222"/>
          </a:xfrm>
        </p:spPr>
        <p:txBody>
          <a:bodyPr>
            <a:normAutofit/>
          </a:bodyPr>
          <a:lstStyle/>
          <a:p>
            <a:pPr>
              <a:buNone/>
            </a:pPr>
            <a:r>
              <a:rPr lang="en-US" sz="1500" b="1" dirty="0" smtClean="0">
                <a:latin typeface="Arial" pitchFamily="34" charset="0"/>
                <a:cs typeface="Arial" pitchFamily="34" charset="0"/>
              </a:rPr>
              <a:t>Solution</a:t>
            </a:r>
            <a:r>
              <a:rPr lang="en-US" sz="1400" b="1" dirty="0" smtClean="0">
                <a:latin typeface="Arial" pitchFamily="34" charset="0"/>
                <a:cs typeface="Arial" pitchFamily="34" charset="0"/>
              </a:rPr>
              <a:t>:</a:t>
            </a:r>
          </a:p>
          <a:p>
            <a:pPr>
              <a:buNone/>
            </a:pPr>
            <a:r>
              <a:rPr lang="en-US" sz="1300" b="1" dirty="0" smtClean="0">
                <a:latin typeface="Arial" pitchFamily="34" charset="0"/>
                <a:cs typeface="Arial" pitchFamily="34" charset="0"/>
              </a:rPr>
              <a:t>Automation and integration:</a:t>
            </a:r>
          </a:p>
          <a:p>
            <a:r>
              <a:rPr lang="en-US" sz="1300" dirty="0" smtClean="0">
                <a:latin typeface="Arial" pitchFamily="34" charset="0"/>
                <a:cs typeface="Arial" pitchFamily="34" charset="0"/>
              </a:rPr>
              <a:t>Ai-driven system for assessing borrower risk, reducing manual intervention and accelerating approvals</a:t>
            </a:r>
          </a:p>
          <a:p>
            <a:pPr>
              <a:buNone/>
            </a:pPr>
            <a:r>
              <a:rPr lang="en-US" sz="1300" b="1" dirty="0" smtClean="0">
                <a:latin typeface="Arial" pitchFamily="34" charset="0"/>
                <a:cs typeface="Arial" pitchFamily="34" charset="0"/>
              </a:rPr>
              <a:t>Cloud-based loan management:</a:t>
            </a:r>
          </a:p>
          <a:p>
            <a:r>
              <a:rPr lang="en-US" sz="1300" dirty="0" smtClean="0">
                <a:latin typeface="Arial" pitchFamily="34" charset="0"/>
                <a:cs typeface="Arial" pitchFamily="34" charset="0"/>
              </a:rPr>
              <a:t>Cloud-based platforms that offer real-time updates, remote access and integration with other financial system</a:t>
            </a:r>
          </a:p>
          <a:p>
            <a:pPr>
              <a:buNone/>
            </a:pPr>
            <a:r>
              <a:rPr lang="en-US" sz="1300" b="1" dirty="0" smtClean="0">
                <a:latin typeface="Arial" pitchFamily="34" charset="0"/>
                <a:cs typeface="Arial" pitchFamily="34" charset="0"/>
              </a:rPr>
              <a:t>Data analytics for risk assessment:</a:t>
            </a:r>
          </a:p>
          <a:p>
            <a:r>
              <a:rPr lang="en-US" sz="1300" dirty="0" smtClean="0">
                <a:latin typeface="Arial" pitchFamily="34" charset="0"/>
                <a:cs typeface="Arial" pitchFamily="34" charset="0"/>
              </a:rPr>
              <a:t>Predictive analytics tools for more accurate risk assessments, reducing the chance of loan defaults.</a:t>
            </a:r>
          </a:p>
          <a:p>
            <a:pPr>
              <a:buNone/>
            </a:pPr>
            <a:r>
              <a:rPr lang="en-US" sz="1300" b="1" dirty="0" smtClean="0">
                <a:latin typeface="Arial" pitchFamily="34" charset="0"/>
                <a:cs typeface="Arial" pitchFamily="34" charset="0"/>
              </a:rPr>
              <a:t>Improved customer experience:</a:t>
            </a:r>
          </a:p>
          <a:p>
            <a:r>
              <a:rPr lang="en-US" sz="1300" dirty="0" smtClean="0">
                <a:latin typeface="Arial" pitchFamily="34" charset="0"/>
                <a:cs typeface="Arial" pitchFamily="34" charset="0"/>
              </a:rPr>
              <a:t>Digital loan applications and tracking systems improve borrower experience and increase efficiency</a:t>
            </a:r>
          </a:p>
          <a:p>
            <a:pPr>
              <a:buNone/>
            </a:pPr>
            <a:r>
              <a:rPr lang="en-US" sz="1300" b="1" dirty="0" smtClean="0">
                <a:latin typeface="Arial" pitchFamily="34" charset="0"/>
                <a:cs typeface="Arial" pitchFamily="34" charset="0"/>
              </a:rPr>
              <a:t>Alternative credit scoring models</a:t>
            </a:r>
            <a:r>
              <a:rPr lang="en-US" sz="1300" dirty="0" smtClean="0">
                <a:latin typeface="Arial" pitchFamily="34" charset="0"/>
                <a:cs typeface="Arial" pitchFamily="34" charset="0"/>
              </a:rPr>
              <a:t>:</a:t>
            </a:r>
          </a:p>
          <a:p>
            <a:pPr>
              <a:buNone/>
            </a:pPr>
            <a:r>
              <a:rPr lang="en-US" sz="1300" dirty="0" smtClean="0">
                <a:latin typeface="Arial" pitchFamily="34" charset="0"/>
                <a:cs typeface="Arial" pitchFamily="34" charset="0"/>
              </a:rPr>
              <a:t>Using alternative data sources to assess the creditworthiness of borrowers(</a:t>
            </a:r>
            <a:r>
              <a:rPr lang="en-US" sz="1300" dirty="0">
                <a:latin typeface="Arial" pitchFamily="34" charset="0"/>
                <a:cs typeface="Arial" pitchFamily="34" charset="0"/>
              </a:rPr>
              <a:t>rent payments, bank account </a:t>
            </a:r>
            <a:r>
              <a:rPr lang="en-US" sz="1300" dirty="0" smtClean="0">
                <a:latin typeface="Arial" pitchFamily="34" charset="0"/>
                <a:cs typeface="Arial" pitchFamily="34" charset="0"/>
              </a:rPr>
              <a:t>information) who do not have credit </a:t>
            </a:r>
            <a:r>
              <a:rPr lang="en-US" sz="1300" dirty="0" smtClean="0">
                <a:latin typeface="Arial" pitchFamily="34" charset="0"/>
                <a:cs typeface="Arial" pitchFamily="34" charset="0"/>
              </a:rPr>
              <a:t>history</a:t>
            </a:r>
            <a:endParaRPr lang="en-US" sz="1300" dirty="0" smtClean="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normAutofit/>
          </a:bodyPr>
          <a:lstStyle/>
          <a:p>
            <a:r>
              <a:rPr lang="en-US" sz="2800" dirty="0" smtClean="0">
                <a:latin typeface="Arial" pitchFamily="34" charset="0"/>
                <a:cs typeface="Arial" pitchFamily="34" charset="0"/>
              </a:rPr>
              <a:t>Solution/problems/opportunity</a:t>
            </a:r>
            <a:endParaRPr lang="en-US" sz="2800" dirty="0"/>
          </a:p>
        </p:txBody>
      </p:sp>
      <p:sp>
        <p:nvSpPr>
          <p:cNvPr id="3" name="Content Placeholder 2"/>
          <p:cNvSpPr>
            <a:spLocks noGrp="1"/>
          </p:cNvSpPr>
          <p:nvPr>
            <p:ph idx="1"/>
          </p:nvPr>
        </p:nvSpPr>
        <p:spPr>
          <a:xfrm>
            <a:off x="457200" y="1500174"/>
            <a:ext cx="8229600" cy="4625989"/>
          </a:xfrm>
        </p:spPr>
        <p:txBody>
          <a:bodyPr>
            <a:normAutofit/>
          </a:bodyPr>
          <a:lstStyle/>
          <a:p>
            <a:pPr>
              <a:buNone/>
            </a:pPr>
            <a:r>
              <a:rPr lang="en-US" sz="1200" b="1" dirty="0" smtClean="0">
                <a:latin typeface="Arial" pitchFamily="34" charset="0"/>
                <a:cs typeface="Arial" pitchFamily="34" charset="0"/>
              </a:rPr>
              <a:t>Problems:</a:t>
            </a:r>
          </a:p>
          <a:p>
            <a:pPr>
              <a:buNone/>
            </a:pPr>
            <a:r>
              <a:rPr lang="en-US" sz="1200" b="1" dirty="0" smtClean="0">
                <a:latin typeface="Arial" pitchFamily="34" charset="0"/>
                <a:cs typeface="Arial" pitchFamily="34" charset="0"/>
              </a:rPr>
              <a:t>Inaccurate credit scoring:</a:t>
            </a:r>
          </a:p>
          <a:p>
            <a:r>
              <a:rPr lang="en-US" sz="1200" dirty="0" smtClean="0">
                <a:latin typeface="Arial" pitchFamily="34" charset="0"/>
                <a:cs typeface="Arial" pitchFamily="34" charset="0"/>
              </a:rPr>
              <a:t>Traditional credit scores often fail to capture the full financial picture, particularly for individuals with limited credit history.</a:t>
            </a:r>
          </a:p>
          <a:p>
            <a:pPr>
              <a:buNone/>
            </a:pPr>
            <a:r>
              <a:rPr lang="en-US" sz="1200" b="1" dirty="0" smtClean="0">
                <a:latin typeface="Arial" pitchFamily="34" charset="0"/>
                <a:cs typeface="Arial" pitchFamily="34" charset="0"/>
              </a:rPr>
              <a:t>Slow processing and manual errors:</a:t>
            </a:r>
          </a:p>
          <a:p>
            <a:r>
              <a:rPr lang="en-US" sz="1200" dirty="0" smtClean="0">
                <a:latin typeface="Arial" pitchFamily="34" charset="0"/>
                <a:cs typeface="Arial" pitchFamily="34" charset="0"/>
              </a:rPr>
              <a:t>Many loan management systems are outdated or manual, causing delays in loan approval, disbursement and tracking, human errors can lead to incorrect data entry, slowing down the process and leading to financial losses.</a:t>
            </a:r>
          </a:p>
          <a:p>
            <a:pPr>
              <a:buNone/>
            </a:pPr>
            <a:r>
              <a:rPr lang="en-US" sz="1200" b="1" dirty="0" smtClean="0">
                <a:latin typeface="Arial" pitchFamily="34" charset="0"/>
                <a:cs typeface="Arial" pitchFamily="34" charset="0"/>
              </a:rPr>
              <a:t>Customer experience:</a:t>
            </a:r>
          </a:p>
          <a:p>
            <a:r>
              <a:rPr lang="en-US" sz="1200" dirty="0" smtClean="0">
                <a:latin typeface="Arial" pitchFamily="34" charset="0"/>
                <a:cs typeface="Arial" pitchFamily="34" charset="0"/>
              </a:rPr>
              <a:t>Lengthy processing times, complex paperwork and poor communication often lead to a negative customer experience</a:t>
            </a:r>
          </a:p>
          <a:p>
            <a:r>
              <a:rPr lang="en-US" sz="1200" dirty="0" smtClean="0">
                <a:latin typeface="Arial" pitchFamily="34" charset="0"/>
                <a:cs typeface="Arial" pitchFamily="34" charset="0"/>
              </a:rPr>
              <a:t>Lack of real-time updates can lead to customer frustration, making them look for alternative lenders.</a:t>
            </a:r>
          </a:p>
          <a:p>
            <a:pPr>
              <a:buNone/>
            </a:pPr>
            <a:r>
              <a:rPr lang="en-US" sz="1200" b="1" dirty="0" smtClean="0">
                <a:latin typeface="Arial" pitchFamily="34" charset="0"/>
                <a:cs typeface="Arial" pitchFamily="34" charset="0"/>
              </a:rPr>
              <a:t>Data </a:t>
            </a:r>
            <a:r>
              <a:rPr lang="en-US" sz="1200" b="1" dirty="0" smtClean="0">
                <a:latin typeface="Arial" pitchFamily="34" charset="0"/>
                <a:cs typeface="Arial" pitchFamily="34" charset="0"/>
              </a:rPr>
              <a:t>security:</a:t>
            </a:r>
          </a:p>
          <a:p>
            <a:r>
              <a:rPr lang="en-US" sz="1200" dirty="0" smtClean="0">
                <a:latin typeface="Arial" pitchFamily="34" charset="0"/>
                <a:cs typeface="Arial" pitchFamily="34" charset="0"/>
              </a:rPr>
              <a:t>Loan management involves handling sensitive personal and financial data and legacy systems might not be equipped to handle the risks or fraud.</a:t>
            </a:r>
          </a:p>
          <a:p>
            <a:pPr>
              <a:buNone/>
            </a:pPr>
            <a:r>
              <a:rPr lang="en-US" sz="1200" b="1" dirty="0" smtClean="0">
                <a:latin typeface="Arial" pitchFamily="34" charset="0"/>
                <a:cs typeface="Arial" pitchFamily="34" charset="0"/>
              </a:rPr>
              <a:t>Credit Risk Management:</a:t>
            </a:r>
            <a:endParaRPr lang="en-US" sz="1200" dirty="0" smtClean="0">
              <a:latin typeface="Arial" pitchFamily="34" charset="0"/>
              <a:cs typeface="Arial" pitchFamily="34" charset="0"/>
            </a:endParaRPr>
          </a:p>
          <a:p>
            <a:r>
              <a:rPr lang="en-US" sz="1200" dirty="0" smtClean="0">
                <a:latin typeface="Arial" pitchFamily="34" charset="0"/>
                <a:cs typeface="Arial" pitchFamily="34" charset="0"/>
              </a:rPr>
              <a:t>Even with advanced credit scoring, predicting credit risk can still be difficult. Unexpected market shifts, borrower behavior changes, or unforeseen economic conditions can lead to higher-than-expected default rates.</a:t>
            </a:r>
          </a:p>
          <a:p>
            <a:r>
              <a:rPr lang="en-US" sz="1200" dirty="0">
                <a:latin typeface="Arial" pitchFamily="34" charset="0"/>
                <a:cs typeface="Arial" pitchFamily="34" charset="0"/>
              </a:rPr>
              <a:t>T</a:t>
            </a:r>
            <a:r>
              <a:rPr lang="en-US" sz="1200" dirty="0" smtClean="0">
                <a:latin typeface="Arial" pitchFamily="34" charset="0"/>
                <a:cs typeface="Arial" pitchFamily="34" charset="0"/>
              </a:rPr>
              <a:t>his can result in financial losses for institutions, affecting profitability and lending capacity.</a:t>
            </a:r>
          </a:p>
          <a:p>
            <a:pPr>
              <a:buNone/>
            </a:pPr>
            <a:endParaRPr lang="en-US" sz="1300" dirty="0" smtClean="0">
              <a:latin typeface="Arial" pitchFamily="34" charset="0"/>
              <a:cs typeface="Arial" pitchFamily="34" charset="0"/>
            </a:endParaRPr>
          </a:p>
          <a:p>
            <a:pPr>
              <a:buNone/>
            </a:pPr>
            <a:endParaRPr lang="en-US" sz="1200"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rial" pitchFamily="34" charset="0"/>
                <a:cs typeface="Arial" pitchFamily="34" charset="0"/>
              </a:rPr>
              <a:t>Solution/problems/opportunity</a:t>
            </a:r>
            <a:endParaRPr lang="en-US" sz="2800" dirty="0"/>
          </a:p>
        </p:txBody>
      </p:sp>
      <p:sp>
        <p:nvSpPr>
          <p:cNvPr id="3" name="Content Placeholder 2"/>
          <p:cNvSpPr>
            <a:spLocks noGrp="1"/>
          </p:cNvSpPr>
          <p:nvPr>
            <p:ph idx="1"/>
          </p:nvPr>
        </p:nvSpPr>
        <p:spPr/>
        <p:txBody>
          <a:bodyPr>
            <a:normAutofit lnSpcReduction="10000"/>
          </a:bodyPr>
          <a:lstStyle/>
          <a:p>
            <a:pPr>
              <a:buNone/>
            </a:pPr>
            <a:r>
              <a:rPr lang="en-US" sz="1200" b="1" dirty="0" smtClean="0">
                <a:latin typeface="Arial" pitchFamily="34" charset="0"/>
                <a:cs typeface="Arial" pitchFamily="34" charset="0"/>
              </a:rPr>
              <a:t>Opportunity:</a:t>
            </a:r>
          </a:p>
          <a:p>
            <a:pPr>
              <a:buNone/>
            </a:pPr>
            <a:r>
              <a:rPr lang="en-US" sz="1200" b="1" dirty="0" smtClean="0">
                <a:latin typeface="Arial" pitchFamily="34" charset="0"/>
                <a:cs typeface="Arial" pitchFamily="34" charset="0"/>
              </a:rPr>
              <a:t>Financial Inclusion via Alternative Credit Scoring:</a:t>
            </a:r>
          </a:p>
          <a:p>
            <a:r>
              <a:rPr lang="en-US" sz="1200" dirty="0" smtClean="0">
                <a:latin typeface="Arial" pitchFamily="34" charset="0"/>
                <a:cs typeface="Arial" pitchFamily="34" charset="0"/>
              </a:rPr>
              <a:t>Leveraging alternative data to assess creditworthiness provides an opportunity to extend credit to underserved populations. By including non-traditional data, institutions can offer loans to individuals who might otherwise be excluded from the formal credit system.</a:t>
            </a:r>
          </a:p>
          <a:p>
            <a:pPr>
              <a:buNone/>
            </a:pPr>
            <a:r>
              <a:rPr lang="en-US" sz="1200" b="1" dirty="0" smtClean="0">
                <a:latin typeface="Arial" pitchFamily="34" charset="0"/>
                <a:cs typeface="Arial" pitchFamily="34" charset="0"/>
              </a:rPr>
              <a:t>Predictive Analytics for Risk Mitigation:</a:t>
            </a:r>
            <a:endParaRPr lang="en-US" sz="1200" dirty="0" smtClean="0">
              <a:latin typeface="Arial" pitchFamily="34" charset="0"/>
              <a:cs typeface="Arial" pitchFamily="34" charset="0"/>
            </a:endParaRPr>
          </a:p>
          <a:p>
            <a:r>
              <a:rPr lang="en-US" sz="1200" dirty="0" smtClean="0">
                <a:latin typeface="Arial" pitchFamily="34" charset="0"/>
                <a:cs typeface="Arial" pitchFamily="34" charset="0"/>
              </a:rPr>
              <a:t> Predictive analytics and machine learning models can forecast potential loan defaults and credit risks, allowing</a:t>
            </a:r>
          </a:p>
          <a:p>
            <a:r>
              <a:rPr lang="en-US" sz="1200" dirty="0" smtClean="0">
                <a:latin typeface="Arial" pitchFamily="34" charset="0"/>
                <a:cs typeface="Arial" pitchFamily="34" charset="0"/>
              </a:rPr>
              <a:t>institutions to take corrective action before delinquencies occur.</a:t>
            </a:r>
          </a:p>
          <a:p>
            <a:r>
              <a:rPr lang="en-US" sz="1200" dirty="0" smtClean="0">
                <a:latin typeface="Arial" pitchFamily="34" charset="0"/>
                <a:cs typeface="Arial" pitchFamily="34" charset="0"/>
              </a:rPr>
              <a:t> Proactive risk management, lower default rates, and more stable revenue streams.</a:t>
            </a:r>
          </a:p>
          <a:p>
            <a:pPr>
              <a:buNone/>
            </a:pPr>
            <a:r>
              <a:rPr lang="en-US" sz="1200" b="1" dirty="0" smtClean="0">
                <a:latin typeface="Arial" pitchFamily="34" charset="0"/>
                <a:cs typeface="Arial" pitchFamily="34" charset="0"/>
              </a:rPr>
              <a:t>Open Banking and APIs:</a:t>
            </a:r>
            <a:endParaRPr lang="en-US" sz="1200" dirty="0" smtClean="0">
              <a:latin typeface="Arial" pitchFamily="34" charset="0"/>
              <a:cs typeface="Arial" pitchFamily="34" charset="0"/>
            </a:endParaRPr>
          </a:p>
          <a:p>
            <a:r>
              <a:rPr lang="en-US" sz="1200" dirty="0" smtClean="0">
                <a:latin typeface="Arial" pitchFamily="34" charset="0"/>
                <a:cs typeface="Arial" pitchFamily="34" charset="0"/>
              </a:rPr>
              <a:t>Open banking frameworks allow third-party providers to access customer data (with consent), enabling innovative loan and credit management solutions to be integrated via APIs.</a:t>
            </a:r>
          </a:p>
          <a:p>
            <a:r>
              <a:rPr lang="en-US" sz="1200" dirty="0" smtClean="0">
                <a:latin typeface="Arial" pitchFamily="34" charset="0"/>
                <a:cs typeface="Arial" pitchFamily="34" charset="0"/>
              </a:rPr>
              <a:t>Enhanced customer experience, faster loan disbursements, and more </a:t>
            </a:r>
            <a:r>
              <a:rPr lang="en-US" sz="1300" dirty="0" smtClean="0">
                <a:latin typeface="Arial" pitchFamily="34" charset="0"/>
                <a:cs typeface="Arial" pitchFamily="34" charset="0"/>
              </a:rPr>
              <a:t>tailored financial products. </a:t>
            </a:r>
            <a:r>
              <a:rPr lang="en-US" sz="1200" b="1" dirty="0" smtClean="0">
                <a:latin typeface="Arial" pitchFamily="34" charset="0"/>
                <a:cs typeface="Arial" pitchFamily="34" charset="0"/>
              </a:rPr>
              <a:t>Digitization </a:t>
            </a:r>
            <a:r>
              <a:rPr lang="en-US" sz="1200" b="1" dirty="0" smtClean="0">
                <a:latin typeface="Arial" pitchFamily="34" charset="0"/>
                <a:cs typeface="Arial" pitchFamily="34" charset="0"/>
              </a:rPr>
              <a:t>and Mobile Platforms:</a:t>
            </a:r>
          </a:p>
          <a:p>
            <a:r>
              <a:rPr lang="en-US" sz="1200" dirty="0" smtClean="0">
                <a:latin typeface="Arial" pitchFamily="34" charset="0"/>
                <a:cs typeface="Arial" pitchFamily="34" charset="0"/>
              </a:rPr>
              <a:t> With the widespread use of smart phones and internet access, financial institutions can expand their loan and credit services through digital platforms and mobile apps, making them more accessible to a global audience.</a:t>
            </a:r>
          </a:p>
          <a:p>
            <a:r>
              <a:rPr lang="en-US" sz="1200" dirty="0" smtClean="0">
                <a:latin typeface="Arial" pitchFamily="34" charset="0"/>
                <a:cs typeface="Arial" pitchFamily="34" charset="0"/>
              </a:rPr>
              <a:t> Increased customer engagement, improved loan application processes, and better accessibility, especially in emerging markets.</a:t>
            </a:r>
          </a:p>
          <a:p>
            <a:pPr>
              <a:buNone/>
            </a:pPr>
            <a:r>
              <a:rPr lang="en-US" sz="1200" b="1" dirty="0" smtClean="0">
                <a:latin typeface="Arial" pitchFamily="34" charset="0"/>
                <a:cs typeface="Arial" pitchFamily="34" charset="0"/>
              </a:rPr>
              <a:t>Sustainability and Green Financing:</a:t>
            </a:r>
            <a:endParaRPr lang="en-US" sz="1200" dirty="0" smtClean="0">
              <a:latin typeface="Arial" pitchFamily="34" charset="0"/>
              <a:cs typeface="Arial" pitchFamily="34" charset="0"/>
            </a:endParaRPr>
          </a:p>
          <a:p>
            <a:r>
              <a:rPr lang="en-US" sz="1200" dirty="0" smtClean="0">
                <a:latin typeface="Arial" pitchFamily="34" charset="0"/>
                <a:cs typeface="Arial" pitchFamily="34" charset="0"/>
              </a:rPr>
              <a:t> As sustainability becomes more important to consumers, financial institutions can create green loan products that promote environmental sustainability (e.g., loans for eco-friendly homes or renewable energy projects).</a:t>
            </a:r>
          </a:p>
          <a:p>
            <a:r>
              <a:rPr lang="en-US" sz="1200" dirty="0" smtClean="0">
                <a:latin typeface="Arial" pitchFamily="34" charset="0"/>
                <a:cs typeface="Arial" pitchFamily="34" charset="0"/>
              </a:rPr>
              <a:t> Differentiating financial products that align with social and environmental goals can open up new revenue streams and enhance brand image.</a:t>
            </a:r>
          </a:p>
          <a:p>
            <a:pPr>
              <a:buNone/>
            </a:pPr>
            <a:endParaRPr lang="en-US" sz="1200" dirty="0">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rial" pitchFamily="34" charset="0"/>
                <a:cs typeface="Arial" pitchFamily="34" charset="0"/>
              </a:rPr>
              <a:t>Purpose statements(Goals)</a:t>
            </a:r>
            <a:endParaRPr lang="en-US" sz="28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sz="1200" dirty="0" smtClean="0">
                <a:latin typeface="Arial" pitchFamily="34" charset="0"/>
                <a:cs typeface="Arial" pitchFamily="34" charset="0"/>
              </a:rPr>
              <a:t>The primary goal of the Loan Management and Credit Management Analysis System is to streamline the process of administering, tracking, and analyzing loans and credit accounts. </a:t>
            </a:r>
          </a:p>
          <a:p>
            <a:r>
              <a:rPr lang="en-US" sz="1200" dirty="0" smtClean="0">
                <a:latin typeface="Arial" pitchFamily="34" charset="0"/>
                <a:cs typeface="Arial" pitchFamily="34" charset="0"/>
              </a:rPr>
              <a:t>By leveraging automation, advanced analytics, and real-time monitoring, the system aims to enhance operational efficiency, minimize financial risks, and improve customer experience.</a:t>
            </a:r>
          </a:p>
          <a:p>
            <a:pPr>
              <a:buNone/>
            </a:pPr>
            <a:r>
              <a:rPr lang="en-US" sz="1200" dirty="0" smtClean="0">
                <a:latin typeface="Arial" pitchFamily="34" charset="0"/>
                <a:cs typeface="Arial" pitchFamily="34" charset="0"/>
              </a:rPr>
              <a:t>This goal ensures that the system addresses key objectives such as:</a:t>
            </a:r>
          </a:p>
          <a:p>
            <a:r>
              <a:rPr lang="en-US" sz="1200" dirty="0" smtClean="0">
                <a:latin typeface="Arial" pitchFamily="34" charset="0"/>
                <a:cs typeface="Arial" pitchFamily="34" charset="0"/>
              </a:rPr>
              <a:t>Enhance Operational Efficiency</a:t>
            </a:r>
          </a:p>
          <a:p>
            <a:r>
              <a:rPr lang="en-US" sz="1200" dirty="0" smtClean="0">
                <a:latin typeface="Arial" pitchFamily="34" charset="0"/>
                <a:cs typeface="Arial" pitchFamily="34" charset="0"/>
              </a:rPr>
              <a:t>Improve Credit Risk Assessment</a:t>
            </a:r>
          </a:p>
          <a:p>
            <a:r>
              <a:rPr lang="en-US" sz="1200" dirty="0" smtClean="0">
                <a:latin typeface="Arial" pitchFamily="34" charset="0"/>
                <a:cs typeface="Arial" pitchFamily="34" charset="0"/>
              </a:rPr>
              <a:t>Ensure Regulatory Compliance</a:t>
            </a:r>
          </a:p>
          <a:p>
            <a:r>
              <a:rPr lang="en-US" sz="1200" b="1" dirty="0" smtClean="0">
                <a:latin typeface="Arial" pitchFamily="34" charset="0"/>
                <a:cs typeface="Arial" pitchFamily="34" charset="0"/>
              </a:rPr>
              <a:t> </a:t>
            </a:r>
            <a:r>
              <a:rPr lang="en-US" sz="1200" dirty="0" smtClean="0">
                <a:latin typeface="Arial" pitchFamily="34" charset="0"/>
                <a:cs typeface="Arial" pitchFamily="34" charset="0"/>
              </a:rPr>
              <a:t>Performance Monitoring </a:t>
            </a:r>
          </a:p>
          <a:p>
            <a:r>
              <a:rPr lang="en-US" sz="1200" dirty="0" smtClean="0">
                <a:latin typeface="Arial" pitchFamily="34" charset="0"/>
                <a:cs typeface="Arial" pitchFamily="34" charset="0"/>
              </a:rPr>
              <a:t>Customer Relationship Management</a:t>
            </a:r>
            <a:endParaRPr lang="en-US" sz="1200" dirty="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Arial" pitchFamily="34" charset="0"/>
                <a:cs typeface="Arial" pitchFamily="34" charset="0"/>
              </a:rPr>
              <a:t>Project Objectives</a:t>
            </a:r>
            <a:endParaRPr lang="en-US" sz="32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sz="1200" dirty="0" smtClean="0">
                <a:latin typeface="Arial" pitchFamily="34" charset="0"/>
                <a:cs typeface="Arial" pitchFamily="34" charset="0"/>
              </a:rPr>
              <a:t>The objectives of a Loan Management and Credit Management Analysis System typically aim to streamline, automate, and improve the process of managing loans and credit while ensuring that risks are mitigated. Below are the key objectives of such a system:</a:t>
            </a:r>
          </a:p>
          <a:p>
            <a:pPr>
              <a:buNone/>
            </a:pPr>
            <a:r>
              <a:rPr lang="en-US" sz="1200" b="1" dirty="0" smtClean="0">
                <a:latin typeface="Arial" pitchFamily="34" charset="0"/>
                <a:cs typeface="Arial" pitchFamily="34" charset="0"/>
              </a:rPr>
              <a:t> 1.Loan and Credit Risk Assessment: </a:t>
            </a:r>
            <a:r>
              <a:rPr lang="en-US" sz="1200" dirty="0" smtClean="0">
                <a:latin typeface="Arial" pitchFamily="34" charset="0"/>
                <a:cs typeface="Arial" pitchFamily="34" charset="0"/>
              </a:rPr>
              <a:t>Evaluate the creditworthiness of loan applicants using comprehensive data analysis</a:t>
            </a:r>
          </a:p>
          <a:p>
            <a:pPr>
              <a:buNone/>
            </a:pPr>
            <a:r>
              <a:rPr lang="en-US" sz="1200" b="1" dirty="0" smtClean="0">
                <a:latin typeface="Arial" pitchFamily="34" charset="0"/>
                <a:cs typeface="Arial" pitchFamily="34" charset="0"/>
              </a:rPr>
              <a:t>2.Efficient Loan Processing and Disbursement:</a:t>
            </a:r>
          </a:p>
          <a:p>
            <a:r>
              <a:rPr lang="en-US" sz="1200" dirty="0" smtClean="0">
                <a:latin typeface="Arial" pitchFamily="34" charset="0"/>
                <a:cs typeface="Arial" pitchFamily="34" charset="0"/>
              </a:rPr>
              <a:t>Automate the loan application, approval, and disbursement process to speed up processing time.</a:t>
            </a:r>
          </a:p>
          <a:p>
            <a:pPr>
              <a:buNone/>
            </a:pPr>
            <a:r>
              <a:rPr lang="en-US" sz="1200" b="1" dirty="0" smtClean="0">
                <a:latin typeface="Arial" pitchFamily="34" charset="0"/>
                <a:cs typeface="Arial" pitchFamily="34" charset="0"/>
              </a:rPr>
              <a:t>3. Credit Limit and Terms Management:</a:t>
            </a:r>
          </a:p>
          <a:p>
            <a:r>
              <a:rPr lang="en-US" sz="1200" dirty="0" smtClean="0">
                <a:latin typeface="Arial" pitchFamily="34" charset="0"/>
                <a:cs typeface="Arial" pitchFamily="34" charset="0"/>
              </a:rPr>
              <a:t>Determine the appropriate credit limit for each borrower based on their credit history, income, and other relevant factors.</a:t>
            </a:r>
          </a:p>
          <a:p>
            <a:r>
              <a:rPr lang="en-US" sz="1200" dirty="0" smtClean="0">
                <a:latin typeface="Arial" pitchFamily="34" charset="0"/>
                <a:cs typeface="Arial" pitchFamily="34" charset="0"/>
              </a:rPr>
              <a:t>Define and manage loan terms such as interest rates, repayment schedules, and loan types.</a:t>
            </a:r>
          </a:p>
          <a:p>
            <a:pPr>
              <a:buNone/>
            </a:pPr>
            <a:r>
              <a:rPr lang="en-US" sz="1200" b="1" dirty="0" smtClean="0">
                <a:latin typeface="Arial" pitchFamily="34" charset="0"/>
                <a:cs typeface="Arial" pitchFamily="34" charset="0"/>
              </a:rPr>
              <a:t>4. Payment Monitoring and Reminders:</a:t>
            </a:r>
          </a:p>
          <a:p>
            <a:r>
              <a:rPr lang="en-US" sz="1200" dirty="0" smtClean="0">
                <a:latin typeface="Arial" pitchFamily="34" charset="0"/>
                <a:cs typeface="Arial" pitchFamily="34" charset="0"/>
              </a:rPr>
              <a:t>Track loan repayments, ensuring that borrowers are adhering to their repayment schedules.</a:t>
            </a:r>
          </a:p>
          <a:p>
            <a:pPr>
              <a:buNone/>
            </a:pPr>
            <a:r>
              <a:rPr lang="en-US" sz="1200" b="1" dirty="0" smtClean="0">
                <a:latin typeface="Arial" pitchFamily="34" charset="0"/>
                <a:cs typeface="Arial" pitchFamily="34" charset="0"/>
              </a:rPr>
              <a:t>5. Debt Collection and Recovery:</a:t>
            </a:r>
          </a:p>
          <a:p>
            <a:r>
              <a:rPr lang="en-US" sz="1200" dirty="0" smtClean="0">
                <a:latin typeface="Arial" pitchFamily="34" charset="0"/>
                <a:cs typeface="Arial" pitchFamily="34" charset="0"/>
              </a:rPr>
              <a:t>Identify accounts with overdue or missed payments and implement strategies for timely collections.</a:t>
            </a:r>
          </a:p>
          <a:p>
            <a:pPr>
              <a:buNone/>
            </a:pPr>
            <a:r>
              <a:rPr lang="en-US" sz="1200" b="1" dirty="0" smtClean="0">
                <a:latin typeface="Arial" pitchFamily="34" charset="0"/>
                <a:cs typeface="Arial" pitchFamily="34" charset="0"/>
              </a:rPr>
              <a:t>6. Financial Reporting and Analysis:</a:t>
            </a:r>
          </a:p>
          <a:p>
            <a:r>
              <a:rPr lang="en-US" sz="1200" dirty="0" smtClean="0">
                <a:latin typeface="Arial" pitchFamily="34" charset="0"/>
                <a:cs typeface="Arial" pitchFamily="34" charset="0"/>
              </a:rPr>
              <a:t>Provide detailed reports on the performance of loans, including disbursements, repayments, and outstanding balances.</a:t>
            </a:r>
          </a:p>
          <a:p>
            <a:pPr>
              <a:buNone/>
            </a:pPr>
            <a:endParaRPr lang="en-US" sz="1200" dirty="0" smtClean="0">
              <a:latin typeface="Arial" pitchFamily="34" charset="0"/>
              <a:cs typeface="Arial" pitchFamily="34" charset="0"/>
            </a:endParaRPr>
          </a:p>
          <a:p>
            <a:pPr>
              <a:buNone/>
            </a:pPr>
            <a:endParaRPr lang="en-US" sz="1300" dirty="0" smtClean="0">
              <a:latin typeface="Arial" pitchFamily="34" charset="0"/>
              <a:cs typeface="Arial" pitchFamily="34" charset="0"/>
            </a:endParaRPr>
          </a:p>
          <a:p>
            <a:pPr>
              <a:buNone/>
            </a:pPr>
            <a:endParaRPr lang="en-US" sz="1200" dirty="0">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txBody>
          <a:bodyPr>
            <a:normAutofit/>
          </a:bodyPr>
          <a:lstStyle/>
          <a:p>
            <a:r>
              <a:rPr lang="en-US" sz="2800" dirty="0" smtClean="0">
                <a:latin typeface="Arial" pitchFamily="34" charset="0"/>
                <a:cs typeface="Arial" pitchFamily="34" charset="0"/>
              </a:rPr>
              <a:t>Success Criteria</a:t>
            </a:r>
            <a:endParaRPr lang="en-US" sz="2800" dirty="0">
              <a:latin typeface="Arial" pitchFamily="34" charset="0"/>
              <a:cs typeface="Arial" pitchFamily="34" charset="0"/>
            </a:endParaRPr>
          </a:p>
        </p:txBody>
      </p:sp>
      <p:sp>
        <p:nvSpPr>
          <p:cNvPr id="3" name="Content Placeholder 2"/>
          <p:cNvSpPr>
            <a:spLocks noGrp="1"/>
          </p:cNvSpPr>
          <p:nvPr>
            <p:ph idx="1"/>
          </p:nvPr>
        </p:nvSpPr>
        <p:spPr>
          <a:xfrm>
            <a:off x="457200" y="1285860"/>
            <a:ext cx="8229600" cy="4840303"/>
          </a:xfrm>
        </p:spPr>
        <p:txBody>
          <a:bodyPr>
            <a:normAutofit/>
          </a:bodyPr>
          <a:lstStyle/>
          <a:p>
            <a:r>
              <a:rPr lang="en-US" sz="1200" dirty="0" smtClean="0">
                <a:latin typeface="Arial" pitchFamily="34" charset="0"/>
                <a:cs typeface="Arial" pitchFamily="34" charset="0"/>
              </a:rPr>
              <a:t>The success criteria for a Loan Management and Credit Management Analysis System ensure that the system meets its goals and performs optimally. These criteria help evaluate the effectiveness of the system in terms of user satisfaction, efficiency, risk management, and business outcomes. Below are the key success criteria:</a:t>
            </a:r>
          </a:p>
          <a:p>
            <a:pPr>
              <a:buNone/>
            </a:pPr>
            <a:r>
              <a:rPr lang="en-US" sz="1200" b="1" dirty="0" smtClean="0">
                <a:latin typeface="Arial" pitchFamily="34" charset="0"/>
                <a:cs typeface="Arial" pitchFamily="34" charset="0"/>
              </a:rPr>
              <a:t>1.Accuracy of Credit Risk Assessment:</a:t>
            </a:r>
          </a:p>
          <a:p>
            <a:r>
              <a:rPr lang="en-US" sz="1200" dirty="0" smtClean="0">
                <a:latin typeface="Arial" pitchFamily="34" charset="0"/>
                <a:cs typeface="Arial" pitchFamily="34" charset="0"/>
              </a:rPr>
              <a:t>The system should consistently assess the creditworthiness of applicants accurately using reliable data and algorithms.</a:t>
            </a:r>
          </a:p>
          <a:p>
            <a:pPr>
              <a:buNone/>
            </a:pPr>
            <a:r>
              <a:rPr lang="en-US" sz="1200" b="1" dirty="0" smtClean="0">
                <a:latin typeface="Arial" pitchFamily="34" charset="0"/>
                <a:cs typeface="Arial" pitchFamily="34" charset="0"/>
              </a:rPr>
              <a:t>2. Loan Processing Efficiency:</a:t>
            </a:r>
          </a:p>
          <a:p>
            <a:r>
              <a:rPr lang="en-US" sz="1200" dirty="0" smtClean="0">
                <a:latin typeface="Arial" pitchFamily="34" charset="0"/>
                <a:cs typeface="Arial" pitchFamily="34" charset="0"/>
              </a:rPr>
              <a:t>The system should significantly reduce the time taken to process loan applications from submission to approval and disbursement.</a:t>
            </a:r>
          </a:p>
          <a:p>
            <a:pPr>
              <a:buNone/>
            </a:pPr>
            <a:r>
              <a:rPr lang="en-US" sz="1200" b="1" dirty="0" smtClean="0">
                <a:latin typeface="Arial" pitchFamily="34" charset="0"/>
                <a:cs typeface="Arial" pitchFamily="34" charset="0"/>
              </a:rPr>
              <a:t>3. Customer Satisfaction and Experience:</a:t>
            </a:r>
          </a:p>
          <a:p>
            <a:r>
              <a:rPr lang="en-US" sz="1200" dirty="0" smtClean="0">
                <a:latin typeface="Arial" pitchFamily="34" charset="0"/>
                <a:cs typeface="Arial" pitchFamily="34" charset="0"/>
              </a:rPr>
              <a:t>The system should provide customers with a seamless experience when applying for loans, checking status, or making repayments.</a:t>
            </a:r>
          </a:p>
          <a:p>
            <a:pPr>
              <a:buNone/>
            </a:pPr>
            <a:r>
              <a:rPr lang="en-US" sz="1200" b="1" dirty="0" smtClean="0">
                <a:latin typeface="Arial" pitchFamily="34" charset="0"/>
                <a:cs typeface="Arial" pitchFamily="34" charset="0"/>
              </a:rPr>
              <a:t>4. Reduction in Loan Delinquencies and Defaults:</a:t>
            </a:r>
          </a:p>
          <a:p>
            <a:r>
              <a:rPr lang="en-US" sz="1200" dirty="0" smtClean="0">
                <a:latin typeface="Arial" pitchFamily="34" charset="0"/>
                <a:cs typeface="Arial" pitchFamily="34" charset="0"/>
              </a:rPr>
              <a:t>Effective monitoring of repayments should result in a decrease in late payments and defaults.</a:t>
            </a:r>
          </a:p>
          <a:p>
            <a:pPr>
              <a:buNone/>
            </a:pPr>
            <a:r>
              <a:rPr lang="en-US" sz="1200" b="1" dirty="0" smtClean="0">
                <a:latin typeface="Arial" pitchFamily="34" charset="0"/>
                <a:cs typeface="Arial" pitchFamily="34" charset="0"/>
              </a:rPr>
              <a:t>5.Data Security and Privacy:</a:t>
            </a:r>
          </a:p>
          <a:p>
            <a:r>
              <a:rPr lang="en-US" sz="1200" dirty="0" smtClean="0">
                <a:latin typeface="Arial" pitchFamily="34" charset="0"/>
                <a:cs typeface="Arial" pitchFamily="34" charset="0"/>
              </a:rPr>
              <a:t>The system must have robust data security protocols to protect sensitive customer information, such as personal details, financial data, and loan histories.</a:t>
            </a:r>
          </a:p>
          <a:p>
            <a:r>
              <a:rPr lang="en-US" sz="1200" dirty="0" smtClean="0">
                <a:latin typeface="Arial" pitchFamily="34" charset="0"/>
                <a:cs typeface="Arial" pitchFamily="34" charset="0"/>
              </a:rPr>
              <a:t>By meeting these success criteria, the </a:t>
            </a:r>
            <a:r>
              <a:rPr lang="en-US" sz="1200" b="1" dirty="0" smtClean="0">
                <a:latin typeface="Arial" pitchFamily="34" charset="0"/>
                <a:cs typeface="Arial" pitchFamily="34" charset="0"/>
              </a:rPr>
              <a:t>Loan Management and Credit Management Analysis System</a:t>
            </a:r>
            <a:r>
              <a:rPr lang="en-US" sz="1200" dirty="0" smtClean="0">
                <a:latin typeface="Arial" pitchFamily="34" charset="0"/>
                <a:cs typeface="Arial" pitchFamily="34" charset="0"/>
              </a:rPr>
              <a:t> can significantly contribute to the efficient, secure, and profitable management of loans and credit while ensuring customer satisfaction and regulatory compliance.</a:t>
            </a:r>
            <a:endParaRPr lang="en-US" sz="1200" dirty="0">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a:bodyPr>
          <a:lstStyle/>
          <a:p>
            <a:pPr>
              <a:buNone/>
            </a:pPr>
            <a:r>
              <a:rPr lang="en-US" sz="1200" b="1" dirty="0" smtClean="0">
                <a:latin typeface="Arial" pitchFamily="34" charset="0"/>
                <a:cs typeface="Arial" pitchFamily="34" charset="0"/>
              </a:rPr>
              <a:t>2. System Design</a:t>
            </a:r>
          </a:p>
          <a:p>
            <a:pPr>
              <a:buNone/>
            </a:pPr>
            <a:r>
              <a:rPr lang="en-US" sz="1200" dirty="0" smtClean="0">
                <a:latin typeface="Arial" pitchFamily="34" charset="0"/>
                <a:cs typeface="Arial" pitchFamily="34" charset="0"/>
              </a:rPr>
              <a:t>Once the requirements are gathered and analyzed, the next phase is system design, where the architecture and design of the loan management system are created.</a:t>
            </a:r>
          </a:p>
          <a:p>
            <a:pPr>
              <a:buNone/>
            </a:pPr>
            <a:r>
              <a:rPr lang="en-US" sz="1200" b="1" dirty="0" smtClean="0">
                <a:latin typeface="Arial" pitchFamily="34" charset="0"/>
                <a:cs typeface="Arial" pitchFamily="34" charset="0"/>
              </a:rPr>
              <a:t>Key Activities:</a:t>
            </a:r>
          </a:p>
          <a:p>
            <a:pPr>
              <a:buNone/>
            </a:pPr>
            <a:r>
              <a:rPr lang="en-US" sz="1200" b="1" dirty="0" smtClean="0">
                <a:latin typeface="Arial" pitchFamily="34" charset="0"/>
                <a:cs typeface="Arial" pitchFamily="34" charset="0"/>
              </a:rPr>
              <a:t>High-Level Design</a:t>
            </a:r>
            <a:r>
              <a:rPr lang="en-US" sz="1200" dirty="0" smtClean="0">
                <a:latin typeface="Arial" pitchFamily="34" charset="0"/>
                <a:cs typeface="Arial" pitchFamily="34" charset="0"/>
              </a:rPr>
              <a:t>: Create an overall architecture of the loan management system (e.g., frontend and backend components).</a:t>
            </a:r>
          </a:p>
          <a:p>
            <a:pPr>
              <a:buNone/>
            </a:pPr>
            <a:r>
              <a:rPr lang="en-US" sz="1200" b="1" dirty="0" smtClean="0">
                <a:latin typeface="Arial" pitchFamily="34" charset="0"/>
                <a:cs typeface="Arial" pitchFamily="34" charset="0"/>
              </a:rPr>
              <a:t>Database Design</a:t>
            </a:r>
            <a:r>
              <a:rPr lang="en-US" sz="1200" dirty="0" smtClean="0">
                <a:latin typeface="Arial" pitchFamily="34" charset="0"/>
                <a:cs typeface="Arial" pitchFamily="34" charset="0"/>
              </a:rPr>
              <a:t>: Define the structure for storing loan data, borrower information, payment history, and other relevant data.</a:t>
            </a:r>
          </a:p>
          <a:p>
            <a:pPr>
              <a:buNone/>
            </a:pPr>
            <a:r>
              <a:rPr lang="en-US" sz="1200" b="1" dirty="0" smtClean="0">
                <a:latin typeface="Arial" pitchFamily="34" charset="0"/>
                <a:cs typeface="Arial" pitchFamily="34" charset="0"/>
              </a:rPr>
              <a:t>User Interface (UI) Design</a:t>
            </a:r>
            <a:r>
              <a:rPr lang="en-US" sz="1200" dirty="0" smtClean="0">
                <a:latin typeface="Arial" pitchFamily="34" charset="0"/>
                <a:cs typeface="Arial" pitchFamily="34" charset="0"/>
              </a:rPr>
              <a:t>: Design the user interfaces for both borrowers (e.g., application forms) and loan officers (e.g., approval dashboard).</a:t>
            </a:r>
          </a:p>
          <a:p>
            <a:pPr>
              <a:buNone/>
            </a:pPr>
            <a:r>
              <a:rPr lang="en-US" sz="1200" b="1" dirty="0" smtClean="0">
                <a:latin typeface="Arial" pitchFamily="34" charset="0"/>
                <a:cs typeface="Arial" pitchFamily="34" charset="0"/>
              </a:rPr>
              <a:t>Security Design</a:t>
            </a:r>
            <a:r>
              <a:rPr lang="en-US" sz="1200" dirty="0" smtClean="0">
                <a:latin typeface="Arial" pitchFamily="34" charset="0"/>
                <a:cs typeface="Arial" pitchFamily="34" charset="0"/>
              </a:rPr>
              <a:t>: Plan for secure storage of sensitive borrower data, encryption of personal information, and ensuring compliance with data protection laws</a:t>
            </a:r>
            <a:r>
              <a:rPr lang="en-US" sz="1200" dirty="0" smtClean="0">
                <a:latin typeface="Arial" pitchFamily="34" charset="0"/>
                <a:cs typeface="Arial" pitchFamily="34" charset="0"/>
              </a:rPr>
              <a:t>.</a:t>
            </a:r>
          </a:p>
          <a:p>
            <a:pPr>
              <a:buNone/>
            </a:pPr>
            <a:r>
              <a:rPr lang="en-US" sz="1200" b="1" dirty="0" smtClean="0">
                <a:latin typeface="Arial" pitchFamily="34" charset="0"/>
                <a:cs typeface="Arial" pitchFamily="34" charset="0"/>
              </a:rPr>
              <a:t>3. Implementation (Coding)</a:t>
            </a:r>
          </a:p>
          <a:p>
            <a:pPr>
              <a:buNone/>
            </a:pPr>
            <a:r>
              <a:rPr lang="en-US" sz="1200" dirty="0" smtClean="0">
                <a:latin typeface="Arial" pitchFamily="34" charset="0"/>
                <a:cs typeface="Arial" pitchFamily="34" charset="0"/>
              </a:rPr>
              <a:t>In this phase, the actual development of the loan management system occurs based on the design specifications.</a:t>
            </a:r>
          </a:p>
          <a:p>
            <a:pPr>
              <a:buNone/>
            </a:pPr>
            <a:r>
              <a:rPr lang="en-US" sz="1200" b="1" dirty="0" smtClean="0">
                <a:latin typeface="Arial" pitchFamily="34" charset="0"/>
                <a:cs typeface="Arial" pitchFamily="34" charset="0"/>
              </a:rPr>
              <a:t>Key Activities:</a:t>
            </a:r>
          </a:p>
          <a:p>
            <a:pPr>
              <a:buNone/>
            </a:pPr>
            <a:r>
              <a:rPr lang="en-US" sz="1200" b="1" dirty="0" smtClean="0">
                <a:latin typeface="Arial" pitchFamily="34" charset="0"/>
                <a:cs typeface="Arial" pitchFamily="34" charset="0"/>
              </a:rPr>
              <a:t>Frontend Development</a:t>
            </a:r>
            <a:r>
              <a:rPr lang="en-US" sz="1200" dirty="0" smtClean="0">
                <a:latin typeface="Arial" pitchFamily="34" charset="0"/>
                <a:cs typeface="Arial" pitchFamily="34" charset="0"/>
              </a:rPr>
              <a:t>: Build the borrower-facing features, such as application forms, loan calculators, and payment portals.</a:t>
            </a:r>
          </a:p>
          <a:p>
            <a:pPr>
              <a:buNone/>
            </a:pPr>
            <a:r>
              <a:rPr lang="en-US" sz="1200" b="1" dirty="0" smtClean="0">
                <a:latin typeface="Arial" pitchFamily="34" charset="0"/>
                <a:cs typeface="Arial" pitchFamily="34" charset="0"/>
              </a:rPr>
              <a:t>Backend Development</a:t>
            </a:r>
            <a:r>
              <a:rPr lang="en-US" sz="1200" dirty="0" smtClean="0">
                <a:latin typeface="Arial" pitchFamily="34" charset="0"/>
                <a:cs typeface="Arial" pitchFamily="34" charset="0"/>
              </a:rPr>
              <a:t>: Develop the system’s backend, including credit evaluation algorithms, loan processing logic, and database integration.</a:t>
            </a:r>
          </a:p>
          <a:p>
            <a:pPr>
              <a:buNone/>
            </a:pPr>
            <a:r>
              <a:rPr lang="en-US" sz="1200" b="1" dirty="0" smtClean="0">
                <a:latin typeface="Arial" pitchFamily="34" charset="0"/>
                <a:cs typeface="Arial" pitchFamily="34" charset="0"/>
              </a:rPr>
              <a:t>Integration</a:t>
            </a:r>
            <a:r>
              <a:rPr lang="en-US" sz="1200" dirty="0" smtClean="0">
                <a:latin typeface="Arial" pitchFamily="34" charset="0"/>
                <a:cs typeface="Arial" pitchFamily="34" charset="0"/>
              </a:rPr>
              <a:t>: Integrate third-party systems (e.g., credit scoring providers, payment gateways, KYC verification) to provide full functionality.</a:t>
            </a:r>
          </a:p>
          <a:p>
            <a:pPr>
              <a:buNone/>
            </a:pPr>
            <a:r>
              <a:rPr lang="en-US" sz="1200" b="1" dirty="0" smtClean="0">
                <a:latin typeface="Arial" pitchFamily="34" charset="0"/>
                <a:cs typeface="Arial" pitchFamily="34" charset="0"/>
              </a:rPr>
              <a:t>4. Testing</a:t>
            </a:r>
          </a:p>
          <a:p>
            <a:pPr>
              <a:buNone/>
            </a:pPr>
            <a:r>
              <a:rPr lang="en-US" sz="1200" dirty="0" smtClean="0">
                <a:latin typeface="Arial" pitchFamily="34" charset="0"/>
                <a:cs typeface="Arial" pitchFamily="34" charset="0"/>
              </a:rPr>
              <a:t>This phase focuses on testing the system to ensure it works as intended and meets all the requirements set out in the first phase.</a:t>
            </a:r>
          </a:p>
          <a:p>
            <a:pPr>
              <a:buNone/>
            </a:pPr>
            <a:r>
              <a:rPr lang="en-US" sz="1200" b="1" dirty="0" smtClean="0">
                <a:latin typeface="Arial" pitchFamily="34" charset="0"/>
                <a:cs typeface="Arial" pitchFamily="34" charset="0"/>
              </a:rPr>
              <a:t>Key Activities:</a:t>
            </a:r>
          </a:p>
          <a:p>
            <a:pPr>
              <a:buNone/>
            </a:pPr>
            <a:r>
              <a:rPr lang="en-US" sz="1200" b="1" dirty="0" smtClean="0">
                <a:latin typeface="Arial" pitchFamily="34" charset="0"/>
                <a:cs typeface="Arial" pitchFamily="34" charset="0"/>
              </a:rPr>
              <a:t>Unit Testing</a:t>
            </a:r>
            <a:r>
              <a:rPr lang="en-US" sz="1200" dirty="0" smtClean="0">
                <a:latin typeface="Arial" pitchFamily="34" charset="0"/>
                <a:cs typeface="Arial" pitchFamily="34" charset="0"/>
              </a:rPr>
              <a:t>: Test individual components (e.g., loan approval logic, repayment tracking).</a:t>
            </a:r>
          </a:p>
          <a:p>
            <a:pPr>
              <a:buNone/>
            </a:pPr>
            <a:r>
              <a:rPr lang="en-US" sz="1200" b="1" dirty="0" smtClean="0">
                <a:latin typeface="Arial" pitchFamily="34" charset="0"/>
                <a:cs typeface="Arial" pitchFamily="34" charset="0"/>
              </a:rPr>
              <a:t>System Testing</a:t>
            </a:r>
            <a:r>
              <a:rPr lang="en-US" sz="1200" dirty="0" smtClean="0">
                <a:latin typeface="Arial" pitchFamily="34" charset="0"/>
                <a:cs typeface="Arial" pitchFamily="34" charset="0"/>
              </a:rPr>
              <a:t>: Ensure that all components of the loan system work together correctly.</a:t>
            </a:r>
          </a:p>
          <a:p>
            <a:endParaRPr lang="en-US" sz="1200"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768</TotalTime>
  <Words>3320</Words>
  <Application>Microsoft Office PowerPoint</Application>
  <PresentationFormat>On-screen Show (4:3)</PresentationFormat>
  <Paragraphs>219</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LMCAS</vt:lpstr>
      <vt:lpstr>Loan management and credit management analysis system</vt:lpstr>
      <vt:lpstr>Solution/problems/opportunity</vt:lpstr>
      <vt:lpstr>Solution/problems/opportunity</vt:lpstr>
      <vt:lpstr>Solution/problems/opportunity</vt:lpstr>
      <vt:lpstr>Purpose statements(Goals)</vt:lpstr>
      <vt:lpstr>Project Objectives</vt:lpstr>
      <vt:lpstr>Success Criteria</vt:lpstr>
      <vt:lpstr>Slide 9</vt:lpstr>
      <vt:lpstr>Methods/Approach</vt:lpstr>
      <vt:lpstr>Slide 11</vt:lpstr>
      <vt:lpstr>Slide 12</vt:lpstr>
      <vt:lpstr>Methods/Approach</vt:lpstr>
      <vt:lpstr>Resources</vt:lpstr>
      <vt:lpstr>Risk and Dependencies</vt:lpstr>
      <vt:lpstr>Risk and Dependencies</vt:lpstr>
      <vt:lpstr>Risk and Dependencies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LMCAS</dc:title>
  <dc:creator>DELL</dc:creator>
  <cp:lastModifiedBy>DELL</cp:lastModifiedBy>
  <cp:revision>73</cp:revision>
  <dcterms:created xsi:type="dcterms:W3CDTF">2025-03-06T07:13:30Z</dcterms:created>
  <dcterms:modified xsi:type="dcterms:W3CDTF">2025-03-15T07:36:02Z</dcterms:modified>
</cp:coreProperties>
</file>