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8" r:id="rId3"/>
    <p:sldId id="292" r:id="rId4"/>
    <p:sldId id="291" r:id="rId5"/>
    <p:sldId id="259" r:id="rId6"/>
    <p:sldId id="260" r:id="rId7"/>
    <p:sldId id="261" r:id="rId8"/>
    <p:sldId id="262" r:id="rId9"/>
    <p:sldId id="263" r:id="rId10"/>
    <p:sldId id="264" r:id="rId11"/>
    <p:sldId id="286" r:id="rId12"/>
    <p:sldId id="288" r:id="rId13"/>
    <p:sldId id="289" r:id="rId14"/>
    <p:sldId id="265" r:id="rId15"/>
    <p:sldId id="287" r:id="rId16"/>
    <p:sldId id="290" r:id="rId17"/>
    <p:sldId id="267" r:id="rId18"/>
    <p:sldId id="293" r:id="rId19"/>
    <p:sldId id="273" r:id="rId20"/>
    <p:sldId id="271" r:id="rId21"/>
    <p:sldId id="268" r:id="rId22"/>
    <p:sldId id="280" r:id="rId23"/>
    <p:sldId id="269" r:id="rId24"/>
    <p:sldId id="270" r:id="rId25"/>
    <p:sldId id="272" r:id="rId26"/>
    <p:sldId id="274" r:id="rId27"/>
    <p:sldId id="275" r:id="rId28"/>
    <p:sldId id="294" r:id="rId29"/>
    <p:sldId id="282" r:id="rId30"/>
    <p:sldId id="295" r:id="rId31"/>
    <p:sldId id="276" r:id="rId32"/>
    <p:sldId id="296" r:id="rId33"/>
    <p:sldId id="277" r:id="rId34"/>
    <p:sldId id="278" r:id="rId35"/>
    <p:sldId id="279" r:id="rId36"/>
    <p:sldId id="281" r:id="rId37"/>
    <p:sldId id="297" r:id="rId38"/>
    <p:sldId id="298" r:id="rId39"/>
    <p:sldId id="283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6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3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5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9512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7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9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58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66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2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4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4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3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8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5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5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4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7925406-89F0-4BC0-B07D-36F8DC73CE3D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81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  <p:sldLayoutId id="21474838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144000" cy="83602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Agile Project 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72046"/>
            <a:ext cx="9144000" cy="692331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Application Tracking System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29450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Methods: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01784"/>
            <a:ext cx="9647419" cy="5538650"/>
          </a:xfrm>
        </p:spPr>
        <p:txBody>
          <a:bodyPr>
            <a:noAutofit/>
          </a:bodyPr>
          <a:lstStyle/>
          <a:p>
            <a:r>
              <a:rPr lang="en-US" sz="1600" b="1" u="sng" dirty="0" smtClean="0"/>
              <a:t>Scrum</a:t>
            </a:r>
            <a:r>
              <a:rPr lang="en-US" sz="1600" b="1" dirty="0"/>
              <a:t>:</a:t>
            </a:r>
            <a:r>
              <a:rPr lang="en-US" sz="1600" dirty="0"/>
              <a:t> If your team follows Scrum, the project will be divided into </a:t>
            </a:r>
            <a:r>
              <a:rPr lang="en-US" sz="1600" b="1" dirty="0"/>
              <a:t>sprints (2-4 weeks)</a:t>
            </a:r>
            <a:r>
              <a:rPr lang="en-US" sz="1600" dirty="0"/>
              <a:t> with backlog refinement, sprint planning, daily stand-ups, sprint reviews, and retrospectives.</a:t>
            </a:r>
          </a:p>
          <a:p>
            <a:r>
              <a:rPr lang="en-US" sz="1600" b="1" u="sng" dirty="0"/>
              <a:t>Kanban</a:t>
            </a:r>
            <a:r>
              <a:rPr lang="en-US" sz="1600" b="1" dirty="0"/>
              <a:t>:</a:t>
            </a:r>
            <a:r>
              <a:rPr lang="en-US" sz="1600" dirty="0"/>
              <a:t> If your team follows Kanban, work is visualized in a board with a focus on continuous delivery.</a:t>
            </a:r>
          </a:p>
          <a:p>
            <a:r>
              <a:rPr lang="en-US" sz="1600" b="1" u="sng" dirty="0" err="1"/>
              <a:t>SAFe</a:t>
            </a:r>
            <a:r>
              <a:rPr lang="en-US" sz="1600" b="1" dirty="0"/>
              <a:t> (Scaled Agile Framework):</a:t>
            </a:r>
            <a:r>
              <a:rPr lang="en-US" sz="1600" dirty="0"/>
              <a:t> If the ATS project is enterprise-level, </a:t>
            </a:r>
            <a:r>
              <a:rPr lang="en-US" sz="1600" dirty="0" err="1"/>
              <a:t>SAFe</a:t>
            </a:r>
            <a:r>
              <a:rPr lang="en-US" sz="1600" dirty="0"/>
              <a:t> can be used for scaling Agile across multiple teams.</a:t>
            </a:r>
          </a:p>
          <a:p>
            <a:r>
              <a:rPr lang="en-US" b="1" u="sng" dirty="0"/>
              <a:t>Agile Process for ATS Project</a:t>
            </a:r>
          </a:p>
          <a:p>
            <a:r>
              <a:rPr lang="en-US" b="1" u="sng" dirty="0"/>
              <a:t>Step 1: Product Backlog Creation</a:t>
            </a:r>
          </a:p>
          <a:p>
            <a:r>
              <a:rPr lang="en-US" b="1" u="sng" dirty="0"/>
              <a:t>Requirement Gathering</a:t>
            </a:r>
            <a:r>
              <a:rPr lang="en-US" b="1" dirty="0"/>
              <a:t>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MoSCoW</a:t>
            </a:r>
            <a:r>
              <a:rPr lang="en-US" dirty="0"/>
              <a:t> technique to prioritize ATS features (Must-Have, Should-Have, Could-Have, Won’t-Have).</a:t>
            </a:r>
          </a:p>
          <a:p>
            <a:pPr lvl="1"/>
            <a:r>
              <a:rPr lang="en-US" dirty="0"/>
              <a:t>Capture requirements using </a:t>
            </a:r>
            <a:r>
              <a:rPr lang="en-US" b="1" dirty="0"/>
              <a:t>user stories</a:t>
            </a:r>
            <a:r>
              <a:rPr lang="en-US" dirty="0"/>
              <a:t> (e.g., “As an HR manager, I want to filter candidates by experience level so that I can shortlist applicants faster”).</a:t>
            </a:r>
          </a:p>
          <a:p>
            <a:pPr lvl="1"/>
            <a:r>
              <a:rPr lang="en-US" dirty="0"/>
              <a:t>Document functional and non-functional requirements using FURPS (Functionality, Usability, Reliability, Performance, Supportability).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0777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Methods: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01784"/>
            <a:ext cx="9647419" cy="553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 smtClean="0"/>
              <a:t>Agile </a:t>
            </a:r>
            <a:r>
              <a:rPr lang="en-US" sz="1600" b="1" u="sng" dirty="0"/>
              <a:t>Framework </a:t>
            </a:r>
            <a:r>
              <a:rPr lang="en-US" sz="1600" b="1" u="sng" dirty="0" smtClean="0"/>
              <a:t>Selection</a:t>
            </a:r>
          </a:p>
          <a:p>
            <a:pPr marL="0" indent="0">
              <a:buNone/>
            </a:pPr>
            <a:endParaRPr lang="en-US" sz="1600" b="1" u="sng" dirty="0"/>
          </a:p>
          <a:p>
            <a:r>
              <a:rPr lang="en-US" sz="1600" b="1" u="sng" dirty="0"/>
              <a:t>Backlog Refinement</a:t>
            </a:r>
            <a:r>
              <a:rPr lang="en-US" sz="1600" b="1" dirty="0"/>
              <a:t>: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/>
              <a:t>Break down large requirements into </a:t>
            </a:r>
            <a:r>
              <a:rPr lang="en-US" sz="1600" b="1" dirty="0" smtClean="0"/>
              <a:t>epics, features, and user stories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Add </a:t>
            </a:r>
            <a:r>
              <a:rPr lang="en-US" sz="1600" dirty="0"/>
              <a:t>acceptance criteria for each story.</a:t>
            </a:r>
          </a:p>
          <a:p>
            <a:r>
              <a:rPr lang="en-US" sz="1600" dirty="0"/>
              <a:t>Prioritize user stories for upcoming </a:t>
            </a:r>
            <a:r>
              <a:rPr lang="en-US" sz="1600" dirty="0" smtClean="0"/>
              <a:t>sprints</a:t>
            </a:r>
          </a:p>
          <a:p>
            <a:r>
              <a:rPr lang="en-US" sz="1600" b="1" u="sng" dirty="0"/>
              <a:t>Sprint Planning:</a:t>
            </a:r>
            <a:r>
              <a:rPr lang="en-US" sz="1600" u="sng" dirty="0"/>
              <a:t> </a:t>
            </a:r>
            <a:endParaRPr lang="en-US" sz="1600" u="sng" dirty="0" smtClean="0"/>
          </a:p>
          <a:p>
            <a:r>
              <a:rPr lang="en-US" sz="1600" dirty="0" smtClean="0"/>
              <a:t>Select </a:t>
            </a:r>
            <a:r>
              <a:rPr lang="en-US" sz="1600" dirty="0"/>
              <a:t>user stories from the backlog based on priority and team capacity.</a:t>
            </a:r>
          </a:p>
          <a:p>
            <a:r>
              <a:rPr lang="en-US" sz="1600" dirty="0"/>
              <a:t>Define a </a:t>
            </a:r>
            <a:r>
              <a:rPr lang="en-US" sz="1600" b="1" dirty="0"/>
              <a:t>sprint goal</a:t>
            </a:r>
            <a:r>
              <a:rPr lang="en-US" sz="1600" dirty="0"/>
              <a:t> (e.g., “Implement the candidate resume parsing feature</a:t>
            </a:r>
            <a:r>
              <a:rPr lang="en-US" sz="1600" dirty="0" smtClean="0"/>
              <a:t>”).</a:t>
            </a:r>
          </a:p>
          <a:p>
            <a:r>
              <a:rPr lang="en-US" sz="1600" b="1" u="sng" dirty="0"/>
              <a:t>Development &amp; Testing</a:t>
            </a:r>
            <a:r>
              <a:rPr lang="en-US" sz="1600" b="1" dirty="0"/>
              <a:t>:</a:t>
            </a:r>
            <a:r>
              <a:rPr lang="en-US" sz="1600" dirty="0"/>
              <a:t> Developers build ATS functionalities in increments.</a:t>
            </a:r>
          </a:p>
          <a:p>
            <a:r>
              <a:rPr lang="en-US" sz="1600" dirty="0"/>
              <a:t>QA team performs testing (manual, automation).</a:t>
            </a:r>
          </a:p>
          <a:p>
            <a:r>
              <a:rPr lang="en-US" sz="1600" dirty="0"/>
              <a:t>Business Analyst assists in clarifying requirements during the sprint.</a:t>
            </a:r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3926226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Methods: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01784"/>
            <a:ext cx="9647419" cy="553865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b="1" u="sng" dirty="0"/>
          </a:p>
          <a:p>
            <a:r>
              <a:rPr lang="en-US" sz="1600" b="1" u="sng" dirty="0"/>
              <a:t>Daily Stand-ups</a:t>
            </a:r>
            <a:r>
              <a:rPr lang="en-US" sz="1600" b="1" dirty="0"/>
              <a:t>: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/>
              <a:t>Short </a:t>
            </a:r>
            <a:r>
              <a:rPr lang="en-US" sz="1600" dirty="0"/>
              <a:t>meetings to track progress, discuss blockers, and collaborate</a:t>
            </a:r>
            <a:r>
              <a:rPr lang="en-US" sz="1600" dirty="0" smtClean="0"/>
              <a:t>.</a:t>
            </a:r>
          </a:p>
          <a:p>
            <a:r>
              <a:rPr lang="en-US" sz="1600" b="1" u="sng" dirty="0" smtClean="0"/>
              <a:t>Sprint </a:t>
            </a:r>
            <a:r>
              <a:rPr lang="en-US" sz="1600" b="1" u="sng" dirty="0"/>
              <a:t>Review</a:t>
            </a:r>
            <a:r>
              <a:rPr lang="en-US" sz="1600" dirty="0" smtClean="0"/>
              <a:t>:</a:t>
            </a:r>
          </a:p>
          <a:p>
            <a:r>
              <a:rPr lang="en-US" sz="1600" dirty="0"/>
              <a:t>Demo completed ATS features (e.g., “Resume upload and parsing feature working as expected</a:t>
            </a:r>
            <a:r>
              <a:rPr lang="en-US" sz="1600" dirty="0" smtClean="0"/>
              <a:t>”).</a:t>
            </a:r>
          </a:p>
          <a:p>
            <a:r>
              <a:rPr lang="en-US" sz="1600" dirty="0"/>
              <a:t>Gather feedback from HR, recruiters, and other stakeholders</a:t>
            </a:r>
            <a:r>
              <a:rPr lang="en-US" sz="1600" dirty="0" smtClean="0"/>
              <a:t>.</a:t>
            </a:r>
          </a:p>
          <a:p>
            <a:r>
              <a:rPr lang="en-US" sz="1600" b="1" u="sng" dirty="0"/>
              <a:t>Sprint Retrospective</a:t>
            </a:r>
            <a:r>
              <a:rPr lang="en-US" sz="1600" b="1" dirty="0"/>
              <a:t>: </a:t>
            </a:r>
            <a:endParaRPr lang="en-US" sz="1600" b="1" dirty="0"/>
          </a:p>
          <a:p>
            <a:r>
              <a:rPr lang="en-US" sz="1600" dirty="0"/>
              <a:t>Identify </a:t>
            </a:r>
            <a:r>
              <a:rPr lang="en-US" sz="1600" dirty="0"/>
              <a:t>what worked well and what needs improvement for the next sprint.</a:t>
            </a:r>
          </a:p>
          <a:p>
            <a:r>
              <a:rPr lang="en-US" sz="1600" dirty="0"/>
              <a:t>Continuous Integration &amp; Deployment (CI/CD) for </a:t>
            </a:r>
            <a:r>
              <a:rPr lang="en-US" sz="1600" dirty="0"/>
              <a:t>ATS</a:t>
            </a:r>
          </a:p>
          <a:p>
            <a:r>
              <a:rPr lang="en-US" sz="1600" dirty="0"/>
              <a:t>Frequent releases of ATS features in smaller increments.</a:t>
            </a:r>
          </a:p>
          <a:p>
            <a:r>
              <a:rPr lang="en-US" sz="1600" dirty="0"/>
              <a:t>Automated testing and deployment pipelines for faster iterations.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20740387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Methods: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01784"/>
            <a:ext cx="9647419" cy="553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 smtClean="0"/>
              <a:t>User </a:t>
            </a:r>
            <a:r>
              <a:rPr lang="en-US" sz="1600" b="1" u="sng" dirty="0"/>
              <a:t>Acceptance Testing (UAT) &amp; Deployment</a:t>
            </a:r>
          </a:p>
          <a:p>
            <a:r>
              <a:rPr lang="en-US" sz="1600" dirty="0"/>
              <a:t>BA coordinates with HR &amp; recruitment teams for </a:t>
            </a:r>
            <a:r>
              <a:rPr lang="en-US" sz="1600" b="1" dirty="0"/>
              <a:t>UAT</a:t>
            </a:r>
            <a:r>
              <a:rPr lang="en-US" sz="1600" dirty="0"/>
              <a:t>.</a:t>
            </a:r>
          </a:p>
          <a:p>
            <a:r>
              <a:rPr lang="en-US" sz="1600" dirty="0"/>
              <a:t>Collect feedback, refine the system, and get sign-off.</a:t>
            </a:r>
          </a:p>
          <a:p>
            <a:r>
              <a:rPr lang="en-US" sz="1600" dirty="0"/>
              <a:t>Deploy in phases (pilot testing with a small HR group before full rollout).</a:t>
            </a:r>
          </a:p>
          <a:p>
            <a:r>
              <a:rPr lang="en-US" sz="1600" b="1" u="sng" dirty="0"/>
              <a:t>Change Management &amp; Documentation</a:t>
            </a:r>
          </a:p>
          <a:p>
            <a:r>
              <a:rPr lang="en-US" sz="1600" dirty="0"/>
              <a:t>Use </a:t>
            </a:r>
            <a:r>
              <a:rPr lang="en-US" sz="1600" b="1" dirty="0"/>
              <a:t>Change Request (CR) process</a:t>
            </a:r>
            <a:r>
              <a:rPr lang="en-US" sz="1600" dirty="0"/>
              <a:t> for new features/updates.</a:t>
            </a:r>
          </a:p>
          <a:p>
            <a:r>
              <a:rPr lang="en-US" sz="1600" dirty="0"/>
              <a:t>Maintain Agile documentation (Confluence, Jira) with user stories, decisions, and sprint outcomes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b="1" u="sng" dirty="0"/>
              <a:t>Power BI Integration (if applicable)</a:t>
            </a:r>
          </a:p>
          <a:p>
            <a:r>
              <a:rPr lang="en-US" sz="1600" dirty="0"/>
              <a:t>Create dashboards for </a:t>
            </a:r>
            <a:r>
              <a:rPr lang="en-US" sz="1600" b="1" dirty="0"/>
              <a:t>recruitment analytics</a:t>
            </a:r>
            <a:r>
              <a:rPr lang="en-US" sz="1600" dirty="0"/>
              <a:t> (e.g., time-to-hire, candidate pipeline).</a:t>
            </a:r>
          </a:p>
          <a:p>
            <a:r>
              <a:rPr lang="en-US" sz="1600" dirty="0"/>
              <a:t>Validate reports with HR stakeholders.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1476940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Approach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54034"/>
            <a:ext cx="8946541" cy="4994365"/>
          </a:xfrm>
        </p:spPr>
        <p:txBody>
          <a:bodyPr>
            <a:noAutofit/>
          </a:bodyPr>
          <a:lstStyle/>
          <a:p>
            <a:endParaRPr lang="en-US" sz="1600" b="1" dirty="0" smtClean="0"/>
          </a:p>
          <a:p>
            <a:r>
              <a:rPr lang="en-US" sz="1600" b="1" u="sng" dirty="0"/>
              <a:t>Agile </a:t>
            </a:r>
            <a:r>
              <a:rPr lang="en-US" sz="1600" b="1" u="sng" dirty="0" smtClean="0"/>
              <a:t>Approach </a:t>
            </a:r>
            <a:r>
              <a:rPr lang="en-US" sz="1600" b="1" u="sng" dirty="0"/>
              <a:t>for ATS Project</a:t>
            </a:r>
          </a:p>
          <a:p>
            <a:r>
              <a:rPr lang="en-US" sz="1600" b="1" dirty="0" smtClean="0"/>
              <a:t>Step </a:t>
            </a:r>
            <a:r>
              <a:rPr lang="en-US" sz="1600" b="1" dirty="0"/>
              <a:t>1:</a:t>
            </a:r>
            <a:r>
              <a:rPr lang="en-US" sz="1600" dirty="0"/>
              <a:t> Requirement Gathering → User stories in Jira</a:t>
            </a:r>
            <a:br>
              <a:rPr lang="en-US" sz="1600" dirty="0"/>
            </a:br>
            <a:r>
              <a:rPr lang="en-US" sz="1600" b="1" dirty="0" smtClean="0"/>
              <a:t>Step </a:t>
            </a:r>
            <a:r>
              <a:rPr lang="en-US" sz="1600" b="1" dirty="0"/>
              <a:t>2:</a:t>
            </a:r>
            <a:r>
              <a:rPr lang="en-US" sz="1600" dirty="0"/>
              <a:t> Backlog Prioritization → </a:t>
            </a:r>
            <a:r>
              <a:rPr lang="en-US" sz="1600" dirty="0" err="1"/>
              <a:t>MoSCoW</a:t>
            </a:r>
            <a:r>
              <a:rPr lang="en-US" sz="1600" dirty="0"/>
              <a:t> technique</a:t>
            </a:r>
            <a:br>
              <a:rPr lang="en-US" sz="1600" dirty="0"/>
            </a:br>
            <a:r>
              <a:rPr lang="en-US" sz="1600" b="1" dirty="0" smtClean="0"/>
              <a:t>Step </a:t>
            </a:r>
            <a:r>
              <a:rPr lang="en-US" sz="1600" b="1" dirty="0"/>
              <a:t>3:</a:t>
            </a:r>
            <a:r>
              <a:rPr lang="en-US" sz="1600" dirty="0"/>
              <a:t> Sprint Planning → Select backlog items</a:t>
            </a:r>
            <a:br>
              <a:rPr lang="en-US" sz="1600" dirty="0"/>
            </a:br>
            <a:r>
              <a:rPr lang="en-US" sz="1600" b="1" dirty="0" smtClean="0"/>
              <a:t>Step </a:t>
            </a:r>
            <a:r>
              <a:rPr lang="en-US" sz="1600" b="1" dirty="0"/>
              <a:t>4:</a:t>
            </a:r>
            <a:r>
              <a:rPr lang="en-US" sz="1600" dirty="0"/>
              <a:t> Sprint Execution → Develop, test, validate</a:t>
            </a:r>
            <a:br>
              <a:rPr lang="en-US" sz="1600" dirty="0"/>
            </a:br>
            <a:r>
              <a:rPr lang="en-US" sz="1600" b="1" dirty="0" smtClean="0"/>
              <a:t>Step </a:t>
            </a:r>
            <a:r>
              <a:rPr lang="en-US" sz="1600" b="1" dirty="0"/>
              <a:t>5:</a:t>
            </a:r>
            <a:r>
              <a:rPr lang="en-US" sz="1600" dirty="0"/>
              <a:t> Sprint Review &amp; Feedback → Stakeholder demo</a:t>
            </a:r>
            <a:br>
              <a:rPr lang="en-US" sz="1600" dirty="0"/>
            </a:br>
            <a:r>
              <a:rPr lang="en-US" sz="1600" b="1" dirty="0" smtClean="0"/>
              <a:t>Step </a:t>
            </a:r>
            <a:r>
              <a:rPr lang="en-US" sz="1600" b="1" dirty="0"/>
              <a:t>6:</a:t>
            </a:r>
            <a:r>
              <a:rPr lang="en-US" sz="1600" dirty="0"/>
              <a:t> Deployment → Continuous integration &amp; </a:t>
            </a:r>
            <a:r>
              <a:rPr lang="en-US" sz="1600" dirty="0" smtClean="0"/>
              <a:t>delivery</a:t>
            </a:r>
            <a:endParaRPr lang="en-US" sz="1600" b="1" dirty="0"/>
          </a:p>
          <a:p>
            <a:r>
              <a:rPr lang="en-US" sz="1600" b="1" u="sng" dirty="0" smtClean="0"/>
              <a:t>Velocity</a:t>
            </a:r>
            <a:r>
              <a:rPr lang="en-US" sz="1600" u="sng" dirty="0" smtClean="0"/>
              <a:t> </a:t>
            </a:r>
            <a:r>
              <a:rPr lang="en-US" sz="1600" dirty="0"/>
              <a:t>(Measures sprint performance)</a:t>
            </a:r>
          </a:p>
          <a:p>
            <a:r>
              <a:rPr lang="en-US" sz="1600" dirty="0"/>
              <a:t>Example: </a:t>
            </a:r>
            <a:r>
              <a:rPr lang="en-US" sz="1600" b="1" dirty="0"/>
              <a:t>Velocity = 20 story points per sprint</a:t>
            </a:r>
            <a:endParaRPr lang="en-US" sz="1600" dirty="0"/>
          </a:p>
          <a:p>
            <a:r>
              <a:rPr lang="en-US" sz="1600" dirty="0"/>
              <a:t>Helps predict project completion timeline.</a:t>
            </a:r>
          </a:p>
          <a:p>
            <a:r>
              <a:rPr lang="en-US" sz="1600" b="1" u="sng" dirty="0" smtClean="0"/>
              <a:t>Sprint </a:t>
            </a:r>
            <a:r>
              <a:rPr lang="en-US" sz="1600" b="1" u="sng" dirty="0" err="1"/>
              <a:t>Burndown</a:t>
            </a:r>
            <a:r>
              <a:rPr lang="en-US" sz="1600" b="1" u="sng" dirty="0"/>
              <a:t> Chart</a:t>
            </a:r>
            <a:r>
              <a:rPr lang="en-US" sz="1600" u="sng" dirty="0"/>
              <a:t> </a:t>
            </a:r>
            <a:r>
              <a:rPr lang="en-US" sz="1600" dirty="0"/>
              <a:t>(Tracks work completion vs. sprint goal)</a:t>
            </a:r>
          </a:p>
          <a:p>
            <a:r>
              <a:rPr lang="en-US" sz="1600" dirty="0"/>
              <a:t>Helps in identifying scope creep.</a:t>
            </a:r>
          </a:p>
        </p:txBody>
      </p:sp>
    </p:spTree>
    <p:extLst>
      <p:ext uri="{BB962C8B-B14F-4D97-AF65-F5344CB8AC3E}">
        <p14:creationId xmlns:p14="http://schemas.microsoft.com/office/powerpoint/2010/main" val="3466662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Approach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54034"/>
            <a:ext cx="9373099" cy="5303520"/>
          </a:xfrm>
        </p:spPr>
        <p:txBody>
          <a:bodyPr>
            <a:noAutofit/>
          </a:bodyPr>
          <a:lstStyle/>
          <a:p>
            <a:r>
              <a:rPr lang="en-US" sz="1600" b="1" u="sng" dirty="0"/>
              <a:t>Selecting the Agile Framework</a:t>
            </a:r>
          </a:p>
          <a:p>
            <a:r>
              <a:rPr lang="en-US" sz="1600" dirty="0"/>
              <a:t>The </a:t>
            </a:r>
            <a:r>
              <a:rPr lang="en-US" sz="1600" b="1" dirty="0"/>
              <a:t>Agile approach</a:t>
            </a:r>
            <a:r>
              <a:rPr lang="en-US" sz="1600" dirty="0"/>
              <a:t> can be implemented using different frameworks:</a:t>
            </a:r>
          </a:p>
          <a:p>
            <a:r>
              <a:rPr lang="en-US" sz="1600" b="1" dirty="0"/>
              <a:t>Scrum:</a:t>
            </a:r>
            <a:r>
              <a:rPr lang="en-US" sz="1600" dirty="0"/>
              <a:t> If the project follows </a:t>
            </a:r>
            <a:r>
              <a:rPr lang="en-US" sz="1600" b="1" dirty="0"/>
              <a:t>fixed-length sprints</a:t>
            </a:r>
            <a:r>
              <a:rPr lang="en-US" sz="1600" dirty="0"/>
              <a:t> (2-4 weeks) with backlog refinement, sprint planning, and reviews.</a:t>
            </a:r>
          </a:p>
          <a:p>
            <a:r>
              <a:rPr lang="en-US" sz="1600" b="1" dirty="0"/>
              <a:t>Kanban:</a:t>
            </a:r>
            <a:r>
              <a:rPr lang="en-US" sz="1600" dirty="0"/>
              <a:t> If the team prefers a </a:t>
            </a:r>
            <a:r>
              <a:rPr lang="en-US" sz="1600" b="1" dirty="0"/>
              <a:t>continuous flow</a:t>
            </a:r>
            <a:r>
              <a:rPr lang="en-US" sz="1600" dirty="0"/>
              <a:t> of tasks without fixed sprints.</a:t>
            </a:r>
          </a:p>
          <a:p>
            <a:r>
              <a:rPr lang="en-US" sz="1600" b="1" dirty="0"/>
              <a:t>Scrum-Kanban Hybrid (</a:t>
            </a:r>
            <a:r>
              <a:rPr lang="en-US" sz="1600" b="1" dirty="0" err="1"/>
              <a:t>Scrumban</a:t>
            </a:r>
            <a:r>
              <a:rPr lang="en-US" sz="1600" b="1" dirty="0"/>
              <a:t>):</a:t>
            </a:r>
            <a:r>
              <a:rPr lang="en-US" sz="1600" dirty="0"/>
              <a:t> A mix of Scrum’s structure and Kanban’s flexibility.</a:t>
            </a:r>
          </a:p>
          <a:p>
            <a:r>
              <a:rPr lang="en-US" sz="1600" dirty="0"/>
              <a:t>For an ATS project, </a:t>
            </a:r>
            <a:r>
              <a:rPr lang="en-US" sz="1600" b="1" dirty="0"/>
              <a:t>Scrum is commonly used</a:t>
            </a:r>
            <a:r>
              <a:rPr lang="en-US" sz="1600" dirty="0"/>
              <a:t> because it allows for structured delivery with stakeholder feedback at every sprint.</a:t>
            </a:r>
          </a:p>
          <a:p>
            <a:r>
              <a:rPr lang="en-US" sz="1600" dirty="0" smtClean="0"/>
              <a:t> </a:t>
            </a:r>
            <a:r>
              <a:rPr lang="en-US" sz="1600" dirty="0"/>
              <a:t>Agile </a:t>
            </a:r>
            <a:r>
              <a:rPr lang="en-US" sz="1600" dirty="0" err="1" smtClean="0"/>
              <a:t>Approache</a:t>
            </a:r>
            <a:r>
              <a:rPr lang="en-US" sz="1600" dirty="0" smtClean="0"/>
              <a:t> </a:t>
            </a:r>
            <a:r>
              <a:rPr lang="en-US" sz="1600" dirty="0"/>
              <a:t>for ATS Project</a:t>
            </a:r>
          </a:p>
          <a:p>
            <a:r>
              <a:rPr lang="en-US" sz="1600" dirty="0"/>
              <a:t>Step 1: Requirement Gathering &amp; Backlog Creation</a:t>
            </a:r>
          </a:p>
          <a:p>
            <a:r>
              <a:rPr lang="en-US" sz="1600" dirty="0"/>
              <a:t>Elicitation Techniques Used:</a:t>
            </a:r>
          </a:p>
          <a:p>
            <a:pPr lvl="1"/>
            <a:r>
              <a:rPr lang="en-US" sz="1600" dirty="0"/>
              <a:t>Workshops: Meetings with HR &amp; recruiters to understand pain points.</a:t>
            </a:r>
          </a:p>
          <a:p>
            <a:pPr lvl="1"/>
            <a:r>
              <a:rPr lang="en-US" sz="1600" dirty="0"/>
              <a:t>Interviews: Discussion with hiring managers on the hiring workflow.</a:t>
            </a:r>
          </a:p>
          <a:p>
            <a:pPr lvl="1"/>
            <a:r>
              <a:rPr lang="en-US" sz="1600" dirty="0"/>
              <a:t>Prototyping: Early wireframes/mockups to refine UI.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868208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Approach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54034"/>
            <a:ext cx="9373099" cy="5303520"/>
          </a:xfrm>
        </p:spPr>
        <p:txBody>
          <a:bodyPr>
            <a:noAutofit/>
          </a:bodyPr>
          <a:lstStyle/>
          <a:p>
            <a:r>
              <a:rPr lang="en-US" sz="1600" b="1" u="sng" dirty="0"/>
              <a:t>Backlog Preparation</a:t>
            </a:r>
            <a:r>
              <a:rPr lang="en-US" sz="1600" b="1" dirty="0"/>
              <a:t>:</a:t>
            </a:r>
            <a:endParaRPr lang="en-US" sz="1600" dirty="0"/>
          </a:p>
          <a:p>
            <a:r>
              <a:rPr lang="en-US" sz="1600" dirty="0"/>
              <a:t>Requirements are written as </a:t>
            </a:r>
            <a:r>
              <a:rPr lang="en-US" sz="1600" b="1" dirty="0"/>
              <a:t>user stories</a:t>
            </a:r>
            <a:r>
              <a:rPr lang="en-US" sz="1600" dirty="0"/>
              <a:t> in Jira/Azure DevOps.</a:t>
            </a:r>
          </a:p>
          <a:p>
            <a:r>
              <a:rPr lang="en-US" sz="1600" b="1" u="sng" dirty="0"/>
              <a:t>Prioritization using </a:t>
            </a:r>
            <a:r>
              <a:rPr lang="en-US" sz="1600" b="1" u="sng" dirty="0" err="1"/>
              <a:t>MoSCoW</a:t>
            </a:r>
            <a:r>
              <a:rPr lang="en-US" sz="1600" b="1" dirty="0"/>
              <a:t>:</a:t>
            </a:r>
            <a:r>
              <a:rPr lang="en-US" sz="1600" dirty="0"/>
              <a:t> </a:t>
            </a:r>
          </a:p>
          <a:p>
            <a:pPr lvl="1"/>
            <a:r>
              <a:rPr lang="en-US" sz="1600" b="1" dirty="0"/>
              <a:t>Must-Have:</a:t>
            </a:r>
            <a:r>
              <a:rPr lang="en-US" sz="1600" dirty="0"/>
              <a:t> Job posting, candidate management, resume parsing.</a:t>
            </a:r>
          </a:p>
          <a:p>
            <a:pPr lvl="1"/>
            <a:r>
              <a:rPr lang="en-US" sz="1600" b="1" dirty="0"/>
              <a:t>Should-Have:</a:t>
            </a:r>
            <a:r>
              <a:rPr lang="en-US" sz="1600" dirty="0"/>
              <a:t> AI-based candidate ranking, integration with job boards.</a:t>
            </a:r>
          </a:p>
          <a:p>
            <a:pPr lvl="1"/>
            <a:r>
              <a:rPr lang="en-US" sz="1600" b="1" dirty="0"/>
              <a:t>Could-Have:</a:t>
            </a:r>
            <a:r>
              <a:rPr lang="en-US" sz="1600" dirty="0"/>
              <a:t> Mobile application for recruiters.</a:t>
            </a:r>
          </a:p>
          <a:p>
            <a:pPr lvl="1"/>
            <a:r>
              <a:rPr lang="en-US" sz="1600" b="1" dirty="0"/>
              <a:t>Won’t-Have:</a:t>
            </a:r>
            <a:r>
              <a:rPr lang="en-US" sz="1600" dirty="0"/>
              <a:t> Integration with third-party AI bots (for now).</a:t>
            </a:r>
          </a:p>
          <a:p>
            <a:r>
              <a:rPr lang="en-US" sz="1600" b="1" u="sng" dirty="0"/>
              <a:t>User Story Example</a:t>
            </a:r>
            <a:r>
              <a:rPr lang="en-US" sz="1600" b="1" dirty="0"/>
              <a:t>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i="1" dirty="0"/>
              <a:t>"As a recruiter, I want to filter candidates by experience level so that I can quickly find the most suitable applicants."</a:t>
            </a:r>
            <a:endParaRPr lang="en-US" sz="1600" dirty="0"/>
          </a:p>
          <a:p>
            <a:r>
              <a:rPr lang="en-US" sz="1600" b="1" u="sng" dirty="0"/>
              <a:t>Acceptance Criteria Example</a:t>
            </a:r>
            <a:r>
              <a:rPr lang="en-US" sz="1600" b="1" dirty="0"/>
              <a:t>:</a:t>
            </a:r>
            <a:endParaRPr lang="en-US" sz="1600" dirty="0"/>
          </a:p>
          <a:p>
            <a:pPr lvl="1"/>
            <a:r>
              <a:rPr lang="en-US" sz="1600" dirty="0"/>
              <a:t>Given that I am on the candidate search page,</a:t>
            </a:r>
          </a:p>
          <a:p>
            <a:pPr lvl="1"/>
            <a:r>
              <a:rPr lang="en-US" sz="1600" dirty="0"/>
              <a:t>When I enter “5+ years” in the experience filter,</a:t>
            </a:r>
          </a:p>
          <a:p>
            <a:pPr lvl="1"/>
            <a:r>
              <a:rPr lang="en-US" sz="1600" dirty="0"/>
              <a:t>Then only candidates with 5+ years of experience should be displayed.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4825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</a:t>
            </a:r>
            <a:r>
              <a:rPr lang="en-US" b="1" u="sng" dirty="0" smtClean="0"/>
              <a:t>: Time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Time Breakdown in Agile for ATS</a:t>
            </a:r>
          </a:p>
          <a:p>
            <a:r>
              <a:rPr lang="en-US" b="1" dirty="0"/>
              <a:t>Total Project Duration:</a:t>
            </a:r>
            <a:r>
              <a:rPr lang="en-US" dirty="0"/>
              <a:t> 6-12 months (varies based on complexity).</a:t>
            </a:r>
          </a:p>
          <a:p>
            <a:r>
              <a:rPr lang="en-US" b="1" dirty="0"/>
              <a:t>Sprint Duration:</a:t>
            </a:r>
            <a:r>
              <a:rPr lang="en-US" dirty="0"/>
              <a:t> 2-4 weeks per sprint.</a:t>
            </a:r>
          </a:p>
          <a:p>
            <a:r>
              <a:rPr lang="en-US" b="1" dirty="0"/>
              <a:t>Time Allocation: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Requirement Gathering &amp; Backlog Creation</a:t>
            </a:r>
            <a:r>
              <a:rPr lang="en-US" dirty="0"/>
              <a:t> → 10-15%</a:t>
            </a:r>
          </a:p>
          <a:p>
            <a:pPr lvl="1"/>
            <a:r>
              <a:rPr lang="en-US" b="1" dirty="0"/>
              <a:t>Development (Sprints Execution)</a:t>
            </a:r>
            <a:r>
              <a:rPr lang="en-US" dirty="0"/>
              <a:t> → 50-60%</a:t>
            </a:r>
          </a:p>
          <a:p>
            <a:pPr lvl="1"/>
            <a:r>
              <a:rPr lang="en-US" b="1" dirty="0"/>
              <a:t>Testing &amp; UAT</a:t>
            </a:r>
            <a:r>
              <a:rPr lang="en-US" dirty="0"/>
              <a:t> → 20%</a:t>
            </a:r>
          </a:p>
          <a:p>
            <a:pPr lvl="1"/>
            <a:r>
              <a:rPr lang="en-US" b="1" dirty="0"/>
              <a:t>Deployment &amp; Support</a:t>
            </a:r>
            <a:r>
              <a:rPr lang="en-US" dirty="0"/>
              <a:t> → 10%</a:t>
            </a:r>
          </a:p>
        </p:txBody>
      </p:sp>
    </p:spTree>
    <p:extLst>
      <p:ext uri="{BB962C8B-B14F-4D97-AF65-F5344CB8AC3E}">
        <p14:creationId xmlns:p14="http://schemas.microsoft.com/office/powerpoint/2010/main" val="2949192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</a:t>
            </a:r>
            <a:r>
              <a:rPr lang="en-US" b="1" u="sng" dirty="0" smtClean="0"/>
              <a:t>: Time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Sprint Planning &amp; Time Estimation</a:t>
            </a:r>
          </a:p>
          <a:p>
            <a:r>
              <a:rPr lang="en-US" b="1" dirty="0"/>
              <a:t>Sprint Planning:</a:t>
            </a:r>
            <a:r>
              <a:rPr lang="en-US" dirty="0"/>
              <a:t> Allocating tasks based on velocity.</a:t>
            </a:r>
          </a:p>
          <a:p>
            <a:r>
              <a:rPr lang="en-US" b="1" dirty="0"/>
              <a:t>Daily Stand-ups:</a:t>
            </a:r>
            <a:r>
              <a:rPr lang="en-US" dirty="0"/>
              <a:t> 15-minute sync-ups for progress updates.</a:t>
            </a:r>
          </a:p>
          <a:p>
            <a:r>
              <a:rPr lang="en-US" b="1" dirty="0"/>
              <a:t>Sprint Execution Timeline: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Day 1-2: Requirement discussion &amp; backlog grooming.</a:t>
            </a:r>
          </a:p>
          <a:p>
            <a:pPr lvl="1"/>
            <a:r>
              <a:rPr lang="en-US" dirty="0"/>
              <a:t>Day 3-10: Development &amp; testing.</a:t>
            </a:r>
          </a:p>
          <a:p>
            <a:pPr lvl="1"/>
            <a:r>
              <a:rPr lang="en-US" dirty="0"/>
              <a:t>Day 11-14: Sprint review &amp; retrospective.</a:t>
            </a:r>
          </a:p>
        </p:txBody>
      </p:sp>
    </p:spTree>
    <p:extLst>
      <p:ext uri="{BB962C8B-B14F-4D97-AF65-F5344CB8AC3E}">
        <p14:creationId xmlns:p14="http://schemas.microsoft.com/office/powerpoint/2010/main" val="1480322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587" y="378188"/>
            <a:ext cx="10515600" cy="1325563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Resources </a:t>
            </a:r>
            <a:r>
              <a:rPr lang="en-US" b="1" u="sng" dirty="0"/>
              <a:t>:- Budget Breakdown (</a:t>
            </a:r>
            <a:r>
              <a:rPr lang="en-US" b="1" u="sng" dirty="0" smtClean="0"/>
              <a:t>Estimate)</a:t>
            </a:r>
            <a:endParaRPr lang="en-US" b="1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542176"/>
              </p:ext>
            </p:extLst>
          </p:nvPr>
        </p:nvGraphicFramePr>
        <p:xfrm>
          <a:off x="574767" y="1815739"/>
          <a:ext cx="10567850" cy="466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6411">
                  <a:extLst>
                    <a:ext uri="{9D8B030D-6E8A-4147-A177-3AD203B41FA5}">
                      <a16:colId xmlns:a16="http://schemas.microsoft.com/office/drawing/2014/main" val="1176988181"/>
                    </a:ext>
                  </a:extLst>
                </a:gridCol>
                <a:gridCol w="3761439">
                  <a:extLst>
                    <a:ext uri="{9D8B030D-6E8A-4147-A177-3AD203B41FA5}">
                      <a16:colId xmlns:a16="http://schemas.microsoft.com/office/drawing/2014/main" val="3864733445"/>
                    </a:ext>
                  </a:extLst>
                </a:gridCol>
              </a:tblGrid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Category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Estimated Cost (INR)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4823287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Development (Salaries or Outsourcing)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25 Lakh - 85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036989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UI/UX Design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4.25 Lakh - 17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629134"/>
                  </a:ext>
                </a:extLst>
              </a:tr>
              <a:tr h="877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Cloud Hosting &amp; Storage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1.70 Lakh - 8.50 Lakh/year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5171730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3rd Party API Costs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4.25 Lakh - 12.75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7503904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Security &amp; Compliance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2.55 Lakh - 8.50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4766967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Marketing &amp; Training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4.25 lakh - 17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5513164"/>
                  </a:ext>
                </a:extLst>
              </a:tr>
              <a:tr h="877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 Estimated Budget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42.50 Lakh - 1.27 Crore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279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061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7442"/>
          </a:xfrm>
        </p:spPr>
        <p:txBody>
          <a:bodyPr/>
          <a:lstStyle/>
          <a:p>
            <a:r>
              <a:rPr lang="en-US" b="1" u="sng" dirty="0" smtClean="0"/>
              <a:t>Application Tracking System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760" y="1293223"/>
            <a:ext cx="10839994" cy="5421085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Projects Title :- Application Tracking System</a:t>
            </a:r>
          </a:p>
          <a:p>
            <a:r>
              <a:rPr lang="en-US" sz="1600" b="1" dirty="0" smtClean="0"/>
              <a:t>Prepared By :- </a:t>
            </a:r>
            <a:r>
              <a:rPr lang="en-US" sz="1600" b="1" dirty="0" err="1" smtClean="0"/>
              <a:t>Mitesh</a:t>
            </a:r>
            <a:r>
              <a:rPr lang="en-US" sz="1600" b="1" dirty="0" smtClean="0"/>
              <a:t> Singh </a:t>
            </a:r>
          </a:p>
          <a:p>
            <a:endParaRPr lang="en-US" sz="1600" b="1" dirty="0"/>
          </a:p>
          <a:p>
            <a:r>
              <a:rPr lang="en-US" sz="1600" b="1" dirty="0">
                <a:latin typeface="+mn-lt"/>
              </a:rPr>
              <a:t>An Application Tracking System (ATS) is software used by HR departments and recruiters to streamline the hiring process. It helps manage job applications, track candidate progress, and automate various recruitment tasks.</a:t>
            </a:r>
            <a:endParaRPr lang="en-US" sz="1600" b="1" dirty="0">
              <a:latin typeface="+mn-lt"/>
            </a:endParaRPr>
          </a:p>
          <a:p>
            <a:endParaRPr lang="en-US" sz="1600" dirty="0">
              <a:latin typeface="+mn-lt"/>
            </a:endParaRPr>
          </a:p>
          <a:p>
            <a:r>
              <a:rPr lang="en-US" sz="1600" b="1" dirty="0" smtClean="0">
                <a:latin typeface="+mn-lt"/>
              </a:rPr>
              <a:t> </a:t>
            </a:r>
            <a:r>
              <a:rPr lang="en-US" sz="2800" b="1" u="sng" dirty="0" smtClean="0">
                <a:latin typeface="+mn-lt"/>
              </a:rPr>
              <a:t>I</a:t>
            </a:r>
            <a:r>
              <a:rPr lang="en-US" sz="2800" b="1" u="sng" dirty="0" smtClean="0">
                <a:latin typeface="+mn-lt"/>
              </a:rPr>
              <a:t>ntroduction </a:t>
            </a:r>
            <a:r>
              <a:rPr lang="en-US" sz="2800" b="1" u="sng" dirty="0">
                <a:latin typeface="+mn-lt"/>
              </a:rPr>
              <a:t>to Agile in ATS</a:t>
            </a:r>
          </a:p>
          <a:p>
            <a:r>
              <a:rPr lang="en-US" sz="1600" b="1" u="sng" dirty="0">
                <a:latin typeface="+mn-lt"/>
              </a:rPr>
              <a:t>What is Agile?</a:t>
            </a:r>
            <a:r>
              <a:rPr lang="en-US" sz="1600" u="sng" dirty="0">
                <a:latin typeface="+mn-lt"/>
              </a:rPr>
              <a:t> </a:t>
            </a:r>
          </a:p>
          <a:p>
            <a:pPr lvl="1"/>
            <a:r>
              <a:rPr lang="en-US" sz="1600" dirty="0">
                <a:latin typeface="+mn-lt"/>
              </a:rPr>
              <a:t>Agile is an iterative approach that delivers features in small increments.</a:t>
            </a:r>
          </a:p>
          <a:p>
            <a:r>
              <a:rPr lang="en-US" sz="1600" b="1" u="sng" dirty="0">
                <a:latin typeface="+mn-lt"/>
              </a:rPr>
              <a:t>Why Agile for an ATS?</a:t>
            </a:r>
            <a:r>
              <a:rPr lang="en-US" sz="1600" u="sng" dirty="0">
                <a:latin typeface="+mn-lt"/>
              </a:rPr>
              <a:t> </a:t>
            </a:r>
          </a:p>
          <a:p>
            <a:pPr lvl="1"/>
            <a:r>
              <a:rPr lang="en-US" sz="1600" dirty="0">
                <a:latin typeface="+mn-lt"/>
              </a:rPr>
              <a:t>Faster delivery of recruitment features.</a:t>
            </a:r>
          </a:p>
          <a:p>
            <a:pPr lvl="1"/>
            <a:r>
              <a:rPr lang="en-US" sz="1600" dirty="0">
                <a:latin typeface="+mn-lt"/>
              </a:rPr>
              <a:t>Adaptability to changing hiring needs.</a:t>
            </a:r>
          </a:p>
          <a:p>
            <a:pPr lvl="1"/>
            <a:r>
              <a:rPr lang="en-US" sz="1600" dirty="0">
                <a:latin typeface="+mn-lt"/>
              </a:rPr>
              <a:t>Continuous feedback from HR &amp; recruiters</a:t>
            </a:r>
            <a:r>
              <a:rPr lang="en-US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0453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Resources:- </a:t>
            </a:r>
            <a:r>
              <a:rPr lang="en-US" b="1" u="sng" dirty="0"/>
              <a:t>Training and Documentation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17" y="1739764"/>
            <a:ext cx="10515600" cy="4351338"/>
          </a:xfrm>
        </p:spPr>
        <p:txBody>
          <a:bodyPr/>
          <a:lstStyle/>
          <a:p>
            <a:r>
              <a:rPr lang="en-US" sz="2000" b="1" dirty="0"/>
              <a:t>Training and Documentation</a:t>
            </a:r>
          </a:p>
          <a:p>
            <a:r>
              <a:rPr lang="en-US" sz="2000" b="1" dirty="0"/>
              <a:t>Definition</a:t>
            </a:r>
            <a:r>
              <a:rPr lang="en-US" sz="2000" dirty="0"/>
              <a:t>: Resources allocated for training users and creating documentation.</a:t>
            </a:r>
          </a:p>
          <a:p>
            <a:r>
              <a:rPr lang="en-US" sz="2000" b="1" dirty="0"/>
              <a:t>Considerations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Training sessions for HR teams and recruiters.</a:t>
            </a:r>
          </a:p>
          <a:p>
            <a:pPr lvl="1"/>
            <a:r>
              <a:rPr lang="en-US" sz="2000" dirty="0"/>
              <a:t>User manuals and FAQs for the ATS.</a:t>
            </a:r>
          </a:p>
          <a:p>
            <a:pPr lvl="1"/>
            <a:r>
              <a:rPr lang="en-US" sz="2000" dirty="0"/>
              <a:t>Video tutorials or webinars.</a:t>
            </a:r>
          </a:p>
          <a:p>
            <a:r>
              <a:rPr lang="en-US" sz="2000" b="1" dirty="0"/>
              <a:t>Tools</a:t>
            </a:r>
            <a:r>
              <a:rPr lang="en-US" sz="2000" dirty="0"/>
              <a:t>: Learning management systems (LMS), documentation tools (e.g., Confluence).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914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</a:t>
            </a:r>
            <a:r>
              <a:rPr lang="en-US" b="1" u="sng" dirty="0" smtClean="0"/>
              <a:t>: Tech Stack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Tech Stack Recommendation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Frontend (User Interface)</a:t>
            </a:r>
          </a:p>
          <a:p>
            <a:r>
              <a:rPr lang="en-US" b="1" dirty="0"/>
              <a:t>Framework:</a:t>
            </a:r>
            <a:r>
              <a:rPr lang="en-US" dirty="0"/>
              <a:t> React.js (Fast &amp; scalable UI)</a:t>
            </a:r>
          </a:p>
          <a:p>
            <a:r>
              <a:rPr lang="en-US" b="1" dirty="0"/>
              <a:t>State Management:</a:t>
            </a:r>
            <a:r>
              <a:rPr lang="en-US" dirty="0"/>
              <a:t> </a:t>
            </a:r>
            <a:r>
              <a:rPr lang="en-US" dirty="0" err="1"/>
              <a:t>Redux</a:t>
            </a:r>
            <a:r>
              <a:rPr lang="en-US" dirty="0"/>
              <a:t> / React Query</a:t>
            </a:r>
          </a:p>
          <a:p>
            <a:r>
              <a:rPr lang="en-US" b="1" dirty="0"/>
              <a:t>UI Library:</a:t>
            </a:r>
            <a:r>
              <a:rPr lang="en-US" dirty="0"/>
              <a:t> Material-UI / Tailwind CSS</a:t>
            </a:r>
          </a:p>
          <a:p>
            <a:r>
              <a:rPr lang="en-US" b="1" dirty="0"/>
              <a:t>Authentication:</a:t>
            </a:r>
            <a:r>
              <a:rPr lang="en-US" dirty="0"/>
              <a:t> Firebase </a:t>
            </a:r>
            <a:r>
              <a:rPr lang="en-US" dirty="0" err="1"/>
              <a:t>Auth</a:t>
            </a:r>
            <a:r>
              <a:rPr lang="en-US" dirty="0"/>
              <a:t> / OAuth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Backend (Business Logic &amp; APIs)</a:t>
            </a:r>
          </a:p>
          <a:p>
            <a:r>
              <a:rPr lang="en-US" b="1" dirty="0"/>
              <a:t>Language:</a:t>
            </a:r>
            <a:r>
              <a:rPr lang="en-US" dirty="0"/>
              <a:t> Node.js (Fast &amp; scalable) or Python (Django)</a:t>
            </a:r>
          </a:p>
          <a:p>
            <a:r>
              <a:rPr lang="en-US" b="1" dirty="0"/>
              <a:t>Framework:</a:t>
            </a:r>
            <a:r>
              <a:rPr lang="en-US" dirty="0"/>
              <a:t> Express.js (Node) / Django REST Framework (Python)</a:t>
            </a:r>
          </a:p>
          <a:p>
            <a:r>
              <a:rPr lang="en-US" b="1" dirty="0"/>
              <a:t>Database:</a:t>
            </a:r>
            <a:r>
              <a:rPr lang="en-US" dirty="0"/>
              <a:t> PostgreSQL (Relational) / MongoDB (NoSQL)</a:t>
            </a:r>
          </a:p>
          <a:p>
            <a:r>
              <a:rPr lang="en-US" b="1" dirty="0"/>
              <a:t>Authentication:</a:t>
            </a:r>
            <a:r>
              <a:rPr lang="en-US" dirty="0"/>
              <a:t> JWT / OAuth 2.0</a:t>
            </a:r>
          </a:p>
          <a:p>
            <a:r>
              <a:rPr lang="en-US" b="1" dirty="0"/>
              <a:t>Hosting:</a:t>
            </a:r>
            <a:r>
              <a:rPr lang="en-US" dirty="0"/>
              <a:t> AWS, Google Cloud, or Azure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4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Resources: Tech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2200" b="1" dirty="0"/>
              <a:t>Integrations</a:t>
            </a:r>
          </a:p>
          <a:p>
            <a:r>
              <a:rPr lang="en-US" sz="2200" b="1" dirty="0"/>
              <a:t>Job Boards:</a:t>
            </a:r>
            <a:r>
              <a:rPr lang="en-US" sz="2200" dirty="0"/>
              <a:t> LinkedIn, Indeed API, Glassdoor</a:t>
            </a:r>
          </a:p>
          <a:p>
            <a:r>
              <a:rPr lang="en-US" sz="2200" b="1" dirty="0"/>
              <a:t>Resume Parsing:</a:t>
            </a:r>
            <a:r>
              <a:rPr lang="en-US" sz="2200" dirty="0"/>
              <a:t> </a:t>
            </a:r>
            <a:r>
              <a:rPr lang="en-US" sz="2200" dirty="0" err="1"/>
              <a:t>Sovren</a:t>
            </a:r>
            <a:r>
              <a:rPr lang="en-US" sz="2200" dirty="0"/>
              <a:t>, </a:t>
            </a:r>
            <a:r>
              <a:rPr lang="en-US" sz="2200" dirty="0" err="1"/>
              <a:t>RChilli</a:t>
            </a:r>
            <a:r>
              <a:rPr lang="en-US" sz="2200" dirty="0"/>
              <a:t>, </a:t>
            </a:r>
            <a:r>
              <a:rPr lang="en-US" sz="2200" dirty="0" err="1"/>
              <a:t>Affinda</a:t>
            </a:r>
            <a:endParaRPr lang="en-US" sz="2200" dirty="0"/>
          </a:p>
          <a:p>
            <a:r>
              <a:rPr lang="en-US" sz="2200" b="1" dirty="0"/>
              <a:t>Email &amp; Notifications:</a:t>
            </a:r>
            <a:r>
              <a:rPr lang="en-US" sz="2200" dirty="0"/>
              <a:t> </a:t>
            </a:r>
            <a:r>
              <a:rPr lang="en-US" sz="2200" dirty="0" err="1"/>
              <a:t>SendGrid</a:t>
            </a:r>
            <a:r>
              <a:rPr lang="en-US" sz="2200" dirty="0"/>
              <a:t>, </a:t>
            </a:r>
            <a:r>
              <a:rPr lang="en-US" sz="2200" dirty="0" err="1"/>
              <a:t>Twilio</a:t>
            </a:r>
            <a:endParaRPr lang="en-US" sz="2200" dirty="0"/>
          </a:p>
          <a:p>
            <a:r>
              <a:rPr lang="en-US" sz="2200" b="1" dirty="0"/>
              <a:t>Interview Scheduling:</a:t>
            </a:r>
            <a:r>
              <a:rPr lang="en-US" sz="2200" dirty="0"/>
              <a:t> Google Calendar API, Microsoft Outlook API</a:t>
            </a:r>
          </a:p>
          <a:p>
            <a:r>
              <a:rPr lang="en-US" sz="2200" b="1" dirty="0"/>
              <a:t>DevOps &amp; Deployment</a:t>
            </a:r>
          </a:p>
          <a:p>
            <a:r>
              <a:rPr lang="en-US" sz="2200" b="1" dirty="0"/>
              <a:t>Containerization:</a:t>
            </a:r>
            <a:r>
              <a:rPr lang="en-US" sz="2200" dirty="0"/>
              <a:t> Docker</a:t>
            </a:r>
          </a:p>
          <a:p>
            <a:r>
              <a:rPr lang="en-US" sz="2200" b="1" dirty="0"/>
              <a:t>CI/CD:</a:t>
            </a:r>
            <a:r>
              <a:rPr lang="en-US" sz="2200" dirty="0"/>
              <a:t> GitHub Actions, Jenkins</a:t>
            </a:r>
          </a:p>
          <a:p>
            <a:r>
              <a:rPr lang="en-US" sz="2200" b="1" dirty="0"/>
              <a:t>Cloud Storage:</a:t>
            </a:r>
            <a:r>
              <a:rPr lang="en-US" sz="2200" dirty="0"/>
              <a:t> AWS S3 / Google Cloud Storage</a:t>
            </a:r>
          </a:p>
          <a:p>
            <a:r>
              <a:rPr lang="en-US" sz="2200" b="1" dirty="0"/>
              <a:t>Security &amp; Compliance:</a:t>
            </a:r>
            <a:r>
              <a:rPr lang="en-US" sz="2200" dirty="0"/>
              <a:t> GDPR, SOC2, SSL Encryption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34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Resources</a:t>
            </a:r>
            <a:r>
              <a:rPr lang="en-US" b="1" u="sng" dirty="0" smtClean="0"/>
              <a:t>:</a:t>
            </a:r>
            <a:r>
              <a:rPr lang="en-US" b="1" u="sng" dirty="0"/>
              <a:t> Team Requirements</a:t>
            </a:r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198561"/>
              </p:ext>
            </p:extLst>
          </p:nvPr>
        </p:nvGraphicFramePr>
        <p:xfrm>
          <a:off x="646109" y="1724296"/>
          <a:ext cx="8510953" cy="446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975">
                  <a:extLst>
                    <a:ext uri="{9D8B030D-6E8A-4147-A177-3AD203B41FA5}">
                      <a16:colId xmlns:a16="http://schemas.microsoft.com/office/drawing/2014/main" val="2598516768"/>
                    </a:ext>
                  </a:extLst>
                </a:gridCol>
                <a:gridCol w="2632420">
                  <a:extLst>
                    <a:ext uri="{9D8B030D-6E8A-4147-A177-3AD203B41FA5}">
                      <a16:colId xmlns:a16="http://schemas.microsoft.com/office/drawing/2014/main" val="2831812601"/>
                    </a:ext>
                  </a:extLst>
                </a:gridCol>
                <a:gridCol w="3617558">
                  <a:extLst>
                    <a:ext uri="{9D8B030D-6E8A-4147-A177-3AD203B41FA5}">
                      <a16:colId xmlns:a16="http://schemas.microsoft.com/office/drawing/2014/main" val="4025229658"/>
                    </a:ext>
                  </a:extLst>
                </a:gridCol>
              </a:tblGrid>
              <a:tr h="256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Role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Responsibilities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Required Skills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4693068"/>
                  </a:ext>
                </a:extLst>
              </a:tr>
              <a:tr h="4108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Product Owner (PO)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Defines vision, prioritizes backlog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ATS domain knowledge, stakeholder management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0952008"/>
                  </a:ext>
                </a:extLst>
              </a:tr>
              <a:tr h="4108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Scrum Master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Facilitates Agile processes, removes blockers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Agile methodology, team coordination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3266711"/>
                  </a:ext>
                </a:extLst>
              </a:tr>
              <a:tr h="4108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Business Analyst (BA)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Gathers &amp; documents ATS requirements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Requirement analysis, user stories, stakeholder communication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520418"/>
                  </a:ext>
                </a:extLst>
              </a:tr>
              <a:tr h="4108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Frontend Developer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Builds ATS UI &amp; candidate dashboard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React.js, Angular, HTML/CSS, UI/UX design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7183924"/>
                  </a:ext>
                </a:extLst>
              </a:tr>
              <a:tr h="4108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Backend Developer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Implements ATS logic &amp; database connections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Node.js, Python, Java, API development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3885127"/>
                  </a:ext>
                </a:extLst>
              </a:tr>
              <a:tr h="4108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Database Administrator (DBA)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Manages ATS data storage &amp; security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PostgreSQL, MongoDB, performance tuning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399563"/>
                  </a:ext>
                </a:extLst>
              </a:tr>
              <a:tr h="4108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QA/Test Engineer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Ensures ATS functionality &amp; security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Selenium, Postman, JMeter, API testing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1814934"/>
                  </a:ext>
                </a:extLst>
              </a:tr>
              <a:tr h="616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DevOps Engineer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Handles CI/CD, deployments &amp; cloud infrastructure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AWS, Docker, Kubernetes, Jenkins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5418054"/>
                  </a:ext>
                </a:extLst>
              </a:tr>
              <a:tr h="7189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HR &amp; Recruiters (SMEs)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Provide feedback on ATS usability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Recruitment process knowledge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5832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935976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 :- Challenges &amp;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886891"/>
            <a:ext cx="10879183" cy="3722914"/>
          </a:xfrm>
        </p:spPr>
        <p:txBody>
          <a:bodyPr>
            <a:normAutofit/>
          </a:bodyPr>
          <a:lstStyle/>
          <a:p>
            <a:r>
              <a:rPr lang="en-US" sz="2200" b="1" dirty="0"/>
              <a:t>Data Privacy &amp; Compliance – Ensure GDPR, SOC2 compliance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S</a:t>
            </a:r>
            <a:r>
              <a:rPr lang="en-US" sz="2200" dirty="0" smtClean="0"/>
              <a:t>calability </a:t>
            </a:r>
            <a:r>
              <a:rPr lang="en-US" sz="2200" dirty="0"/>
              <a:t>Issues – Use cloud-native solutions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Integration Complexity – Plan API integrations early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User Adoption – Provide training &amp; user-friendly design</a:t>
            </a:r>
          </a:p>
        </p:txBody>
      </p:sp>
    </p:spTree>
    <p:extLst>
      <p:ext uri="{BB962C8B-B14F-4D97-AF65-F5344CB8AC3E}">
        <p14:creationId xmlns:p14="http://schemas.microsoft.com/office/powerpoint/2010/main" val="1812300651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Resources :- </a:t>
            </a:r>
            <a:r>
              <a:rPr lang="en-US" b="1" u="sng" dirty="0"/>
              <a:t>Compliance and Legal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</a:t>
            </a:r>
            <a:r>
              <a:rPr lang="en-US" sz="2200" b="1" u="sng" dirty="0" smtClean="0"/>
              <a:t>Definition</a:t>
            </a:r>
            <a:r>
              <a:rPr lang="en-US" sz="2200" dirty="0"/>
              <a:t>: Resources to ensure the ATS complies with legal and industry standards.</a:t>
            </a:r>
          </a:p>
          <a:p>
            <a:r>
              <a:rPr lang="en-US" sz="2200" b="1" u="sng" dirty="0"/>
              <a:t>Considerations</a:t>
            </a:r>
            <a:r>
              <a:rPr lang="en-US" sz="2200" u="sng" dirty="0"/>
              <a:t>:</a:t>
            </a:r>
          </a:p>
          <a:p>
            <a:pPr lvl="1"/>
            <a:r>
              <a:rPr lang="en-US" sz="2200" dirty="0"/>
              <a:t>Compliance with labor laws and data protection regulations.</a:t>
            </a:r>
          </a:p>
          <a:p>
            <a:pPr lvl="1"/>
            <a:r>
              <a:rPr lang="en-US" sz="2200" dirty="0"/>
              <a:t>Legal review of contracts with third-party vendors.</a:t>
            </a:r>
          </a:p>
          <a:p>
            <a:pPr lvl="1"/>
            <a:r>
              <a:rPr lang="en-US" sz="2200" dirty="0"/>
              <a:t>Accessibility standards (e.g., ADA compliance).</a:t>
            </a:r>
          </a:p>
          <a:p>
            <a:r>
              <a:rPr lang="en-US" sz="2200" b="1" u="sng" dirty="0"/>
              <a:t>Tools</a:t>
            </a:r>
            <a:r>
              <a:rPr lang="en-US" sz="2200" dirty="0"/>
              <a:t>: Legal consultation, compliance management software.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39813390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677" y="491907"/>
            <a:ext cx="9404723" cy="140053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4400" b="1" u="sng" dirty="0" smtClean="0"/>
              <a:t>Dependencies </a:t>
            </a:r>
            <a:r>
              <a:rPr lang="en-US" sz="1600" b="1" u="sng" dirty="0" smtClean="0"/>
              <a:t/>
            </a:r>
            <a:br>
              <a:rPr lang="en-US" sz="1600" b="1" u="sng" dirty="0" smtClean="0"/>
            </a:br>
            <a:r>
              <a:rPr lang="en-US" sz="1600" b="1" u="sng" dirty="0" smtClean="0"/>
              <a:t/>
            </a:r>
            <a:br>
              <a:rPr lang="en-US" sz="1600" b="1" u="sng" dirty="0" smtClean="0"/>
            </a:br>
            <a:r>
              <a:rPr lang="en-US" altLang="en-US" sz="1600" b="1" u="sng" dirty="0">
                <a:solidFill>
                  <a:schemeClr val="tx1"/>
                </a:solidFill>
                <a:latin typeface="Arial" panose="020B0604020202020204" pitchFamily="34" charset="0"/>
              </a:rPr>
              <a:t>What are </a:t>
            </a:r>
            <a:r>
              <a:rPr lang="en-US" altLang="en-US" sz="1600" b="1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Dependencies</a:t>
            </a:r>
            <a:r>
              <a:rPr lang="en-US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?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Dependencies are tasks, teams, or external factors that impact project timelines</a:t>
            </a: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b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sz="1600" b="1" dirty="0" smtClean="0"/>
              <a:t>Types </a:t>
            </a:r>
            <a:r>
              <a:rPr lang="en-US" sz="1600" b="1" dirty="0"/>
              <a:t>of Dependencies in Agile ATS Project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Internal </a:t>
            </a:r>
            <a:r>
              <a:rPr lang="en-US" sz="1600" b="1" dirty="0"/>
              <a:t>Dependencies</a:t>
            </a:r>
            <a:r>
              <a:rPr lang="en-US" sz="1600" dirty="0"/>
              <a:t> (Within the team)</a:t>
            </a:r>
            <a:br>
              <a:rPr lang="en-US" sz="1600" dirty="0"/>
            </a:br>
            <a:r>
              <a:rPr lang="en-US" sz="1600" dirty="0"/>
              <a:t>Frontend ↔ Backend API development</a:t>
            </a:r>
            <a:br>
              <a:rPr lang="en-US" sz="1600" dirty="0"/>
            </a:br>
            <a:r>
              <a:rPr lang="en-US" sz="1600" dirty="0" err="1"/>
              <a:t>Development</a:t>
            </a:r>
            <a:r>
              <a:rPr lang="en-US" sz="1600" dirty="0"/>
              <a:t> ↔ Testing dependency</a:t>
            </a:r>
            <a:br>
              <a:rPr lang="en-US" sz="1600" dirty="0"/>
            </a:br>
            <a:r>
              <a:rPr lang="en-US" sz="1600" dirty="0"/>
              <a:t>Data migration ↔ System setup</a:t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External </a:t>
            </a:r>
            <a:r>
              <a:rPr lang="en-US" sz="1600" b="1" dirty="0"/>
              <a:t>Dependencies</a:t>
            </a:r>
            <a:r>
              <a:rPr lang="en-US" sz="1600" dirty="0"/>
              <a:t> (Outside the team)</a:t>
            </a:r>
            <a:br>
              <a:rPr lang="en-US" sz="1600" dirty="0"/>
            </a:br>
            <a:r>
              <a:rPr lang="en-US" sz="1600" dirty="0"/>
              <a:t>Third-party API integrations (LinkedIn, Resume Parsing)</a:t>
            </a:r>
            <a:br>
              <a:rPr lang="en-US" sz="1600" dirty="0"/>
            </a:br>
            <a:r>
              <a:rPr lang="en-US" sz="1600" dirty="0"/>
              <a:t>HR &amp; recruitment team feedback</a:t>
            </a:r>
            <a:br>
              <a:rPr lang="en-US" sz="1600" dirty="0"/>
            </a:br>
            <a:r>
              <a:rPr lang="en-US" sz="1600" dirty="0"/>
              <a:t>Compliance &amp; security approvals</a:t>
            </a:r>
            <a:br>
              <a:rPr lang="en-US" sz="1600" dirty="0"/>
            </a:b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n-US" sz="1600" b="1" u="sng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03312" y="396599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596229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43691"/>
            <a:ext cx="9404723" cy="927463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Dependencies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95" y="927464"/>
            <a:ext cx="8946541" cy="5525588"/>
          </a:xfrm>
        </p:spPr>
        <p:txBody>
          <a:bodyPr>
            <a:noAutofit/>
          </a:bodyPr>
          <a:lstStyle/>
          <a:p>
            <a:r>
              <a:rPr lang="en-US" sz="1600" b="1" u="sng" dirty="0"/>
              <a:t>Timely Feedback and Testing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Continuous feedback from users during the testing phase is critical for identifying and resolving issues.</a:t>
            </a:r>
          </a:p>
          <a:p>
            <a:pPr lvl="1"/>
            <a:r>
              <a:rPr lang="en-US" sz="1600" dirty="0"/>
              <a:t>Delays in testing or feedback can extend the project timeline.</a:t>
            </a:r>
          </a:p>
          <a:p>
            <a:r>
              <a:rPr lang="en-US" sz="1600" b="1" u="sng" dirty="0"/>
              <a:t>Budget and Resource Allocation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The project depends on the availability of sufficient budget and resources (e.g., personnel, tools, time).</a:t>
            </a:r>
          </a:p>
          <a:p>
            <a:pPr lvl="1"/>
            <a:r>
              <a:rPr lang="en-US" sz="1600" dirty="0"/>
              <a:t>Budget cuts or resource reallocation can impact project progress.</a:t>
            </a:r>
          </a:p>
          <a:p>
            <a:r>
              <a:rPr lang="en-US" sz="1600" b="1" u="sng" dirty="0"/>
              <a:t>Regulatory Compliance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The project must align with legal and regulatory requirements, which may change during the project lifecycle.</a:t>
            </a:r>
          </a:p>
          <a:p>
            <a:pPr lvl="1"/>
            <a:r>
              <a:rPr lang="en-US" sz="1600" dirty="0"/>
              <a:t>Dependence on legal advisors or compliance experts to ensure adherence to regulations.</a:t>
            </a:r>
          </a:p>
          <a:p>
            <a:r>
              <a:rPr lang="en-US" sz="1600" b="1" u="sng" dirty="0"/>
              <a:t>Vendor Support</a:t>
            </a:r>
            <a:r>
              <a:rPr lang="en-US" sz="1600" u="sng" dirty="0"/>
              <a:t>:</a:t>
            </a:r>
          </a:p>
          <a:p>
            <a:pPr lvl="1"/>
            <a:r>
              <a:rPr lang="en-US" sz="1600" dirty="0"/>
              <a:t>If using a third-party ATS, ongoing vendor support is essential for resolving issues, applying updates, and ensuring system stability.</a:t>
            </a:r>
          </a:p>
          <a:p>
            <a:pPr lvl="1"/>
            <a:r>
              <a:rPr lang="en-US" sz="1600" dirty="0"/>
              <a:t>Lack of vendor responsiveness can lead to prolonged downtime or unresolved issues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1301186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43691"/>
            <a:ext cx="9404723" cy="927463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Dependencies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396121"/>
              </p:ext>
            </p:extLst>
          </p:nvPr>
        </p:nvGraphicFramePr>
        <p:xfrm>
          <a:off x="1515291" y="1678464"/>
          <a:ext cx="8822508" cy="4023360"/>
        </p:xfrm>
        <a:graphic>
          <a:graphicData uri="http://schemas.openxmlformats.org/drawingml/2006/table">
            <a:tbl>
              <a:tblPr/>
              <a:tblGrid>
                <a:gridCol w="1920240">
                  <a:extLst>
                    <a:ext uri="{9D8B030D-6E8A-4147-A177-3AD203B41FA5}">
                      <a16:colId xmlns:a16="http://schemas.microsoft.com/office/drawing/2014/main" val="3138625172"/>
                    </a:ext>
                  </a:extLst>
                </a:gridCol>
                <a:gridCol w="2428694">
                  <a:extLst>
                    <a:ext uri="{9D8B030D-6E8A-4147-A177-3AD203B41FA5}">
                      <a16:colId xmlns:a16="http://schemas.microsoft.com/office/drawing/2014/main" val="3282559174"/>
                    </a:ext>
                  </a:extLst>
                </a:gridCol>
                <a:gridCol w="2236787">
                  <a:extLst>
                    <a:ext uri="{9D8B030D-6E8A-4147-A177-3AD203B41FA5}">
                      <a16:colId xmlns:a16="http://schemas.microsoft.com/office/drawing/2014/main" val="1788155032"/>
                    </a:ext>
                  </a:extLst>
                </a:gridCol>
                <a:gridCol w="2236787">
                  <a:extLst>
                    <a:ext uri="{9D8B030D-6E8A-4147-A177-3AD203B41FA5}">
                      <a16:colId xmlns:a16="http://schemas.microsoft.com/office/drawing/2014/main" val="227568972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1800" b="1" u="sng" dirty="0"/>
                        <a:t>Dependency Type</a:t>
                      </a:r>
                      <a:endParaRPr lang="en-US" sz="1800" u="sng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u="sng" dirty="0"/>
                        <a:t>Example</a:t>
                      </a:r>
                      <a:endParaRPr lang="en-US" sz="1800" u="sng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u="sng" dirty="0"/>
                        <a:t>Impact if Delayed</a:t>
                      </a:r>
                      <a:endParaRPr lang="en-US" sz="1800" u="sng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u="sng" dirty="0"/>
                        <a:t>Mitigation Strategy</a:t>
                      </a:r>
                      <a:endParaRPr lang="en-US" sz="1800" u="sng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39626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b="1" dirty="0"/>
                        <a:t>Feature Dependency</a:t>
                      </a:r>
                      <a:endParaRPr lang="en-US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Candidate profile creation before job application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Development bottleneck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Prioritize feature sequencing in backlog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63436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b="1"/>
                        <a:t>Integration Dependency</a:t>
                      </a:r>
                      <a:endParaRPr lang="en-US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/>
                        <a:t>LinkedIn API for job posting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ATS cannot post jobs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Parallelize API integration work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2366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b="1"/>
                        <a:t>Compliance Approval</a:t>
                      </a:r>
                      <a:endParaRPr lang="en-US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GDPR review before ATS launch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Legal risks cause project delay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Involve compliance team early in sprints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42976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b="1"/>
                        <a:t>Infrastructure Dependency</a:t>
                      </a:r>
                      <a:endParaRPr lang="en-US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AWS setup for deployment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Dev &amp; QA environments delayed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Pre-plan infrastructure in Sprint 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983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68574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Dependencies</a:t>
            </a:r>
            <a:br>
              <a:rPr lang="en-US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r>
              <a:rPr lang="en-US" altLang="en-US" sz="2400" b="1" u="sng" dirty="0">
                <a:solidFill>
                  <a:schemeClr val="tx1"/>
                </a:solidFill>
                <a:latin typeface="Arial" panose="020B0604020202020204" pitchFamily="34" charset="0"/>
              </a:rPr>
              <a:t>Risk Mitigation for High-Impact Dependencies</a:t>
            </a:r>
            <a:r>
              <a:rPr lang="en-US" altLang="en-US" sz="4400" u="sng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sz="4400" u="sng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n-US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03313" y="2733199"/>
          <a:ext cx="8947149" cy="2834640"/>
        </p:xfrm>
        <a:graphic>
          <a:graphicData uri="http://schemas.openxmlformats.org/drawingml/2006/table">
            <a:tbl>
              <a:tblPr/>
              <a:tblGrid>
                <a:gridCol w="2982383">
                  <a:extLst>
                    <a:ext uri="{9D8B030D-6E8A-4147-A177-3AD203B41FA5}">
                      <a16:colId xmlns:a16="http://schemas.microsoft.com/office/drawing/2014/main" val="173967806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164606529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9203600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Risk Type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Example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Mitigation Plan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199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Vendor Delays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Resume parsing API vendor delays integration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Have backup API options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21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Team Availability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HR team unavailable for UAT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Schedule UAT in advance &amp; identify backup testers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639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Infrastructure Delays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Cloud resources not provisioned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pre-configured DevOps automation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47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31556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7442"/>
          </a:xfrm>
        </p:spPr>
        <p:txBody>
          <a:bodyPr/>
          <a:lstStyle/>
          <a:p>
            <a:r>
              <a:rPr lang="en-US" sz="4400" b="1" u="sng" dirty="0"/>
              <a:t>Why Agile for ATS?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839994" cy="5421085"/>
          </a:xfrm>
        </p:spPr>
        <p:txBody>
          <a:bodyPr>
            <a:noAutofit/>
          </a:bodyPr>
          <a:lstStyle/>
          <a:p>
            <a:r>
              <a:rPr lang="en-US" sz="1800" b="1" u="sng" dirty="0" smtClean="0"/>
              <a:t>Adaptability</a:t>
            </a:r>
            <a:r>
              <a:rPr lang="en-US" sz="1800" b="1" dirty="0"/>
              <a:t>:</a:t>
            </a:r>
            <a:r>
              <a:rPr lang="en-US" sz="1800" dirty="0"/>
              <a:t> Agile handles changing recruitment needs and stakeholder requirements effectively.</a:t>
            </a:r>
          </a:p>
          <a:p>
            <a:r>
              <a:rPr lang="en-US" sz="1800" b="1" u="sng" dirty="0"/>
              <a:t>Incremental Delivery</a:t>
            </a:r>
            <a:r>
              <a:rPr lang="en-US" sz="1800" b="1" dirty="0"/>
              <a:t>:</a:t>
            </a:r>
            <a:r>
              <a:rPr lang="en-US" sz="1800" dirty="0"/>
              <a:t> Delivers working features quickly, providing value early (e.g., resume parsing, job posting).</a:t>
            </a:r>
          </a:p>
          <a:p>
            <a:r>
              <a:rPr lang="en-US" sz="1800" b="1" u="sng" dirty="0"/>
              <a:t>Stakeholder Collaboration</a:t>
            </a:r>
            <a:r>
              <a:rPr lang="en-US" sz="1800" b="1" dirty="0"/>
              <a:t>:</a:t>
            </a:r>
            <a:r>
              <a:rPr lang="en-US" sz="1800" dirty="0"/>
              <a:t> Regular feedback from HR teams and candidates ensures the ATS meets user needs.</a:t>
            </a:r>
          </a:p>
          <a:p>
            <a:r>
              <a:rPr lang="en-US" sz="1800" b="1" u="sng" dirty="0"/>
              <a:t>Faster Time-to-Market</a:t>
            </a:r>
            <a:r>
              <a:rPr lang="en-US" sz="1800" b="1" dirty="0"/>
              <a:t>:</a:t>
            </a:r>
            <a:r>
              <a:rPr lang="en-US" sz="1800" dirty="0"/>
              <a:t> Breaks the project into sprints, enabling faster delivery of high-priority features.</a:t>
            </a:r>
          </a:p>
          <a:p>
            <a:r>
              <a:rPr lang="en-US" sz="1800" b="1" u="sng" dirty="0"/>
              <a:t>Continuous Improvement</a:t>
            </a:r>
            <a:r>
              <a:rPr lang="en-US" sz="1800" b="1" dirty="0"/>
              <a:t>:</a:t>
            </a:r>
            <a:r>
              <a:rPr lang="en-US" sz="1800" dirty="0"/>
              <a:t> Iterative development allows for ongoing refinement and enhancement of the ATS</a:t>
            </a:r>
            <a:r>
              <a:rPr lang="en-US" sz="1800" dirty="0" smtClean="0"/>
              <a:t>.</a:t>
            </a:r>
          </a:p>
          <a:p>
            <a:r>
              <a:rPr lang="en-US" sz="1800" b="1" u="sng" dirty="0"/>
              <a:t>Transparency</a:t>
            </a:r>
            <a:r>
              <a:rPr lang="en-US" sz="1800" b="1" dirty="0"/>
              <a:t>:</a:t>
            </a:r>
            <a:r>
              <a:rPr lang="en-US" sz="1800" dirty="0"/>
              <a:t> Regular updates and demos keep stakeholders informed and engaged.</a:t>
            </a:r>
          </a:p>
          <a:p>
            <a:r>
              <a:rPr lang="en-US" sz="1800" b="1" u="sng" dirty="0"/>
              <a:t>Risk Management</a:t>
            </a:r>
            <a:r>
              <a:rPr lang="en-US" sz="1800" b="1" dirty="0"/>
              <a:t>:</a:t>
            </a:r>
            <a:r>
              <a:rPr lang="en-US" sz="1800" dirty="0"/>
              <a:t> Identifies and addresses issues early through iterative testing and feedback.</a:t>
            </a:r>
          </a:p>
          <a:p>
            <a:r>
              <a:rPr lang="en-US" sz="1800" b="1" u="sng" dirty="0"/>
              <a:t>Scalability</a:t>
            </a:r>
            <a:r>
              <a:rPr lang="en-US" sz="1800" b="1" dirty="0"/>
              <a:t>:</a:t>
            </a:r>
            <a:r>
              <a:rPr lang="en-US" sz="1800" dirty="0"/>
              <a:t> Agile supports scaling the ATS as recruitment needs grow.</a:t>
            </a:r>
          </a:p>
          <a:p>
            <a:endParaRPr lang="en-US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38848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4600" b="1" u="sng" dirty="0"/>
              <a:t>Data Migration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Migrating existing candidate data from legacy systems to the new ATS requires careful planning and execution.</a:t>
            </a:r>
          </a:p>
          <a:p>
            <a:pPr lvl="1"/>
            <a:r>
              <a:rPr lang="en-US" sz="4600" dirty="0"/>
              <a:t>Incomplete or inaccurate data migration can lead to operational disruptions.</a:t>
            </a:r>
          </a:p>
          <a:p>
            <a:r>
              <a:rPr lang="en-US" sz="4600" b="1" u="sng" dirty="0"/>
              <a:t>Training and Documentation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Successful implementation depends on providing adequate training and documentation to end-users.</a:t>
            </a:r>
          </a:p>
          <a:p>
            <a:pPr lvl="1"/>
            <a:r>
              <a:rPr lang="en-US" sz="4600" dirty="0"/>
              <a:t>Delays in training sessions or lack of resources can hinder user adoption.</a:t>
            </a:r>
          </a:p>
          <a:p>
            <a:r>
              <a:rPr lang="en-US" sz="4600" b="1" u="sng" dirty="0"/>
              <a:t>Project Team Expertise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The project relies on the skills and expertise of the development team, project managers, and subject matter experts.</a:t>
            </a:r>
          </a:p>
          <a:p>
            <a:pPr lvl="1"/>
            <a:r>
              <a:rPr lang="en-US" sz="4600" dirty="0"/>
              <a:t>Lack of experienced personnel can lead to poor decision-making and implementation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952270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27910"/>
            <a:ext cx="8946541" cy="517289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u="sng" dirty="0"/>
              <a:t>Data Security Breach (Unauthorized Access to Applicant Data</a:t>
            </a:r>
            <a:r>
              <a:rPr lang="en-US" b="1" dirty="0"/>
              <a:t>)</a:t>
            </a:r>
          </a:p>
          <a:p>
            <a:r>
              <a:rPr lang="en-US" b="1" dirty="0"/>
              <a:t>Mitigate</a:t>
            </a:r>
            <a:r>
              <a:rPr lang="en-US" dirty="0"/>
              <a:t>: Implement encryption, role-based access control (RBAC), and multi-factor authentication (MFA) to secure data.</a:t>
            </a:r>
          </a:p>
          <a:p>
            <a:r>
              <a:rPr lang="en-US" b="1" dirty="0"/>
              <a:t>Transfer</a:t>
            </a:r>
            <a:r>
              <a:rPr lang="en-US" dirty="0"/>
              <a:t>: Use a cloud service provider with strong security compliance (ISO 27001, GDPR, SOC 2) to handle data storage.</a:t>
            </a:r>
          </a:p>
          <a:p>
            <a:r>
              <a:rPr lang="en-US" b="1" dirty="0"/>
              <a:t>Avoid</a:t>
            </a:r>
            <a:r>
              <a:rPr lang="en-US" dirty="0"/>
              <a:t>: Do not store sensitive applicant data longer than necessary; enforce strict retention policies.</a:t>
            </a:r>
          </a:p>
          <a:p>
            <a:r>
              <a:rPr lang="en-US" b="1" dirty="0"/>
              <a:t>Accept</a:t>
            </a:r>
            <a:r>
              <a:rPr lang="en-US" dirty="0"/>
              <a:t>: If the likelihood is low and all reasonable security measures are in place, accept the residual risk.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2. System Downtime Affecting Recruitment Process</a:t>
            </a:r>
          </a:p>
          <a:p>
            <a:r>
              <a:rPr lang="en-US" b="1" dirty="0"/>
              <a:t>Mitigate</a:t>
            </a:r>
            <a:r>
              <a:rPr lang="en-US" dirty="0"/>
              <a:t>: Implement a backup server and disaster recovery plan to minimize downtime.</a:t>
            </a:r>
          </a:p>
          <a:p>
            <a:r>
              <a:rPr lang="en-US" b="1" dirty="0"/>
              <a:t>Transfer</a:t>
            </a:r>
            <a:r>
              <a:rPr lang="en-US" dirty="0"/>
              <a:t>: Use a managed ATS provider with uptime guarantees (SLA agreements).</a:t>
            </a:r>
          </a:p>
          <a:p>
            <a:r>
              <a:rPr lang="en-US" b="1" dirty="0"/>
              <a:t>Avoid</a:t>
            </a:r>
            <a:r>
              <a:rPr lang="en-US" dirty="0"/>
              <a:t>: Avoid self-hosted solutions that lack reliable support and infrastructure.</a:t>
            </a:r>
          </a:p>
          <a:p>
            <a:r>
              <a:rPr lang="en-US" b="1" dirty="0"/>
              <a:t>Accept</a:t>
            </a:r>
            <a:r>
              <a:rPr lang="en-US" dirty="0"/>
              <a:t>: If the downtime is minimal and does not impact operations significantly.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28220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27910"/>
            <a:ext cx="8946541" cy="5172890"/>
          </a:xfrm>
        </p:spPr>
        <p:txBody>
          <a:bodyPr>
            <a:normAutofit fontScale="92500"/>
          </a:bodyPr>
          <a:lstStyle/>
          <a:p>
            <a:r>
              <a:rPr lang="en-US" b="1" u="sng" dirty="0"/>
              <a:t>Technical Risks</a:t>
            </a:r>
          </a:p>
          <a:p>
            <a:r>
              <a:rPr lang="en-US" u="sng" dirty="0" smtClean="0"/>
              <a:t> </a:t>
            </a:r>
            <a:r>
              <a:rPr lang="en-US" b="1" u="sng" dirty="0"/>
              <a:t>Integration Challenges</a:t>
            </a:r>
            <a:r>
              <a:rPr lang="en-US" u="sng" dirty="0"/>
              <a:t> </a:t>
            </a:r>
            <a:r>
              <a:rPr lang="en-US" dirty="0"/>
              <a:t>– Difficulty in integrating ATS with HRMS, job boards, or third-party tools.</a:t>
            </a:r>
            <a:br>
              <a:rPr lang="en-US" dirty="0"/>
            </a:br>
            <a:r>
              <a:rPr lang="en-US" u="sng" dirty="0" smtClean="0"/>
              <a:t> </a:t>
            </a:r>
            <a:r>
              <a:rPr lang="en-US" b="1" u="sng" dirty="0"/>
              <a:t>Scalability Issues</a:t>
            </a:r>
            <a:r>
              <a:rPr lang="en-US" u="sng" dirty="0"/>
              <a:t> </a:t>
            </a:r>
            <a:r>
              <a:rPr lang="en-US" dirty="0"/>
              <a:t>– ATS may struggle with high-volume job applications.</a:t>
            </a:r>
            <a:br>
              <a:rPr lang="en-US" dirty="0"/>
            </a:br>
            <a:r>
              <a:rPr lang="en-US" u="sng" dirty="0" smtClean="0"/>
              <a:t> </a:t>
            </a:r>
            <a:r>
              <a:rPr lang="en-US" b="1" u="sng" dirty="0"/>
              <a:t>Performance &amp; Load Issues</a:t>
            </a:r>
            <a:r>
              <a:rPr lang="en-US" u="sng" dirty="0"/>
              <a:t> </a:t>
            </a:r>
            <a:r>
              <a:rPr lang="en-US" dirty="0"/>
              <a:t>– Slow response time, system crashes.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u="sng" dirty="0"/>
              <a:t>Security Vulnerabilities</a:t>
            </a:r>
            <a:r>
              <a:rPr lang="en-US" u="sng" dirty="0"/>
              <a:t> </a:t>
            </a:r>
            <a:r>
              <a:rPr lang="en-US" dirty="0"/>
              <a:t>– Data breaches, non-compliance with GDPR/EEOC.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u="sng" dirty="0"/>
              <a:t>Code Quality &amp; Technical Debt</a:t>
            </a:r>
            <a:r>
              <a:rPr lang="en-US" u="sng" dirty="0"/>
              <a:t> </a:t>
            </a:r>
            <a:r>
              <a:rPr lang="en-US" dirty="0"/>
              <a:t>– Frequent changes leading to messy code.</a:t>
            </a:r>
          </a:p>
          <a:p>
            <a:r>
              <a:rPr lang="en-US" b="1" dirty="0"/>
              <a:t>2. </a:t>
            </a:r>
            <a:r>
              <a:rPr lang="en-US" b="1" u="sng" dirty="0"/>
              <a:t>Business Risks</a:t>
            </a:r>
          </a:p>
          <a:p>
            <a:r>
              <a:rPr lang="en-US" u="sng" dirty="0" smtClean="0"/>
              <a:t> </a:t>
            </a:r>
            <a:r>
              <a:rPr lang="en-US" b="1" u="sng" dirty="0"/>
              <a:t>Changing Requirements</a:t>
            </a:r>
            <a:r>
              <a:rPr lang="en-US" u="sng" dirty="0"/>
              <a:t> </a:t>
            </a:r>
            <a:r>
              <a:rPr lang="en-US" dirty="0"/>
              <a:t>– Frequent changes from HR or management.</a:t>
            </a:r>
            <a:br>
              <a:rPr lang="en-US" dirty="0"/>
            </a:br>
            <a:r>
              <a:rPr lang="en-US" u="sng" dirty="0" smtClean="0"/>
              <a:t> </a:t>
            </a:r>
            <a:r>
              <a:rPr lang="en-US" b="1" u="sng" dirty="0"/>
              <a:t>Stakeholder Misalignment</a:t>
            </a:r>
            <a:r>
              <a:rPr lang="en-US" u="sng" dirty="0"/>
              <a:t> </a:t>
            </a:r>
            <a:r>
              <a:rPr lang="en-US" dirty="0"/>
              <a:t>– Different expectations from hiring managers, recruiters, and HR teams.</a:t>
            </a:r>
            <a:br>
              <a:rPr lang="en-US" dirty="0"/>
            </a:br>
            <a:r>
              <a:rPr lang="en-US" u="sng" dirty="0" smtClean="0"/>
              <a:t> </a:t>
            </a:r>
            <a:r>
              <a:rPr lang="en-US" b="1" u="sng" dirty="0"/>
              <a:t>Market Competitiveness</a:t>
            </a:r>
            <a:r>
              <a:rPr lang="en-US" u="sng" dirty="0"/>
              <a:t> </a:t>
            </a:r>
            <a:r>
              <a:rPr lang="en-US" dirty="0"/>
              <a:t>– ATS must keep up with AI-driven hiring trends.</a:t>
            </a:r>
            <a:br>
              <a:rPr lang="en-US" dirty="0"/>
            </a:br>
            <a:r>
              <a:rPr lang="en-US" u="sng" dirty="0" smtClean="0"/>
              <a:t> </a:t>
            </a:r>
            <a:r>
              <a:rPr lang="en-US" b="1" u="sng" dirty="0"/>
              <a:t>Budget &amp; Timeline Overruns</a:t>
            </a:r>
            <a:r>
              <a:rPr lang="en-US" u="sng" dirty="0"/>
              <a:t> </a:t>
            </a:r>
            <a:r>
              <a:rPr lang="en-US" dirty="0"/>
              <a:t>– Delays due to evolving scope.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72975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30629"/>
            <a:ext cx="9404723" cy="966651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Risks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54" y="875212"/>
            <a:ext cx="11090366" cy="58521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400" b="1" u="sng" dirty="0" smtClean="0"/>
              <a:t>Compliance </a:t>
            </a:r>
            <a:r>
              <a:rPr lang="en-US" sz="1400" b="1" u="sng" dirty="0"/>
              <a:t>Violations (GDPR, EEOC, CCPA, etc.)</a:t>
            </a:r>
          </a:p>
          <a:p>
            <a:r>
              <a:rPr lang="en-US" sz="1400" b="1" dirty="0"/>
              <a:t>Mitigate</a:t>
            </a:r>
            <a:r>
              <a:rPr lang="en-US" sz="1400" dirty="0"/>
              <a:t>: Implement automated compliance checks in the ATS (e.g., anonymizing candidate data after a set period).</a:t>
            </a:r>
          </a:p>
          <a:p>
            <a:r>
              <a:rPr lang="en-US" sz="1800" b="1" dirty="0"/>
              <a:t>Transfer</a:t>
            </a:r>
            <a:r>
              <a:rPr lang="en-US" sz="1400" dirty="0"/>
              <a:t>: Hire legal consultants or use an ATS vendor that ensures compliance with legal frameworks.</a:t>
            </a:r>
          </a:p>
          <a:p>
            <a:r>
              <a:rPr lang="en-US" sz="1400" b="1" dirty="0"/>
              <a:t>Avoid</a:t>
            </a:r>
            <a:r>
              <a:rPr lang="en-US" sz="1400" dirty="0"/>
              <a:t>: Do not collect unnecessary personal data that could create compliance risks.</a:t>
            </a:r>
          </a:p>
          <a:p>
            <a:r>
              <a:rPr lang="en-US" sz="1400" b="1" dirty="0"/>
              <a:t>Accept</a:t>
            </a:r>
            <a:r>
              <a:rPr lang="en-US" sz="1400" dirty="0"/>
              <a:t>: If fines or legal risks are minimal and operations can afford non-compliance in rare cases (not recommended).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b="1" dirty="0" smtClean="0"/>
              <a:t> </a:t>
            </a:r>
            <a:r>
              <a:rPr lang="en-US" sz="1400" b="1" u="sng" dirty="0"/>
              <a:t>Biased AI-Based Candidate Screening</a:t>
            </a:r>
          </a:p>
          <a:p>
            <a:r>
              <a:rPr lang="en-US" sz="1400" b="1" dirty="0"/>
              <a:t>Mitigate</a:t>
            </a:r>
            <a:r>
              <a:rPr lang="en-US" sz="1400" dirty="0"/>
              <a:t>: Regularly audit and refine AI models to remove biases, ensuring fair hiring practices.</a:t>
            </a:r>
          </a:p>
          <a:p>
            <a:r>
              <a:rPr lang="en-US" sz="1400" b="1" dirty="0"/>
              <a:t>Transfer</a:t>
            </a:r>
            <a:r>
              <a:rPr lang="en-US" sz="1400" dirty="0"/>
              <a:t>: Use third-party bias-checking tools or partner with compliance firms for auditing.</a:t>
            </a:r>
          </a:p>
          <a:p>
            <a:r>
              <a:rPr lang="en-US" sz="1400" b="1" dirty="0"/>
              <a:t>Avoid</a:t>
            </a:r>
            <a:r>
              <a:rPr lang="en-US" sz="1400" dirty="0"/>
              <a:t>: Do not use AI-based screening if bias cannot be effectively controlled.</a:t>
            </a:r>
          </a:p>
          <a:p>
            <a:r>
              <a:rPr lang="en-US" sz="1400" b="1" dirty="0"/>
              <a:t>Accept</a:t>
            </a:r>
            <a:r>
              <a:rPr lang="en-US" sz="1400" dirty="0"/>
              <a:t>: Accept minor bias risks if alternative methods (e.g., manual review) are in place.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b="1" dirty="0" smtClean="0"/>
              <a:t> </a:t>
            </a:r>
            <a:r>
              <a:rPr lang="en-US" sz="1400" b="1" u="sng" dirty="0"/>
              <a:t>Poor Candidate Experience Due to ATS Complexity</a:t>
            </a:r>
          </a:p>
          <a:p>
            <a:r>
              <a:rPr lang="en-US" sz="1400" b="1" dirty="0"/>
              <a:t>Mitigate</a:t>
            </a:r>
            <a:r>
              <a:rPr lang="en-US" sz="1400" dirty="0"/>
              <a:t>: Improve UI/UX, simplify the application process, and provide support channels.</a:t>
            </a:r>
          </a:p>
          <a:p>
            <a:r>
              <a:rPr lang="en-US" sz="1400" b="1" dirty="0"/>
              <a:t>Transfer</a:t>
            </a:r>
            <a:r>
              <a:rPr lang="en-US" sz="1400" dirty="0"/>
              <a:t>: Outsource candidate support to an HR tech firm specializing in ATS usability.</a:t>
            </a:r>
          </a:p>
          <a:p>
            <a:r>
              <a:rPr lang="en-US" sz="1400" b="1" dirty="0"/>
              <a:t>Avoid</a:t>
            </a:r>
            <a:r>
              <a:rPr lang="en-US" sz="1400" dirty="0"/>
              <a:t>: Avoid implementing unnecessary steps in the application process</a:t>
            </a:r>
            <a:r>
              <a:rPr lang="en-US" sz="1800" dirty="0"/>
              <a:t>.</a:t>
            </a:r>
          </a:p>
          <a:p>
            <a:r>
              <a:rPr lang="en-US" sz="1400" b="1" dirty="0"/>
              <a:t>Accept</a:t>
            </a:r>
            <a:r>
              <a:rPr lang="en-US" sz="1400" dirty="0"/>
              <a:t>: Accept slight inconveniences if the ATS provides significant automation benefits</a:t>
            </a:r>
            <a:r>
              <a:rPr lang="en-US" sz="1800" dirty="0"/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27457806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7442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371600"/>
            <a:ext cx="8946541" cy="4876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Technical </a:t>
            </a:r>
            <a:r>
              <a:rPr lang="en-US" sz="1600" b="1" dirty="0"/>
              <a:t>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b="1" u="sng" dirty="0"/>
              <a:t>System Downtime &amp; Performance Issues</a:t>
            </a:r>
            <a:endParaRPr lang="en-US" sz="1600" u="sng" dirty="0"/>
          </a:p>
          <a:p>
            <a:pPr marL="0" indent="0">
              <a:buNone/>
            </a:pPr>
            <a:r>
              <a:rPr lang="en-US" sz="1600" dirty="0"/>
              <a:t>If the system crashes or is slow, recruiters will lose trust.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Use load balancing, caching (</a:t>
            </a:r>
            <a:r>
              <a:rPr lang="en-US" sz="1600" dirty="0" err="1"/>
              <a:t>Redis</a:t>
            </a:r>
            <a:r>
              <a:rPr lang="en-US" sz="1600" dirty="0"/>
              <a:t>), and cloud </a:t>
            </a:r>
            <a:r>
              <a:rPr lang="en-US" sz="1600" dirty="0" err="1"/>
              <a:t>autoscaling</a:t>
            </a:r>
            <a:r>
              <a:rPr lang="en-US" sz="16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u="sng" dirty="0" smtClean="0"/>
              <a:t>Data Security &amp; Compliance Risks</a:t>
            </a:r>
          </a:p>
          <a:p>
            <a:pPr marL="0" indent="0">
              <a:buNone/>
            </a:pPr>
            <a:r>
              <a:rPr lang="en-US" sz="1600" dirty="0" smtClean="0"/>
              <a:t>Storing </a:t>
            </a:r>
            <a:r>
              <a:rPr lang="en-US" sz="1600" dirty="0"/>
              <a:t>candidate resumes, personal info, and hiring decisions requires GDPR, SOC2, EEOC compliance.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Implement encryption (AES-256), role-based access (RBAC), and regular security audits.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b="1" u="sng" dirty="0"/>
              <a:t>Integration Failures with 3rd Party Services</a:t>
            </a:r>
            <a:endParaRPr lang="en-US" sz="1600" u="sng" dirty="0"/>
          </a:p>
          <a:p>
            <a:pPr marL="0" indent="0">
              <a:buNone/>
            </a:pPr>
            <a:r>
              <a:rPr lang="en-US" sz="1600" dirty="0"/>
              <a:t>Job boards (LinkedIn, Indeed), resume parsing (</a:t>
            </a:r>
            <a:r>
              <a:rPr lang="en-US" sz="1600" dirty="0" err="1"/>
              <a:t>Sovren</a:t>
            </a:r>
            <a:r>
              <a:rPr lang="en-US" sz="1600" dirty="0"/>
              <a:t>, </a:t>
            </a:r>
            <a:r>
              <a:rPr lang="en-US" sz="1600" dirty="0" err="1"/>
              <a:t>Affinda</a:t>
            </a:r>
            <a:r>
              <a:rPr lang="en-US" sz="1600" dirty="0"/>
              <a:t>) may change their API policies.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Use API versioning, backup job-posting methods, and monitor API changes.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b="1" u="sng" dirty="0"/>
              <a:t>Scalability Issues</a:t>
            </a:r>
            <a:endParaRPr lang="en-US" sz="1600" u="sng" dirty="0"/>
          </a:p>
          <a:p>
            <a:pPr marL="0" indent="0">
              <a:buNone/>
            </a:pPr>
            <a:r>
              <a:rPr lang="en-US" sz="1600" dirty="0"/>
              <a:t>I</a:t>
            </a:r>
            <a:r>
              <a:rPr lang="en-US" sz="1600" dirty="0" smtClean="0"/>
              <a:t>f </a:t>
            </a:r>
            <a:r>
              <a:rPr lang="en-US" sz="1600" dirty="0"/>
              <a:t>many recruiters/candidates use the ATS simultaneously, database and API performance may degrade.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Use cloud-based databases, </a:t>
            </a:r>
            <a:r>
              <a:rPr lang="en-US" sz="1600" dirty="0" err="1"/>
              <a:t>microservices</a:t>
            </a:r>
            <a:r>
              <a:rPr lang="en-US" sz="1600" dirty="0"/>
              <a:t>, and horizontal scaling.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68351678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Business </a:t>
            </a:r>
            <a:r>
              <a:rPr lang="en-US" b="1" u="sng" dirty="0"/>
              <a:t>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User </a:t>
            </a:r>
            <a:r>
              <a:rPr lang="en-US" b="1" dirty="0"/>
              <a:t>Adoption &amp; Training Challenges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HR teams </a:t>
            </a:r>
            <a:r>
              <a:rPr lang="en-US" b="1" dirty="0"/>
              <a:t>may resist using </a:t>
            </a:r>
            <a:r>
              <a:rPr lang="en-US" dirty="0"/>
              <a:t>a new ATS if it is complex.</a:t>
            </a:r>
          </a:p>
          <a:p>
            <a:pPr marL="0" indent="0">
              <a:buNone/>
            </a:pPr>
            <a:r>
              <a:rPr lang="en-US" b="1" dirty="0"/>
              <a:t>Mitigation:</a:t>
            </a:r>
            <a:r>
              <a:rPr lang="en-US" dirty="0"/>
              <a:t> </a:t>
            </a:r>
            <a:r>
              <a:rPr lang="en-US" b="1" dirty="0"/>
              <a:t>Provide easy UI/UX, training, documentation, and live support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Budget </a:t>
            </a:r>
            <a:r>
              <a:rPr lang="en-US" b="1" dirty="0"/>
              <a:t>Overruns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Custom ATS development can exceed cost estimates due to additional features or API pricing changes.</a:t>
            </a:r>
          </a:p>
          <a:p>
            <a:pPr marL="0" indent="0">
              <a:buNone/>
            </a:pPr>
            <a:r>
              <a:rPr lang="en-US" b="1" dirty="0"/>
              <a:t>Mitigation:</a:t>
            </a:r>
            <a:r>
              <a:rPr lang="en-US" dirty="0"/>
              <a:t> Use agile development, prioritize MVP features, and monitor expenses.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u="sng" dirty="0" smtClean="0"/>
              <a:t>Legal </a:t>
            </a:r>
            <a:r>
              <a:rPr lang="en-US" b="1" u="sng" dirty="0"/>
              <a:t>&amp; Compliance Risks</a:t>
            </a:r>
          </a:p>
          <a:p>
            <a:pPr marL="0" indent="0">
              <a:buNone/>
            </a:pPr>
            <a:r>
              <a:rPr lang="en-US" dirty="0"/>
              <a:t>The ATS must follow EEOC (Equal Employment Opportunity) regulations to prevent hiring biases.</a:t>
            </a:r>
          </a:p>
          <a:p>
            <a:pPr marL="0" indent="0">
              <a:buNone/>
            </a:pPr>
            <a:r>
              <a:rPr lang="en-US" b="1" dirty="0"/>
              <a:t>Mitigation:</a:t>
            </a:r>
            <a:r>
              <a:rPr lang="en-US" dirty="0"/>
              <a:t> Implement bias-free AI, anonymized resumes, and compliance reporting.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88512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2200" b="1" u="sng" dirty="0"/>
              <a:t>Operational 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 smtClean="0"/>
              <a:t>Data </a:t>
            </a:r>
            <a:r>
              <a:rPr lang="en-US" sz="2200" b="1" dirty="0"/>
              <a:t>Loss &amp; Backup Failures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A server crash or accidental deletion can wipe out candidate records.</a:t>
            </a:r>
          </a:p>
          <a:p>
            <a:pPr marL="0" indent="0">
              <a:buNone/>
            </a:pPr>
            <a:r>
              <a:rPr lang="en-US" sz="2200" b="1" dirty="0"/>
              <a:t>Mitigation:</a:t>
            </a:r>
            <a:r>
              <a:rPr lang="en-US" sz="2200" dirty="0"/>
              <a:t> Use daily backups, multi-region cloud storage, and disaster recovery plans.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u="sng" dirty="0" smtClean="0"/>
              <a:t>Dependency </a:t>
            </a:r>
            <a:r>
              <a:rPr lang="en-US" sz="2200" b="1" u="sng" dirty="0"/>
              <a:t>on Key Developers</a:t>
            </a:r>
            <a:endParaRPr lang="en-US" sz="2200" u="sng" dirty="0"/>
          </a:p>
          <a:p>
            <a:pPr marL="0" indent="0">
              <a:buNone/>
            </a:pPr>
            <a:r>
              <a:rPr lang="en-US" sz="2200" dirty="0"/>
              <a:t>If lead engineers leave, development may slow down.</a:t>
            </a:r>
          </a:p>
          <a:p>
            <a:pPr marL="0" indent="0">
              <a:buNone/>
            </a:pPr>
            <a:r>
              <a:rPr lang="en-US" sz="2200" b="1" dirty="0"/>
              <a:t>Mitigation:</a:t>
            </a:r>
            <a:r>
              <a:rPr lang="en-US" sz="2200" dirty="0"/>
              <a:t> Maintain detailed documentation, code reviews, and cross-training among team members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94944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Agile Process Risks</a:t>
            </a:r>
          </a:p>
          <a:p>
            <a:r>
              <a:rPr lang="en-US" dirty="0" smtClean="0"/>
              <a:t> </a:t>
            </a:r>
            <a:r>
              <a:rPr lang="en-US" b="1" dirty="0"/>
              <a:t>Poor Backlog Management</a:t>
            </a:r>
            <a:r>
              <a:rPr lang="en-US" dirty="0"/>
              <a:t> – Unclear user stories, undefined priorities.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dirty="0"/>
              <a:t>Sprint Planning Failures</a:t>
            </a:r>
            <a:r>
              <a:rPr lang="en-US" dirty="0"/>
              <a:t> – </a:t>
            </a:r>
            <a:r>
              <a:rPr lang="en-US" dirty="0" err="1"/>
              <a:t>Overcommitment</a:t>
            </a:r>
            <a:r>
              <a:rPr lang="en-US" dirty="0"/>
              <a:t> leading to unfinished work.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dirty="0"/>
              <a:t>Inadequate Testing</a:t>
            </a:r>
            <a:r>
              <a:rPr lang="en-US" dirty="0"/>
              <a:t> – Continuous changes leading to insufficient regression testing.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dirty="0"/>
              <a:t>Unclear Definition of Done</a:t>
            </a:r>
            <a:r>
              <a:rPr lang="en-US" dirty="0"/>
              <a:t> – Leads to unfinished or poor-quality deliverables.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41939"/>
      </p:ext>
    </p:extLst>
  </p:cSld>
  <p:clrMapOvr>
    <a:masterClrMapping/>
  </p:clrMapOvr>
  <p:transition spd="slow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/>
              <a:t>How Agile Handles Risks (Mitigation Strategies)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/>
              <a:t>Risk Identification in Stand-ups &amp; Retrospectives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dirty="0"/>
              <a:t>Prioritization using </a:t>
            </a:r>
            <a:r>
              <a:rPr lang="en-US" b="1" dirty="0" err="1"/>
              <a:t>MoSCoW</a:t>
            </a:r>
            <a:r>
              <a:rPr lang="en-US" b="1" dirty="0"/>
              <a:t> or Risk Matrix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dirty="0"/>
              <a:t>Frequent Demos to Reduce </a:t>
            </a:r>
            <a:r>
              <a:rPr lang="en-US" b="1" dirty="0" smtClean="0"/>
              <a:t>Uncertainty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/>
              <a:t>Automated Testing &amp; CI/CD to Minimize Technical Risks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dirty="0"/>
              <a:t>Cross-functional Teams for Skill Gaps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dirty="0"/>
              <a:t>Early Compliance Checks to Avoid Regulatory Risks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79859"/>
      </p:ext>
    </p:extLst>
  </p:cSld>
  <p:clrMapOvr>
    <a:masterClrMapping/>
  </p:clrMapOvr>
  <p:transition spd="slow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+mn-lt"/>
              </a:rPr>
              <a:t>To Be Completed by Appropriate </a:t>
            </a:r>
            <a:r>
              <a:rPr lang="en-US" sz="3000" b="1" dirty="0" smtClean="0">
                <a:latin typeface="+mn-lt"/>
              </a:rPr>
              <a:t>Manager – </a:t>
            </a:r>
            <a:r>
              <a:rPr lang="en-US" sz="3000" b="1" dirty="0" err="1" smtClean="0">
                <a:latin typeface="+mn-lt"/>
              </a:rPr>
              <a:t>Vaibhav</a:t>
            </a:r>
            <a:r>
              <a:rPr lang="en-US" sz="3000" b="1" dirty="0" smtClean="0">
                <a:latin typeface="+mn-lt"/>
              </a:rPr>
              <a:t> Sharma</a:t>
            </a:r>
            <a:endParaRPr lang="en-US" sz="3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6702"/>
            <a:ext cx="10515600" cy="4351338"/>
          </a:xfrm>
        </p:spPr>
        <p:txBody>
          <a:bodyPr>
            <a:normAutofit/>
          </a:bodyPr>
          <a:lstStyle/>
          <a:p>
            <a:r>
              <a:rPr lang="en-US" sz="3000" b="1" u="sng" dirty="0"/>
              <a:t>Project </a:t>
            </a:r>
            <a:r>
              <a:rPr lang="en-US" sz="3000" b="1" u="sng" dirty="0" smtClean="0"/>
              <a:t>Sponsor </a:t>
            </a:r>
            <a:r>
              <a:rPr lang="en-US" sz="3000" b="1" dirty="0" smtClean="0"/>
              <a:t>:- </a:t>
            </a:r>
            <a:r>
              <a:rPr lang="en-US" sz="3000" dirty="0" smtClean="0"/>
              <a:t>ABC Company </a:t>
            </a:r>
          </a:p>
          <a:p>
            <a:r>
              <a:rPr lang="en-US" sz="3000" b="1" u="sng" dirty="0"/>
              <a:t>Project </a:t>
            </a:r>
            <a:r>
              <a:rPr lang="en-US" sz="3000" b="1" u="sng" dirty="0" smtClean="0"/>
              <a:t>Manager </a:t>
            </a:r>
            <a:r>
              <a:rPr lang="en-US" sz="3000" b="1" dirty="0" smtClean="0"/>
              <a:t>:- </a:t>
            </a:r>
            <a:r>
              <a:rPr lang="en-US" sz="3000" dirty="0" err="1" smtClean="0"/>
              <a:t>Vaibhav</a:t>
            </a:r>
            <a:r>
              <a:rPr lang="en-US" sz="3000" dirty="0" smtClean="0"/>
              <a:t> Shukla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1135242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7442"/>
          </a:xfrm>
        </p:spPr>
        <p:txBody>
          <a:bodyPr/>
          <a:lstStyle/>
          <a:p>
            <a:r>
              <a:rPr lang="en-US" b="1" u="sng" dirty="0" smtClean="0"/>
              <a:t>Application Tracking System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839994" cy="5421085"/>
          </a:xfrm>
        </p:spPr>
        <p:txBody>
          <a:bodyPr>
            <a:noAutofit/>
          </a:bodyPr>
          <a:lstStyle/>
          <a:p>
            <a:r>
              <a:rPr lang="en-US" sz="1400" b="1" dirty="0" smtClean="0"/>
              <a:t>Projects Title :- Application Tracking System</a:t>
            </a:r>
          </a:p>
          <a:p>
            <a:r>
              <a:rPr lang="en-US" sz="1400" b="1" dirty="0" smtClean="0"/>
              <a:t>Prepared By :- </a:t>
            </a:r>
            <a:r>
              <a:rPr lang="en-US" sz="1400" b="1" dirty="0" err="1" smtClean="0"/>
              <a:t>Mitesh</a:t>
            </a:r>
            <a:r>
              <a:rPr lang="en-US" sz="1400" b="1" dirty="0" smtClean="0"/>
              <a:t> Singh </a:t>
            </a:r>
          </a:p>
          <a:p>
            <a:endParaRPr lang="en-US" sz="1400" b="1" dirty="0"/>
          </a:p>
          <a:p>
            <a:r>
              <a:rPr lang="en-US" sz="1400" dirty="0"/>
              <a:t>An </a:t>
            </a:r>
            <a:r>
              <a:rPr lang="en-US" sz="1400" b="1" dirty="0"/>
              <a:t>Application Tracking System (ATS)</a:t>
            </a:r>
            <a:r>
              <a:rPr lang="en-US" sz="1400" dirty="0"/>
              <a:t> is software used by HR departments and recruiters to streamline the hiring process. It helps manage job applications, track candidate progress, and automate various recruitment tasks.</a:t>
            </a:r>
            <a:endParaRPr lang="en-US" sz="1400" b="1" dirty="0" smtClean="0"/>
          </a:p>
          <a:p>
            <a:endParaRPr lang="en-US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 </a:t>
            </a:r>
            <a:r>
              <a:rPr lang="en-US" sz="3200" b="1" u="sng" dirty="0" smtClean="0"/>
              <a:t>Situation </a:t>
            </a:r>
            <a:r>
              <a:rPr lang="en-US" sz="3200" dirty="0" smtClean="0"/>
              <a:t>:-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 smtClean="0"/>
              <a:t>Recruiting and hiring processes are critical for organizations seeking top talent. However, traditional methods such as email and spreadsheets lead to inefficiencies, delays, and miscommunication</a:t>
            </a:r>
          </a:p>
          <a:p>
            <a:r>
              <a:rPr lang="en-US" sz="1400" dirty="0" smtClean="0"/>
              <a:t>An</a:t>
            </a:r>
            <a:r>
              <a:rPr lang="en-US" sz="1400" dirty="0"/>
              <a:t> Application Tracking System (ATS) is a software application used by organizations to manage recruitment processes</a:t>
            </a:r>
          </a:p>
          <a:p>
            <a:r>
              <a:rPr lang="en-US" sz="1400" dirty="0"/>
              <a:t>It helps streamline hiring by automating job postings, resume screening, interview scheduling, and candidate communication</a:t>
            </a:r>
          </a:p>
          <a:p>
            <a:r>
              <a:rPr lang="en-US" sz="1400" dirty="0"/>
              <a:t>With the rise of remote work and global talent pools, the demand for efficient ATS solutions has grown significantly</a:t>
            </a:r>
          </a:p>
          <a:p>
            <a:r>
              <a:rPr lang="en-US" sz="1400" dirty="0"/>
              <a:t>many existing ATS platforms are either too expensive, lack customization, or fail to integrate seamlessly with other HR tools</a:t>
            </a:r>
          </a:p>
          <a:p>
            <a:r>
              <a:rPr lang="en-US" sz="1400" dirty="0"/>
              <a:t>This creates an opportunity to build a custom ATS from scratch that addresses these gaps.</a:t>
            </a:r>
          </a:p>
        </p:txBody>
      </p:sp>
    </p:spTree>
    <p:extLst>
      <p:ext uri="{BB962C8B-B14F-4D97-AF65-F5344CB8AC3E}">
        <p14:creationId xmlns:p14="http://schemas.microsoft.com/office/powerpoint/2010/main" val="3887989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u="sng" dirty="0" smtClean="0"/>
              <a:t>Problems</a:t>
            </a:r>
            <a:endParaRPr lang="en-US" sz="4000" b="1" u="sng" dirty="0"/>
          </a:p>
          <a:p>
            <a:r>
              <a:rPr lang="en-US" sz="1900" b="1" u="sng" dirty="0"/>
              <a:t>Inefficient Resume Screening</a:t>
            </a:r>
            <a:r>
              <a:rPr lang="en-US" sz="1900" dirty="0" smtClean="0"/>
              <a:t>:-</a:t>
            </a:r>
          </a:p>
          <a:p>
            <a:r>
              <a:rPr lang="en-US" sz="1900" dirty="0"/>
              <a:t>Manual resume screening is time-consuming and prone to human error.</a:t>
            </a:r>
          </a:p>
          <a:p>
            <a:r>
              <a:rPr lang="en-US" sz="1900" dirty="0"/>
              <a:t>Existing ATS systems often use outdated keyword-matching algorithms, leading to missed qualified candidates.</a:t>
            </a:r>
          </a:p>
          <a:p>
            <a:r>
              <a:rPr lang="en-US" sz="1900" dirty="0" smtClean="0"/>
              <a:t>:</a:t>
            </a:r>
            <a:endParaRPr lang="en-US" sz="1900" dirty="0"/>
          </a:p>
          <a:p>
            <a:r>
              <a:rPr lang="en-US" sz="1900" dirty="0"/>
              <a:t>Many ATS platforms have clunky interfaces, making it difficult for candidates to apply or track their application status</a:t>
            </a:r>
          </a:p>
          <a:p>
            <a:r>
              <a:rPr lang="en-US" sz="1900" dirty="0"/>
              <a:t>Lack of personalized communication leads to candidate disengagement.</a:t>
            </a:r>
          </a:p>
          <a:p>
            <a:r>
              <a:rPr lang="en-US" sz="1900" b="1" u="sng" dirty="0"/>
              <a:t>Data Management Challenges</a:t>
            </a:r>
          </a:p>
          <a:p>
            <a:r>
              <a:rPr lang="en-US" sz="1900" dirty="0"/>
              <a:t>Difficulty in maintaining and retrieving candidate records</a:t>
            </a:r>
            <a:r>
              <a:rPr lang="en-US" sz="1900" dirty="0" smtClean="0"/>
              <a:t>.</a:t>
            </a:r>
          </a:p>
          <a:p>
            <a:r>
              <a:rPr lang="en-US" sz="2000" dirty="0" smtClean="0"/>
              <a:t>No centralized database for tracking progress and analytics.</a:t>
            </a:r>
          </a:p>
          <a:p>
            <a:endParaRPr lang="en-US" sz="19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-3530600" y="500607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Poor Candidate Experience</a:t>
            </a:r>
          </a:p>
          <a:p>
            <a:r>
              <a:rPr lang="en-US" b="1" u="sng" dirty="0"/>
              <a:t>Data Management Challenges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224194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7646"/>
            <a:ext cx="10515600" cy="54193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u="sng" dirty="0" smtClean="0"/>
              <a:t> Opportunities with a ATS</a:t>
            </a:r>
          </a:p>
          <a:p>
            <a:r>
              <a:rPr lang="en-US" sz="1600" b="1" u="sng" dirty="0" smtClean="0"/>
              <a:t>Automation and Efficiency</a:t>
            </a:r>
          </a:p>
          <a:p>
            <a:r>
              <a:rPr lang="en-US" sz="1600" dirty="0" smtClean="0"/>
              <a:t>Automate resume screening, application status updates, and interview scheduling</a:t>
            </a:r>
          </a:p>
          <a:p>
            <a:r>
              <a:rPr lang="en-US" sz="1600" dirty="0" smtClean="0"/>
              <a:t>Reduce manual work, saving time for recruiters.</a:t>
            </a:r>
          </a:p>
          <a:p>
            <a:r>
              <a:rPr lang="en-US" sz="1600" b="1" u="sng" dirty="0" smtClean="0"/>
              <a:t>Enhanced Collaboration</a:t>
            </a:r>
          </a:p>
          <a:p>
            <a:r>
              <a:rPr lang="en-US" sz="1600" dirty="0" smtClean="0"/>
              <a:t>Centralized platform for HR, hiring managers, and interviewers to provide feedback</a:t>
            </a:r>
          </a:p>
          <a:p>
            <a:r>
              <a:rPr lang="en-US" sz="1600" dirty="0" smtClean="0"/>
              <a:t>Easy scheduling and coordination of interviews.</a:t>
            </a:r>
          </a:p>
          <a:p>
            <a:r>
              <a:rPr lang="en-US" sz="1600" b="1" u="sng" dirty="0" smtClean="0"/>
              <a:t>Better Data Management</a:t>
            </a:r>
          </a:p>
          <a:p>
            <a:r>
              <a:rPr lang="en-US" sz="1600" dirty="0" smtClean="0"/>
              <a:t>Secure handling of applicant data with encryption and access controls.</a:t>
            </a:r>
          </a:p>
          <a:p>
            <a:r>
              <a:rPr lang="en-US" sz="1600" dirty="0" smtClean="0"/>
              <a:t>Ensure adherence to employment laws and industry regulations.</a:t>
            </a:r>
          </a:p>
          <a:p>
            <a:r>
              <a:rPr lang="en-US" sz="1600" b="1" u="sng" dirty="0"/>
              <a:t>Customizable Workflows</a:t>
            </a:r>
          </a:p>
          <a:p>
            <a:r>
              <a:rPr lang="en-US" sz="1600" dirty="0"/>
              <a:t>Allow organizations to customize the ATS to match their unique recruitment processes</a:t>
            </a:r>
          </a:p>
          <a:p>
            <a:r>
              <a:rPr lang="en-US" sz="1600" dirty="0"/>
              <a:t>Provide configurable dashboards and reporting tools.</a:t>
            </a:r>
          </a:p>
          <a:p>
            <a:endParaRPr lang="en-US" sz="1600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08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Purpose Statement (Goals):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u="sng" dirty="0" smtClean="0"/>
              <a:t>Streamline and Automate Recruitment</a:t>
            </a:r>
            <a:r>
              <a:rPr lang="en-US" sz="2000" u="sng" dirty="0" smtClean="0"/>
              <a:t> </a:t>
            </a:r>
            <a:r>
              <a:rPr lang="en-US" sz="2000" dirty="0" smtClean="0"/>
              <a:t>– Reduce manual tasks, automate resume screening, and optimize workflows.</a:t>
            </a:r>
          </a:p>
          <a:p>
            <a:r>
              <a:rPr lang="en-US" sz="2000" b="1" u="sng" dirty="0" smtClean="0"/>
              <a:t>Enhance Candidate Experience</a:t>
            </a:r>
            <a:r>
              <a:rPr lang="en-US" sz="2000" u="sng" dirty="0" smtClean="0"/>
              <a:t> </a:t>
            </a:r>
            <a:r>
              <a:rPr lang="en-US" sz="2000" dirty="0" smtClean="0"/>
              <a:t>– Provide timely updates, transparent communication, and a user-friendly application process</a:t>
            </a:r>
          </a:p>
          <a:p>
            <a:r>
              <a:rPr lang="en-US" sz="2000" b="1" u="sng" dirty="0" smtClean="0"/>
              <a:t>Improve Collaboration</a:t>
            </a:r>
            <a:r>
              <a:rPr lang="en-US" sz="2000" u="sng" dirty="0" smtClean="0"/>
              <a:t> </a:t>
            </a:r>
            <a:r>
              <a:rPr lang="en-US" sz="2000" dirty="0" smtClean="0"/>
              <a:t>– Enable seamless communication between HR, hiring managers, and interviewers.</a:t>
            </a:r>
          </a:p>
          <a:p>
            <a:r>
              <a:rPr lang="en-US" sz="2000" b="1" u="sng" dirty="0" smtClean="0"/>
              <a:t>Ensure Efficient Data Management</a:t>
            </a:r>
            <a:r>
              <a:rPr lang="en-US" sz="2000" u="sng" dirty="0" smtClean="0"/>
              <a:t> </a:t>
            </a:r>
            <a:r>
              <a:rPr lang="en-US" sz="2000" dirty="0" smtClean="0"/>
              <a:t>– Store and retrieve candidate records with ease, using advanced search and analytics.</a:t>
            </a:r>
          </a:p>
          <a:p>
            <a:r>
              <a:rPr lang="en-US" sz="2000" b="1" u="sng" dirty="0" smtClean="0"/>
              <a:t>Enhance Compliance and Security</a:t>
            </a:r>
            <a:r>
              <a:rPr lang="en-US" sz="2000" u="sng" dirty="0" smtClean="0"/>
              <a:t> </a:t>
            </a:r>
            <a:r>
              <a:rPr lang="en-US" sz="2000" dirty="0" smtClean="0"/>
              <a:t>– Protect applicant data, ensure legal compliance, and reduce risks of hiring violations.</a:t>
            </a:r>
            <a:r>
              <a:rPr lang="en-US" sz="2000" b="1" dirty="0" smtClean="0"/>
              <a:t> Reduce Time-to-Hire</a:t>
            </a:r>
            <a:r>
              <a:rPr lang="en-US" sz="2000" dirty="0" smtClean="0"/>
              <a:t> – Speed up the hiring process by automating job postings, candidate tracking, and interview scheduling.</a:t>
            </a:r>
          </a:p>
          <a:p>
            <a:r>
              <a:rPr lang="en-US" sz="2000" b="1" u="sng" dirty="0" smtClean="0"/>
              <a:t>Enable Data-Driven Decision Making</a:t>
            </a:r>
            <a:r>
              <a:rPr lang="en-US" sz="2000" u="sng" dirty="0" smtClean="0"/>
              <a:t> </a:t>
            </a:r>
            <a:r>
              <a:rPr lang="en-US" sz="2000" dirty="0" smtClean="0"/>
              <a:t>– Use analytics and reports to refine hiring strategies and improve recruitment efficiency.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9519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Project Objectives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b="1" u="sng" dirty="0"/>
              <a:t>Automate Application Processing </a:t>
            </a:r>
            <a:r>
              <a:rPr lang="en-US" sz="2200" dirty="0"/>
              <a:t>– Implement AI-driven resume screening and workflow automation</a:t>
            </a:r>
          </a:p>
          <a:p>
            <a:r>
              <a:rPr lang="en-US" sz="2200" b="1" u="sng" dirty="0"/>
              <a:t>Enhance Collaboration </a:t>
            </a:r>
            <a:r>
              <a:rPr lang="en-US" sz="2200" dirty="0"/>
              <a:t>– Provide a centralized platform for recruiters, hiring managers, and interviewers to share feedback and schedule interviews.</a:t>
            </a:r>
          </a:p>
          <a:p>
            <a:r>
              <a:rPr lang="en-US" sz="2200" b="1" u="sng" dirty="0"/>
              <a:t>Improve Candidate Communication </a:t>
            </a:r>
            <a:r>
              <a:rPr lang="en-US" sz="2200" dirty="0"/>
              <a:t>– Enable real-time status updates and automated notifications.</a:t>
            </a:r>
          </a:p>
          <a:p>
            <a:r>
              <a:rPr lang="en-US" sz="2200" b="1" u="sng" dirty="0"/>
              <a:t>Optimize Data Storage and Retrieval </a:t>
            </a:r>
            <a:r>
              <a:rPr lang="en-US" sz="2200" dirty="0"/>
              <a:t>– Develop a structured and searchable candidate database for easy access</a:t>
            </a:r>
          </a:p>
          <a:p>
            <a:r>
              <a:rPr lang="en-US" sz="2200" b="1" u="sng" dirty="0"/>
              <a:t>Reduce Time-to-Hire </a:t>
            </a:r>
            <a:r>
              <a:rPr lang="en-US" sz="2200" dirty="0"/>
              <a:t>– Speed up the recruitment process with automated job postings, interview scheduling, and candidate ranking.</a:t>
            </a:r>
          </a:p>
          <a:p>
            <a:r>
              <a:rPr lang="en-US" sz="2200" b="1" u="sng" dirty="0"/>
              <a:t>Enable Data-Driven Decision Making </a:t>
            </a:r>
            <a:r>
              <a:rPr lang="en-US" sz="2200" dirty="0"/>
              <a:t>– Integrate analytics and reporting tools to monitor recruitment metrics and trends.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097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Success Criteria</a:t>
            </a:r>
            <a:r>
              <a:rPr lang="en-US" b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1" u="sng" dirty="0"/>
              <a:t>Efficiency Gains </a:t>
            </a:r>
            <a:r>
              <a:rPr lang="en-US" sz="2400" dirty="0"/>
              <a:t>– Reduction in manual efforts and faster processing of applications.</a:t>
            </a:r>
          </a:p>
          <a:p>
            <a:r>
              <a:rPr lang="en-US" sz="2400" b="1" u="sng" dirty="0"/>
              <a:t>Candidate Satisfaction </a:t>
            </a:r>
            <a:r>
              <a:rPr lang="en-US" sz="2400" dirty="0"/>
              <a:t>– Improved candidate experience through timely communication and feedback.</a:t>
            </a:r>
          </a:p>
          <a:p>
            <a:r>
              <a:rPr lang="en-US" sz="2400" b="1" u="sng" dirty="0"/>
              <a:t>Hiring Speed </a:t>
            </a:r>
            <a:r>
              <a:rPr lang="en-US" sz="2400" dirty="0"/>
              <a:t>– Decreased time-to-hire by streamlining processes and automating workflows</a:t>
            </a:r>
          </a:p>
          <a:p>
            <a:r>
              <a:rPr lang="en-US" sz="2400" b="1" u="sng" dirty="0"/>
              <a:t>User Adoption </a:t>
            </a:r>
            <a:r>
              <a:rPr lang="en-US" sz="2400" dirty="0"/>
              <a:t>– High adoption rates among HR teams, hiring managers, and interviewers.</a:t>
            </a:r>
          </a:p>
          <a:p>
            <a:r>
              <a:rPr lang="en-US" sz="2400" b="1" u="sng" dirty="0"/>
              <a:t>Recruitment Metrics Improvement </a:t>
            </a:r>
            <a:r>
              <a:rPr lang="en-US" sz="2400" dirty="0"/>
              <a:t>– Enhanced tracking and reporting of key hiring performance indicators.</a:t>
            </a:r>
          </a:p>
          <a:p>
            <a:r>
              <a:rPr lang="en-US" sz="2400" b="1" u="sng" dirty="0"/>
              <a:t>Data Accuracy and Accessibility </a:t>
            </a:r>
            <a:r>
              <a:rPr lang="en-US" sz="2400" dirty="0"/>
              <a:t>– Improved data management with easy retrieval and accurate record-keeping.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652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416</TotalTime>
  <Words>3797</Words>
  <Application>Microsoft Office PowerPoint</Application>
  <PresentationFormat>Widescreen</PresentationFormat>
  <Paragraphs>415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Century Gothic</vt:lpstr>
      <vt:lpstr>Wingdings</vt:lpstr>
      <vt:lpstr>Wingdings 3</vt:lpstr>
      <vt:lpstr>Ion</vt:lpstr>
      <vt:lpstr>Agile Project </vt:lpstr>
      <vt:lpstr>Application Tracking System</vt:lpstr>
      <vt:lpstr>Why Agile for ATS?</vt:lpstr>
      <vt:lpstr>Application Tracking System</vt:lpstr>
      <vt:lpstr>PowerPoint Presentation</vt:lpstr>
      <vt:lpstr>PowerPoint Presentation</vt:lpstr>
      <vt:lpstr>Purpose Statement (Goals):</vt:lpstr>
      <vt:lpstr>Project Objectives</vt:lpstr>
      <vt:lpstr>Success Criteria:</vt:lpstr>
      <vt:lpstr>Methods:</vt:lpstr>
      <vt:lpstr>Methods:</vt:lpstr>
      <vt:lpstr>Methods:</vt:lpstr>
      <vt:lpstr>Methods:</vt:lpstr>
      <vt:lpstr>Approach  </vt:lpstr>
      <vt:lpstr>Approach  </vt:lpstr>
      <vt:lpstr>Approach  </vt:lpstr>
      <vt:lpstr>Resources: Time</vt:lpstr>
      <vt:lpstr>Resources: Time</vt:lpstr>
      <vt:lpstr>Resources :- Budget Breakdown (Estimate)</vt:lpstr>
      <vt:lpstr>Resources:- Training and Documentation </vt:lpstr>
      <vt:lpstr>Resources: Tech Stack</vt:lpstr>
      <vt:lpstr>Resources: Tech Stack</vt:lpstr>
      <vt:lpstr>Resources: Team Requirements</vt:lpstr>
      <vt:lpstr>Resources :- Challenges &amp; Risk Management</vt:lpstr>
      <vt:lpstr>Resources :- Compliance and Legal </vt:lpstr>
      <vt:lpstr>Dependencies   What are Dependencies? Dependencies are tasks, teams, or external factors that impact project timelines.   Types of Dependencies in Agile ATS Project  Internal Dependencies (Within the team) Frontend ↔ Backend API development Development ↔ Testing dependency Data migration ↔ System setup  External Dependencies (Outside the team) Third-party API integrations (LinkedIn, Resume Parsing) HR &amp; recruitment team feedback Compliance &amp; security approvals  </vt:lpstr>
      <vt:lpstr>Dependencies</vt:lpstr>
      <vt:lpstr>Dependencies</vt:lpstr>
      <vt:lpstr>Dependencies  Risk Mitigation for High-Impact Dependencies </vt:lpstr>
      <vt:lpstr>Dependencies</vt:lpstr>
      <vt:lpstr>Risks</vt:lpstr>
      <vt:lpstr>Risks</vt:lpstr>
      <vt:lpstr>Risks</vt:lpstr>
      <vt:lpstr>Risks</vt:lpstr>
      <vt:lpstr>Risks</vt:lpstr>
      <vt:lpstr>Risks</vt:lpstr>
      <vt:lpstr>Risks</vt:lpstr>
      <vt:lpstr>Risks</vt:lpstr>
      <vt:lpstr>To Be Completed by Appropriate Manager – Vaibhav Sharma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Project Part 1</dc:title>
  <dc:creator>User</dc:creator>
  <cp:lastModifiedBy>User</cp:lastModifiedBy>
  <cp:revision>27</cp:revision>
  <dcterms:created xsi:type="dcterms:W3CDTF">2025-02-05T04:56:23Z</dcterms:created>
  <dcterms:modified xsi:type="dcterms:W3CDTF">2025-03-08T17:37:26Z</dcterms:modified>
</cp:coreProperties>
</file>