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87" r:id="rId1"/>
  </p:sldMasterIdLst>
  <p:notesMasterIdLst>
    <p:notesMasterId r:id="rId21"/>
  </p:notesMasterIdLst>
  <p:sldIdLst>
    <p:sldId id="256" r:id="rId2"/>
    <p:sldId id="274" r:id="rId3"/>
    <p:sldId id="268" r:id="rId4"/>
    <p:sldId id="257" r:id="rId5"/>
    <p:sldId id="269" r:id="rId6"/>
    <p:sldId id="258" r:id="rId7"/>
    <p:sldId id="259" r:id="rId8"/>
    <p:sldId id="260" r:id="rId9"/>
    <p:sldId id="261" r:id="rId10"/>
    <p:sldId id="276" r:id="rId11"/>
    <p:sldId id="280" r:id="rId12"/>
    <p:sldId id="277" r:id="rId13"/>
    <p:sldId id="270" r:id="rId14"/>
    <p:sldId id="275" r:id="rId15"/>
    <p:sldId id="263" r:id="rId16"/>
    <p:sldId id="271" r:id="rId17"/>
    <p:sldId id="264" r:id="rId18"/>
    <p:sldId id="273" r:id="rId19"/>
    <p:sldId id="279" r:id="rId2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DA840CEC-7FF6-44FF-AAF3-35DAC416D7DB}">
          <p14:sldIdLst>
            <p14:sldId id="256"/>
            <p14:sldId id="274"/>
            <p14:sldId id="268"/>
            <p14:sldId id="257"/>
            <p14:sldId id="269"/>
            <p14:sldId id="258"/>
            <p14:sldId id="259"/>
            <p14:sldId id="260"/>
            <p14:sldId id="261"/>
            <p14:sldId id="276"/>
            <p14:sldId id="280"/>
            <p14:sldId id="277"/>
            <p14:sldId id="270"/>
            <p14:sldId id="275"/>
            <p14:sldId id="263"/>
            <p14:sldId id="271"/>
            <p14:sldId id="264"/>
            <p14:sldId id="273"/>
            <p14:sldId id="279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pavan c" initials="pc" lastIdx="3" clrIdx="0">
    <p:extLst>
      <p:ext uri="{19B8F6BF-5375-455C-9EA6-DF929625EA0E}">
        <p15:presenceInfo xmlns:p15="http://schemas.microsoft.com/office/powerpoint/2012/main" userId="2e67744d6d59cbed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81" d="100"/>
          <a:sy n="81" d="100"/>
        </p:scale>
        <p:origin x="754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commentAuthors" Target="commentAuthor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5-10-23T23:00:27.226" idx="1">
    <p:pos x="10" y="10"/>
    <p:text>need to change budget and salaries</p:text>
    <p:extLst>
      <p:ext uri="{C676402C-5697-4E1C-873F-D02D1690AC5C}">
        <p15:threadingInfo xmlns:p15="http://schemas.microsoft.com/office/powerpoint/2012/main" timeZoneBias="-330"/>
      </p:ext>
    </p:extLst>
  </p:cm>
</p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575F6BC-BF4D-47B3-AD59-AA801880F771}" type="datetimeFigureOut">
              <a:rPr lang="en-IN" smtClean="0"/>
              <a:t>25-10-2025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285BD4D-830D-40FF-A269-6EAED655579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3875592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285BD4D-830D-40FF-A269-6EAED6555791}" type="slidenum">
              <a:rPr lang="en-IN" smtClean="0"/>
              <a:t>11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7587302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1803405"/>
            <a:ext cx="94488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632201"/>
            <a:ext cx="94488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909561" y="4314328"/>
            <a:ext cx="2910840" cy="374642"/>
          </a:xfrm>
        </p:spPr>
        <p:txBody>
          <a:bodyPr/>
          <a:lstStyle/>
          <a:p>
            <a:fld id="{ABD5AB39-D655-4D6F-8DE1-0CD89FA03463}" type="datetimeFigureOut">
              <a:rPr lang="en-IN" smtClean="0"/>
              <a:t>25-10-2025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371600" y="4323845"/>
            <a:ext cx="6400800" cy="365125"/>
          </a:xfrm>
        </p:spPr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7200" y="1430866"/>
            <a:ext cx="2743200" cy="365125"/>
          </a:xfrm>
        </p:spPr>
        <p:txBody>
          <a:bodyPr/>
          <a:lstStyle/>
          <a:p>
            <a:fld id="{6423EDF3-A48C-4267-BC94-423B2C16F67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0731546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77" y="4697360"/>
            <a:ext cx="10822034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1727" y="941439"/>
            <a:ext cx="10821840" cy="3478161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516715"/>
            <a:ext cx="10820400" cy="701969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5AB39-D655-4D6F-8DE1-0CD89FA03463}" type="datetimeFigureOut">
              <a:rPr lang="en-IN" smtClean="0"/>
              <a:t>25-10-2025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23EDF3-A48C-4267-BC94-423B2C16F67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9208726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2"/>
            <a:ext cx="1082040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9133"/>
            <a:ext cx="10130516" cy="99906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ABD5AB39-D655-4D6F-8DE1-0CD89FA03463}" type="datetimeFigureOut">
              <a:rPr lang="en-IN" smtClean="0"/>
              <a:t>25-10-2025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423EDF3-A48C-4267-BC94-423B2C16F67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61578892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67" y="753533"/>
            <a:ext cx="10151533" cy="2604495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303865" y="3365556"/>
            <a:ext cx="9592736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959862"/>
            <a:ext cx="10151533" cy="679871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ABD5AB39-D655-4D6F-8DE1-0CD89FA03463}" type="datetimeFigureOut">
              <a:rPr lang="en-IN" smtClean="0"/>
              <a:t>25-10-2025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423EDF3-A48C-4267-BC94-423B2C16F677}" type="slidenum">
              <a:rPr lang="en-IN" smtClean="0"/>
              <a:t>‹#›</a:t>
            </a:fld>
            <a:endParaRPr lang="en-IN"/>
          </a:p>
        </p:txBody>
      </p:sp>
      <p:sp>
        <p:nvSpPr>
          <p:cNvPr id="9" name="TextBox 8"/>
          <p:cNvSpPr txBox="1"/>
          <p:nvPr/>
        </p:nvSpPr>
        <p:spPr>
          <a:xfrm>
            <a:off x="476250" y="93345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984230" y="270129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42522962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95" y="1124701"/>
            <a:ext cx="10146186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8315"/>
            <a:ext cx="10144654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78883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ABD5AB39-D655-4D6F-8DE1-0CD89FA03463}" type="datetimeFigureOut">
              <a:rPr lang="en-IN" smtClean="0"/>
              <a:t>25-10-2025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8883"/>
            <a:ext cx="6991492" cy="365125"/>
          </a:xfrm>
        </p:spPr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423EDF3-A48C-4267-BC94-423B2C16F67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89431741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895600" y="761999"/>
            <a:ext cx="8610599" cy="130386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800" y="2202080"/>
            <a:ext cx="3456432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799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68800" y="2201333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366858" y="2904067"/>
            <a:ext cx="3456432" cy="331461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51800" y="2192866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8051801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5AB39-D655-4D6F-8DE1-0CD89FA03463}" type="datetimeFigureOut">
              <a:rPr lang="en-IN" smtClean="0"/>
              <a:t>25-10-2025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23EDF3-A48C-4267-BC94-423B2C16F67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8343928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599" cy="12954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8618" y="4191000"/>
            <a:ext cx="3451582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8618" y="2362200"/>
            <a:ext cx="3451582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8618" y="4873764"/>
            <a:ext cx="3451582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74263" y="4191000"/>
            <a:ext cx="3448935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374263" y="2362200"/>
            <a:ext cx="3448936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374264" y="4873763"/>
            <a:ext cx="344893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49731" y="4191000"/>
            <a:ext cx="3456469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049855" y="2362200"/>
            <a:ext cx="3447878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8049731" y="4873761"/>
            <a:ext cx="345244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5AB39-D655-4D6F-8DE1-0CD89FA03463}" type="datetimeFigureOut">
              <a:rPr lang="en-IN" smtClean="0"/>
              <a:t>25-10-2025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23EDF3-A48C-4267-BC94-423B2C16F67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56623582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194559"/>
            <a:ext cx="10820400" cy="40241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5AB39-D655-4D6F-8DE1-0CD89FA03463}" type="datetimeFigureOut">
              <a:rPr lang="en-IN" smtClean="0"/>
              <a:t>25-10-2025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23EDF3-A48C-4267-BC94-423B2C16F67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55291572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48800" y="745066"/>
            <a:ext cx="2057400" cy="3903133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4466" y="745067"/>
            <a:ext cx="8204201" cy="390313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79941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ABD5AB39-D655-4D6F-8DE1-0CD89FA03463}" type="datetimeFigureOut">
              <a:rPr lang="en-IN" smtClean="0"/>
              <a:t>25-10-2025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0"/>
            <a:ext cx="6991492" cy="365125"/>
          </a:xfrm>
        </p:spPr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423EDF3-A48C-4267-BC94-423B2C16F67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742230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5AB39-D655-4D6F-8DE1-0CD89FA03463}" type="datetimeFigureOut">
              <a:rPr lang="en-IN" smtClean="0"/>
              <a:t>25-10-2025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23EDF3-A48C-4267-BC94-423B2C16F67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2833232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3"/>
            <a:ext cx="10820399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467" y="3641725"/>
            <a:ext cx="10490200" cy="955675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ABD5AB39-D655-4D6F-8DE1-0CD89FA03463}" type="datetimeFigureOut">
              <a:rPr lang="en-IN" smtClean="0"/>
              <a:t>25-10-2025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1"/>
            <a:ext cx="6991492" cy="364065"/>
          </a:xfrm>
        </p:spPr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423EDF3-A48C-4267-BC94-423B2C16F67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194033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194559"/>
            <a:ext cx="5334000" cy="40241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194559"/>
            <a:ext cx="5334000" cy="40241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5AB39-D655-4D6F-8DE1-0CD89FA03463}" type="datetimeFigureOut">
              <a:rPr lang="en-IN" smtClean="0"/>
              <a:t>25-10-2025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23EDF3-A48C-4267-BC94-423B2C16F67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851789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600" cy="12954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9" y="2183802"/>
            <a:ext cx="507999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3132666"/>
            <a:ext cx="5311775" cy="308601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0" y="2183802"/>
            <a:ext cx="5105400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132666"/>
            <a:ext cx="5334000" cy="308601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5AB39-D655-4D6F-8DE1-0CD89FA03463}" type="datetimeFigureOut">
              <a:rPr lang="en-IN" smtClean="0"/>
              <a:t>25-10-2025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23EDF3-A48C-4267-BC94-423B2C16F67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8029290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5AB39-D655-4D6F-8DE1-0CD89FA03463}" type="datetimeFigureOut">
              <a:rPr lang="en-IN" smtClean="0"/>
              <a:t>25-10-2025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23EDF3-A48C-4267-BC94-423B2C16F67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8413525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5AB39-D655-4D6F-8DE1-0CD89FA03463}" type="datetimeFigureOut">
              <a:rPr lang="en-IN" smtClean="0"/>
              <a:t>25-10-2025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23EDF3-A48C-4267-BC94-423B2C16F67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9000160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41148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95582" y="746759"/>
            <a:ext cx="6510618" cy="5471925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411480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5AB39-D655-4D6F-8DE1-0CD89FA03463}" type="datetimeFigureOut">
              <a:rPr lang="en-IN" smtClean="0"/>
              <a:t>25-10-2025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23EDF3-A48C-4267-BC94-423B2C16F67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9982160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687324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861238" y="751241"/>
            <a:ext cx="3644962" cy="5467443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687324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5AB39-D655-4D6F-8DE1-0CD89FA03463}" type="datetimeFigureOut">
              <a:rPr lang="en-IN" smtClean="0"/>
              <a:t>25-10-2025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23EDF3-A48C-4267-BC94-423B2C16F67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5407787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2-HD-TOP.pn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4414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895600" y="764373"/>
            <a:ext cx="861060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194560"/>
            <a:ext cx="10820400" cy="40241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95360" y="6356350"/>
            <a:ext cx="29108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D5AB39-D655-4D6F-8DE1-0CD89FA03463}" type="datetimeFigureOut">
              <a:rPr lang="en-IN" smtClean="0"/>
              <a:t>25-10-2025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355845"/>
            <a:ext cx="7772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3810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23EDF3-A48C-4267-BC94-423B2C16F67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6338872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88" r:id="rId1"/>
    <p:sldLayoutId id="2147483889" r:id="rId2"/>
    <p:sldLayoutId id="2147483890" r:id="rId3"/>
    <p:sldLayoutId id="2147483891" r:id="rId4"/>
    <p:sldLayoutId id="2147483892" r:id="rId5"/>
    <p:sldLayoutId id="2147483893" r:id="rId6"/>
    <p:sldLayoutId id="2147483894" r:id="rId7"/>
    <p:sldLayoutId id="2147483895" r:id="rId8"/>
    <p:sldLayoutId id="2147483896" r:id="rId9"/>
    <p:sldLayoutId id="2147483897" r:id="rId10"/>
    <p:sldLayoutId id="2147483898" r:id="rId11"/>
    <p:sldLayoutId id="2147483899" r:id="rId12"/>
    <p:sldLayoutId id="2147483900" r:id="rId13"/>
    <p:sldLayoutId id="2147483901" r:id="rId14"/>
    <p:sldLayoutId id="2147483902" r:id="rId15"/>
    <p:sldLayoutId id="2147483903" r:id="rId16"/>
    <p:sldLayoutId id="2147483904" r:id="rId17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omments" Target="../comments/comment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1B7715-4950-E69E-6356-4A7221E0408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01041" y="1562920"/>
            <a:ext cx="9389918" cy="1756064"/>
          </a:xfrm>
        </p:spPr>
        <p:txBody>
          <a:bodyPr>
            <a:normAutofit/>
          </a:bodyPr>
          <a:lstStyle/>
          <a:p>
            <a:pPr algn="ctr"/>
            <a:r>
              <a:rPr lang="en-US" sz="2600" dirty="0">
                <a:solidFill>
                  <a:schemeClr val="tx1"/>
                </a:solidFill>
                <a:latin typeface="Arial Black" panose="020B0A04020102020204" pitchFamily="34" charset="0"/>
              </a:rPr>
              <a:t>Student Management System (SMS)</a:t>
            </a:r>
            <a:endParaRPr lang="en-IN" sz="2400" dirty="0">
              <a:solidFill>
                <a:schemeClr val="tx1"/>
              </a:solidFill>
              <a:latin typeface="Arial Black" panose="020B0A04020102020204" pitchFamily="34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16932DE-35DF-9369-4E25-3223A230812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106641" y="3539017"/>
            <a:ext cx="7766936" cy="1096899"/>
          </a:xfrm>
        </p:spPr>
        <p:txBody>
          <a:bodyPr>
            <a:normAutofit/>
          </a:bodyPr>
          <a:lstStyle/>
          <a:p>
            <a:pPr algn="ctr"/>
            <a:r>
              <a:rPr lang="en-IN" sz="1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Prepared By: Ch. Pavan Kumar</a:t>
            </a:r>
            <a:br>
              <a:rPr lang="en-IN" sz="1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IN" sz="1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Date</a:t>
            </a:r>
            <a:r>
              <a:rPr lang="en-IN" sz="14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23-10-2025</a:t>
            </a:r>
            <a:endParaRPr lang="en-IN" sz="14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1854288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30D1E7D-6F1C-E7FE-3ECB-AD085E3B06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5FBC8B-9347-27F9-AB88-D0CB8D46C0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06392" y="800410"/>
            <a:ext cx="8091340" cy="821001"/>
          </a:xfrm>
        </p:spPr>
        <p:txBody>
          <a:bodyPr>
            <a:normAutofit/>
          </a:bodyPr>
          <a:lstStyle/>
          <a:p>
            <a:r>
              <a:rPr lang="en-IN" b="1" dirty="0">
                <a:latin typeface="Arial" panose="020B0604020202020204" pitchFamily="34" charset="0"/>
                <a:cs typeface="Arial" panose="020B0604020202020204" pitchFamily="34" charset="0"/>
              </a:rPr>
              <a:t>Methods / Approach</a:t>
            </a:r>
            <a:endParaRPr lang="en-IN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Rectangle 1">
            <a:extLst>
              <a:ext uri="{FF2B5EF4-FFF2-40B4-BE49-F238E27FC236}">
                <a16:creationId xmlns:a16="http://schemas.microsoft.com/office/drawing/2014/main" id="{CC829FA2-7470-D9D2-9329-A1D0443DF9E7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197668" y="1787188"/>
            <a:ext cx="12415395" cy="50708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2" anchor="ctr" anchorCtr="0" compatLnSpc="1">
            <a:prstTxWarp prst="textNoShape">
              <a:avLst/>
            </a:prstTxWarp>
            <a:spAutoFit/>
          </a:bodyPr>
          <a:lstStyle/>
          <a:p>
            <a:pPr marL="342900" indent="-3429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</a:pPr>
            <a:r>
              <a:rPr kumimoji="0" lang="en-US" altLang="en-US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Requirement Gathering (Product Discovery)</a:t>
            </a:r>
            <a:endParaRPr kumimoji="0" lang="en-US" alt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lvl="1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Conduct brainstorming sessions, interviews, and workshops with teachers, admin staff, and students.</a:t>
            </a:r>
          </a:p>
          <a:p>
            <a:pPr lvl="1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Capture both functional and non-functional requirements.</a:t>
            </a:r>
          </a:p>
          <a:p>
            <a:pPr lvl="1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Convert requirements into user stories with clear acceptance criteria.</a:t>
            </a:r>
          </a:p>
          <a:p>
            <a:pPr marL="342900" indent="-3429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</a:pPr>
            <a:r>
              <a:rPr kumimoji="0" lang="en-US" altLang="en-US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Design (Planning &amp; Backlog Preparation)</a:t>
            </a:r>
            <a:endParaRPr kumimoji="0" lang="en-US" alt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lvl="1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Create the Product Backlog with prioritized user stories (e.g., registration, attendance, fees, communication, analytics).</a:t>
            </a:r>
          </a:p>
          <a:p>
            <a:pPr lvl="1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Define system architecture, data flow, and UI/UX wireframes.</a:t>
            </a:r>
          </a:p>
          <a:p>
            <a:pPr lvl="1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Use prioritization methods like </a:t>
            </a:r>
            <a:r>
              <a:rPr kumimoji="0" lang="en-US" altLang="en-US" sz="1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MoSCoW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and MVP.</a:t>
            </a:r>
          </a:p>
          <a:p>
            <a:pPr marL="342900" indent="-3429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</a:pPr>
            <a:r>
              <a:rPr kumimoji="0" lang="en-US" altLang="en-US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Implementation (Development &amp; Testing)</a:t>
            </a:r>
            <a:endParaRPr kumimoji="0" lang="en-US" alt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lvl="1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Execute development in short iterations (2–3 week sprints).</a:t>
            </a:r>
          </a:p>
          <a:p>
            <a:pPr lvl="1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Conduct Daily Stand-up meetings to discuss progress and blockers.</a:t>
            </a:r>
          </a:p>
          <a:p>
            <a:pPr lvl="1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Perform Unit, Integration, and User Acceptance Testing (UAT) in each iteration.</a:t>
            </a:r>
          </a:p>
          <a:p>
            <a:pPr marL="342900" lvl="0" indent="-3429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+mj-lt"/>
              <a:buAutoNum type="arabicPeriod" startAt="4"/>
            </a:pPr>
            <a:r>
              <a:rPr lang="en-US" altLang="en-US" sz="1400" b="1" dirty="0">
                <a:latin typeface="Arial" panose="020B0604020202020204" pitchFamily="34" charset="0"/>
              </a:rPr>
              <a:t>Deployment (Integration &amp; Delivery)</a:t>
            </a:r>
            <a:endParaRPr lang="en-US" altLang="en-US" sz="1400" dirty="0">
              <a:latin typeface="Arial" panose="020B0604020202020204" pitchFamily="34" charset="0"/>
            </a:endParaRPr>
          </a:p>
          <a:p>
            <a:pPr lvl="1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en-US" sz="1400" dirty="0">
                <a:latin typeface="Arial" panose="020B0604020202020204" pitchFamily="34" charset="0"/>
              </a:rPr>
              <a:t>Deploy tested builds to staging for stakeholder review, then to production.</a:t>
            </a:r>
          </a:p>
          <a:p>
            <a:pPr lvl="1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en-US" sz="1400" dirty="0">
                <a:latin typeface="Arial" panose="020B0604020202020204" pitchFamily="34" charset="0"/>
              </a:rPr>
              <a:t>Use CI/CD pipelines for seamless updates and integration.</a:t>
            </a:r>
          </a:p>
          <a:p>
            <a:pPr marL="342900" lvl="0" indent="-3429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+mj-lt"/>
              <a:buAutoNum type="arabicPeriod" startAt="5"/>
            </a:pPr>
            <a:r>
              <a:rPr lang="en-US" altLang="en-US" sz="1400" b="1" dirty="0">
                <a:latin typeface="Arial" panose="020B0604020202020204" pitchFamily="34" charset="0"/>
              </a:rPr>
              <a:t>Maintenance (Continuous Improvement)</a:t>
            </a:r>
            <a:endParaRPr lang="en-US" altLang="en-US" sz="1400" dirty="0">
              <a:latin typeface="Arial" panose="020B0604020202020204" pitchFamily="34" charset="0"/>
            </a:endParaRPr>
          </a:p>
          <a:p>
            <a:pPr lvl="1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en-US" sz="1400" dirty="0">
                <a:latin typeface="Arial" panose="020B0604020202020204" pitchFamily="34" charset="0"/>
              </a:rPr>
              <a:t>Fix post-deployment issues and enhance system performance.</a:t>
            </a:r>
          </a:p>
          <a:p>
            <a:pPr lvl="1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en-US" sz="1400" dirty="0">
                <a:latin typeface="Arial" panose="020B0604020202020204" pitchFamily="34" charset="0"/>
              </a:rPr>
              <a:t>Conduct regular feedback sessions for improvement.</a:t>
            </a:r>
          </a:p>
          <a:p>
            <a:pPr lvl="1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en-US" sz="1400" dirty="0">
                <a:latin typeface="Arial" panose="020B0604020202020204" pitchFamily="34" charset="0"/>
              </a:rPr>
              <a:t>Ensure scalability, backups, and data security compliance.</a:t>
            </a:r>
          </a:p>
          <a:p>
            <a:pPr>
              <a:lnSpc>
                <a:spcPct val="150000"/>
              </a:lnSpc>
              <a:buNone/>
            </a:pPr>
            <a:endParaRPr lang="en-IN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None/>
            </a:pPr>
            <a:endParaRPr kumimoji="0" lang="en-US" alt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endParaRPr kumimoji="0" lang="en-US" alt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5793031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D7F2593-65BF-D4F5-CF6C-6CD9720C2F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F98E80-6365-A0BA-2240-DEF01173FE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06654" y="856969"/>
            <a:ext cx="10103963" cy="894745"/>
          </a:xfrm>
        </p:spPr>
        <p:txBody>
          <a:bodyPr>
            <a:normAutofit/>
          </a:bodyPr>
          <a:lstStyle/>
          <a:p>
            <a:r>
              <a:rPr lang="en-IN" b="1" dirty="0">
                <a:latin typeface="Arial" panose="020B0604020202020204" pitchFamily="34" charset="0"/>
                <a:cs typeface="Arial" panose="020B0604020202020204" pitchFamily="34" charset="0"/>
              </a:rPr>
              <a:t>Scrum Activities</a:t>
            </a:r>
            <a:endParaRPr lang="en-IN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Rectangle 1">
            <a:extLst>
              <a:ext uri="{FF2B5EF4-FFF2-40B4-BE49-F238E27FC236}">
                <a16:creationId xmlns:a16="http://schemas.microsoft.com/office/drawing/2014/main" id="{6CB00B9F-3603-7061-F518-412E59C7CCE1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232166" y="1751714"/>
            <a:ext cx="12098093" cy="47069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2" anchor="ctr" anchorCtr="0" compatLnSpc="1">
            <a:prstTxWarp prst="textNoShape">
              <a:avLst/>
            </a:prstTxWarp>
            <a:spAutoFit/>
          </a:bodyPr>
          <a:lstStyle/>
          <a:p>
            <a:pPr marL="342900" indent="-3429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Product Backlog Creation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lvl="1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Product Owner lists all required features as user stories.</a:t>
            </a:r>
          </a:p>
          <a:p>
            <a:pPr lvl="1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Prioritize based on value to students, teachers, and admin.</a:t>
            </a:r>
          </a:p>
          <a:p>
            <a:pPr marL="342900" indent="-3429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Sprint Planning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lvl="1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Team selects user stories for the sprint goal (2–3 weeks).</a:t>
            </a:r>
          </a:p>
          <a:p>
            <a:pPr lvl="1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Define tasks and assign responsibilities.</a:t>
            </a:r>
          </a:p>
          <a:p>
            <a:pPr marL="342900" indent="-3429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Sprint Execution (Development + Testing)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lvl="1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Developers and testers work collaboratively to deliver features.</a:t>
            </a:r>
          </a:p>
          <a:p>
            <a:pPr lvl="1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Daily Scrum Meetings (15 mins) to discuss progress, blockers, and updates.</a:t>
            </a:r>
          </a:p>
          <a:p>
            <a:pPr marL="342900" indent="-3429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Sprint Review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lvl="1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Demonstrate completed features (e.g., attendance tracking module) to stakeholders.</a:t>
            </a:r>
          </a:p>
          <a:p>
            <a:pPr lvl="1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Gather feedback for future improvements.</a:t>
            </a:r>
          </a:p>
          <a:p>
            <a:pPr marL="342900" indent="-3429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Sprint Retrospective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lvl="1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Evaluate what went well, what didn’t, and how to improve in the next sprint.</a:t>
            </a:r>
          </a:p>
          <a:p>
            <a:pPr lvl="1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Update process and backlog accordingly.</a:t>
            </a:r>
          </a:p>
          <a:p>
            <a:pPr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3000208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F9C028B-9911-AB2A-533E-7CE5FD2CE7C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191BB9-43CB-9ABD-DF07-DBA6677560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04884" y="741313"/>
            <a:ext cx="9651475" cy="894745"/>
          </a:xfrm>
        </p:spPr>
        <p:txBody>
          <a:bodyPr>
            <a:noAutofit/>
          </a:bodyPr>
          <a:lstStyle/>
          <a:p>
            <a:r>
              <a:rPr lang="en-IN" b="1" dirty="0">
                <a:latin typeface="Arial" panose="020B0604020202020204" pitchFamily="34" charset="0"/>
                <a:cs typeface="Arial" panose="020B0604020202020204" pitchFamily="34" charset="0"/>
              </a:rPr>
              <a:t>User Story &amp; Tools</a:t>
            </a:r>
            <a:endParaRPr lang="en-IN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A782A6DC-83F9-4181-3173-1900886FAF3F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571494" y="1636058"/>
            <a:ext cx="10627975" cy="46782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IN" sz="1800" b="1" dirty="0">
                <a:latin typeface="Arial" panose="020B0604020202020204" pitchFamily="34" charset="0"/>
                <a:cs typeface="Arial" panose="020B0604020202020204" pitchFamily="34" charset="0"/>
              </a:rPr>
              <a:t>User Story Workshop:</a:t>
            </a:r>
            <a:br>
              <a:rPr lang="en-IN" sz="18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IN" sz="1800" dirty="0">
                <a:latin typeface="Arial" panose="020B0604020202020204" pitchFamily="34" charset="0"/>
                <a:cs typeface="Arial" panose="020B0604020202020204" pitchFamily="34" charset="0"/>
              </a:rPr>
              <a:t>Each feature is documented as a </a:t>
            </a:r>
            <a:r>
              <a:rPr lang="en-IN" sz="1800" b="1" dirty="0">
                <a:latin typeface="Arial" panose="020B0604020202020204" pitchFamily="34" charset="0"/>
                <a:cs typeface="Arial" panose="020B0604020202020204" pitchFamily="34" charset="0"/>
              </a:rPr>
              <a:t>User Story</a:t>
            </a:r>
            <a:r>
              <a:rPr lang="en-IN" sz="1800" dirty="0">
                <a:latin typeface="Arial" panose="020B0604020202020204" pitchFamily="34" charset="0"/>
                <a:cs typeface="Arial" panose="020B0604020202020204" pitchFamily="34" charset="0"/>
              </a:rPr>
              <a:t> with:</a:t>
            </a:r>
          </a:p>
          <a:p>
            <a:pPr>
              <a:lnSpc>
                <a:spcPct val="150000"/>
              </a:lnSpc>
            </a:pPr>
            <a:r>
              <a:rPr lang="en-IN" sz="1800" b="1" dirty="0">
                <a:latin typeface="Arial" panose="020B0604020202020204" pitchFamily="34" charset="0"/>
                <a:cs typeface="Arial" panose="020B0604020202020204" pitchFamily="34" charset="0"/>
              </a:rPr>
              <a:t>Business Value (BV)</a:t>
            </a:r>
            <a:r>
              <a:rPr lang="en-IN" sz="1800" dirty="0">
                <a:latin typeface="Arial" panose="020B0604020202020204" pitchFamily="34" charset="0"/>
                <a:cs typeface="Arial" panose="020B0604020202020204" pitchFamily="34" charset="0"/>
              </a:rPr>
              <a:t> – assessed by stakeholders.</a:t>
            </a:r>
          </a:p>
          <a:p>
            <a:pPr>
              <a:lnSpc>
                <a:spcPct val="150000"/>
              </a:lnSpc>
            </a:pPr>
            <a:r>
              <a:rPr lang="en-IN" sz="1800" b="1" dirty="0">
                <a:latin typeface="Arial" panose="020B0604020202020204" pitchFamily="34" charset="0"/>
                <a:cs typeface="Arial" panose="020B0604020202020204" pitchFamily="34" charset="0"/>
              </a:rPr>
              <a:t>Complexity Points (CP)</a:t>
            </a:r>
            <a:r>
              <a:rPr lang="en-IN" sz="1800" dirty="0">
                <a:latin typeface="Arial" panose="020B0604020202020204" pitchFamily="34" charset="0"/>
                <a:cs typeface="Arial" panose="020B0604020202020204" pitchFamily="34" charset="0"/>
              </a:rPr>
              <a:t> – estimated using the </a:t>
            </a:r>
            <a:r>
              <a:rPr lang="en-IN" sz="1800" i="1" dirty="0">
                <a:latin typeface="Arial" panose="020B0604020202020204" pitchFamily="34" charset="0"/>
                <a:cs typeface="Arial" panose="020B0604020202020204" pitchFamily="34" charset="0"/>
              </a:rPr>
              <a:t>Planning Poker</a:t>
            </a:r>
            <a:r>
              <a:rPr lang="en-IN" sz="1800" dirty="0">
                <a:latin typeface="Arial" panose="020B0604020202020204" pitchFamily="34" charset="0"/>
                <a:cs typeface="Arial" panose="020B0604020202020204" pitchFamily="34" charset="0"/>
              </a:rPr>
              <a:t> technique.</a:t>
            </a:r>
          </a:p>
          <a:p>
            <a:pPr>
              <a:lnSpc>
                <a:spcPct val="150000"/>
              </a:lnSpc>
            </a:pPr>
            <a:r>
              <a:rPr lang="en-IN" sz="1800" b="1" dirty="0">
                <a:latin typeface="Arial" panose="020B0604020202020204" pitchFamily="34" charset="0"/>
                <a:cs typeface="Arial" panose="020B0604020202020204" pitchFamily="34" charset="0"/>
              </a:rPr>
              <a:t>Acceptance Criteria</a:t>
            </a:r>
            <a:r>
              <a:rPr lang="en-IN" sz="1800" dirty="0">
                <a:latin typeface="Arial" panose="020B0604020202020204" pitchFamily="34" charset="0"/>
                <a:cs typeface="Arial" panose="020B0604020202020204" pitchFamily="34" charset="0"/>
              </a:rPr>
              <a:t> – defines when a story is considered “Done.”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IN" sz="1800" b="1" dirty="0">
                <a:latin typeface="Arial" panose="020B0604020202020204" pitchFamily="34" charset="0"/>
                <a:cs typeface="Arial" panose="020B0604020202020204" pitchFamily="34" charset="0"/>
              </a:rPr>
              <a:t>Tools Used:</a:t>
            </a:r>
            <a:endParaRPr lang="en-IN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en-IN" sz="1800" b="1" dirty="0">
                <a:latin typeface="Arial" panose="020B0604020202020204" pitchFamily="34" charset="0"/>
                <a:cs typeface="Arial" panose="020B0604020202020204" pitchFamily="34" charset="0"/>
              </a:rPr>
              <a:t>Jira</a:t>
            </a:r>
            <a:r>
              <a:rPr lang="en-IN" sz="1800" dirty="0">
                <a:latin typeface="Arial" panose="020B0604020202020204" pitchFamily="34" charset="0"/>
                <a:cs typeface="Arial" panose="020B0604020202020204" pitchFamily="34" charset="0"/>
              </a:rPr>
              <a:t> – for sprint management, backlog tracking, and burndown charts.</a:t>
            </a:r>
          </a:p>
          <a:p>
            <a:pPr>
              <a:lnSpc>
                <a:spcPct val="150000"/>
              </a:lnSpc>
            </a:pPr>
            <a:r>
              <a:rPr lang="en-IN" sz="1800" b="1" dirty="0">
                <a:latin typeface="Arial" panose="020B0604020202020204" pitchFamily="34" charset="0"/>
                <a:cs typeface="Arial" panose="020B0604020202020204" pitchFamily="34" charset="0"/>
              </a:rPr>
              <a:t>Power BI / Tableau</a:t>
            </a:r>
            <a:r>
              <a:rPr lang="en-IN" sz="1800" dirty="0">
                <a:latin typeface="Arial" panose="020B0604020202020204" pitchFamily="34" charset="0"/>
                <a:cs typeface="Arial" panose="020B0604020202020204" pitchFamily="34" charset="0"/>
              </a:rPr>
              <a:t> – for analytics dashboard visualization.</a:t>
            </a:r>
          </a:p>
          <a:p>
            <a:pPr>
              <a:lnSpc>
                <a:spcPct val="150000"/>
              </a:lnSpc>
            </a:pPr>
            <a:r>
              <a:rPr lang="en-IN" sz="1800" b="1" dirty="0">
                <a:latin typeface="Arial" panose="020B0604020202020204" pitchFamily="34" charset="0"/>
                <a:cs typeface="Arial" panose="020B0604020202020204" pitchFamily="34" charset="0"/>
              </a:rPr>
              <a:t>GitHub</a:t>
            </a:r>
            <a:r>
              <a:rPr lang="en-IN" sz="1800" dirty="0">
                <a:latin typeface="Arial" panose="020B0604020202020204" pitchFamily="34" charset="0"/>
                <a:cs typeface="Arial" panose="020B0604020202020204" pitchFamily="34" charset="0"/>
              </a:rPr>
              <a:t> – for version control and code collaboration.</a:t>
            </a:r>
          </a:p>
        </p:txBody>
      </p:sp>
    </p:spTree>
    <p:extLst>
      <p:ext uri="{BB962C8B-B14F-4D97-AF65-F5344CB8AC3E}">
        <p14:creationId xmlns:p14="http://schemas.microsoft.com/office/powerpoint/2010/main" val="254641416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4F934D-18FB-C173-D87A-29D9C1E9D7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72671" y="415581"/>
            <a:ext cx="8610600" cy="1293028"/>
          </a:xfrm>
        </p:spPr>
        <p:txBody>
          <a:bodyPr/>
          <a:lstStyle/>
          <a:p>
            <a:r>
              <a:rPr lang="en-IN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Required Resources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A2F3FFAE-0661-E2FB-763C-1379229C5A66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761214" y="1491032"/>
            <a:ext cx="10167562" cy="4826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>
              <a:lnSpc>
                <a:spcPct val="100000"/>
              </a:lnSpc>
              <a:buNone/>
            </a:pPr>
            <a:r>
              <a:rPr lang="en-IN" sz="1800" b="1" dirty="0">
                <a:latin typeface="Arial" panose="020B0604020202020204" pitchFamily="34" charset="0"/>
                <a:cs typeface="Arial" panose="020B0604020202020204" pitchFamily="34" charset="0"/>
              </a:rPr>
              <a:t>People:</a:t>
            </a:r>
            <a:endParaRPr lang="en-IN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IN" sz="1800" dirty="0">
                <a:latin typeface="Arial" panose="020B0604020202020204" pitchFamily="34" charset="0"/>
                <a:cs typeface="Arial" panose="020B0604020202020204" pitchFamily="34" charset="0"/>
              </a:rPr>
              <a:t>1 Product Owner (Represents academic administration and defines priorities.)</a:t>
            </a:r>
          </a:p>
          <a:p>
            <a:pPr>
              <a:lnSpc>
                <a:spcPct val="100000"/>
              </a:lnSpc>
            </a:pPr>
            <a:r>
              <a:rPr lang="en-IN" sz="1800" dirty="0">
                <a:latin typeface="Arial" panose="020B0604020202020204" pitchFamily="34" charset="0"/>
                <a:cs typeface="Arial" panose="020B0604020202020204" pitchFamily="34" charset="0"/>
              </a:rPr>
              <a:t>1 Project Manager (Oversees overall project scope, schedule, and delivery timelines.)</a:t>
            </a:r>
          </a:p>
          <a:p>
            <a:pPr>
              <a:lnSpc>
                <a:spcPct val="100000"/>
              </a:lnSpc>
            </a:pPr>
            <a:r>
              <a:rPr lang="en-IN" sz="1800" dirty="0">
                <a:latin typeface="Arial" panose="020B0604020202020204" pitchFamily="34" charset="0"/>
                <a:cs typeface="Arial" panose="020B0604020202020204" pitchFamily="34" charset="0"/>
              </a:rPr>
              <a:t>1 Business Analyst (acting as Scrum Coordinator)</a:t>
            </a:r>
          </a:p>
          <a:p>
            <a:pPr>
              <a:lnSpc>
                <a:spcPct val="100000"/>
              </a:lnSpc>
            </a:pPr>
            <a:r>
              <a:rPr lang="en-IN" sz="1800" dirty="0">
                <a:latin typeface="Arial" panose="020B0604020202020204" pitchFamily="34" charset="0"/>
                <a:cs typeface="Arial" panose="020B0604020202020204" pitchFamily="34" charset="0"/>
              </a:rPr>
              <a:t>6 Developers (Frontend, Backend, Database, QA)</a:t>
            </a:r>
          </a:p>
          <a:p>
            <a:pPr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IN" sz="1800" dirty="0">
                <a:latin typeface="Arial" panose="020B0604020202020204" pitchFamily="34" charset="0"/>
                <a:cs typeface="Arial" panose="020B0604020202020204" pitchFamily="34" charset="0"/>
              </a:rPr>
              <a:t>2 UI/UX Designers</a:t>
            </a:r>
          </a:p>
          <a:p>
            <a:pPr>
              <a:lnSpc>
                <a:spcPct val="100000"/>
              </a:lnSpc>
              <a:buNone/>
            </a:pPr>
            <a:r>
              <a:rPr lang="en-IN" sz="1800" b="1" dirty="0">
                <a:latin typeface="Arial" panose="020B0604020202020204" pitchFamily="34" charset="0"/>
                <a:cs typeface="Arial" panose="020B0604020202020204" pitchFamily="34" charset="0"/>
              </a:rPr>
              <a:t>Technologies:</a:t>
            </a:r>
            <a:endParaRPr lang="en-IN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IN" sz="1800" b="1" dirty="0">
                <a:latin typeface="Arial" panose="020B0604020202020204" pitchFamily="34" charset="0"/>
                <a:cs typeface="Arial" panose="020B0604020202020204" pitchFamily="34" charset="0"/>
              </a:rPr>
              <a:t>Frontend:</a:t>
            </a:r>
            <a:r>
              <a:rPr lang="en-IN" sz="1800" dirty="0">
                <a:latin typeface="Arial" panose="020B0604020202020204" pitchFamily="34" charset="0"/>
                <a:cs typeface="Arial" panose="020B0604020202020204" pitchFamily="34" charset="0"/>
              </a:rPr>
              <a:t> React.js / HTML / CSS</a:t>
            </a:r>
          </a:p>
          <a:p>
            <a:pPr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IN" sz="1800" b="1" dirty="0">
                <a:latin typeface="Arial" panose="020B0604020202020204" pitchFamily="34" charset="0"/>
                <a:cs typeface="Arial" panose="020B0604020202020204" pitchFamily="34" charset="0"/>
              </a:rPr>
              <a:t>Backend:</a:t>
            </a:r>
            <a:r>
              <a:rPr lang="en-IN" sz="1800" dirty="0">
                <a:latin typeface="Arial" panose="020B0604020202020204" pitchFamily="34" charset="0"/>
                <a:cs typeface="Arial" panose="020B0604020202020204" pitchFamily="34" charset="0"/>
              </a:rPr>
              <a:t> Node.js / Django</a:t>
            </a:r>
          </a:p>
          <a:p>
            <a:pPr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IN" sz="1800" b="1" dirty="0">
                <a:latin typeface="Arial" panose="020B0604020202020204" pitchFamily="34" charset="0"/>
                <a:cs typeface="Arial" panose="020B0604020202020204" pitchFamily="34" charset="0"/>
              </a:rPr>
              <a:t>Database:</a:t>
            </a:r>
            <a:r>
              <a:rPr lang="en-IN" sz="1800" dirty="0">
                <a:latin typeface="Arial" panose="020B0604020202020204" pitchFamily="34" charset="0"/>
                <a:cs typeface="Arial" panose="020B0604020202020204" pitchFamily="34" charset="0"/>
              </a:rPr>
              <a:t> MySQL / MongoDB</a:t>
            </a:r>
          </a:p>
          <a:p>
            <a:pPr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IN" sz="1800" b="1" dirty="0">
                <a:latin typeface="Arial" panose="020B0604020202020204" pitchFamily="34" charset="0"/>
                <a:cs typeface="Arial" panose="020B0604020202020204" pitchFamily="34" charset="0"/>
              </a:rPr>
              <a:t>Cloud:</a:t>
            </a:r>
            <a:r>
              <a:rPr lang="en-IN" sz="1800" dirty="0">
                <a:latin typeface="Arial" panose="020B0604020202020204" pitchFamily="34" charset="0"/>
                <a:cs typeface="Arial" panose="020B0604020202020204" pitchFamily="34" charset="0"/>
              </a:rPr>
              <a:t> AWS / Azure</a:t>
            </a:r>
          </a:p>
          <a:p>
            <a:pPr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IN" sz="1800" b="1" dirty="0">
                <a:latin typeface="Arial" panose="020B0604020202020204" pitchFamily="34" charset="0"/>
                <a:cs typeface="Arial" panose="020B0604020202020204" pitchFamily="34" charset="0"/>
              </a:rPr>
              <a:t>Analytics:</a:t>
            </a:r>
            <a:r>
              <a:rPr lang="en-IN" sz="1800" dirty="0">
                <a:latin typeface="Arial" panose="020B0604020202020204" pitchFamily="34" charset="0"/>
                <a:cs typeface="Arial" panose="020B0604020202020204" pitchFamily="34" charset="0"/>
              </a:rPr>
              <a:t> Power BI / Tableau</a:t>
            </a:r>
          </a:p>
        </p:txBody>
      </p:sp>
    </p:spTree>
    <p:extLst>
      <p:ext uri="{BB962C8B-B14F-4D97-AF65-F5344CB8AC3E}">
        <p14:creationId xmlns:p14="http://schemas.microsoft.com/office/powerpoint/2010/main" val="39073246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6C051C-235A-3C53-39A6-A70E9B6966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67668" y="125649"/>
            <a:ext cx="8596668" cy="1320800"/>
          </a:xfrm>
        </p:spPr>
        <p:txBody>
          <a:bodyPr/>
          <a:lstStyle/>
          <a:p>
            <a:r>
              <a:rPr lang="en-IN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Budget Breakdown</a:t>
            </a: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6C6BC31F-E526-705A-E5BA-45C30698D9B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69484104"/>
              </p:ext>
            </p:extLst>
          </p:nvPr>
        </p:nvGraphicFramePr>
        <p:xfrm>
          <a:off x="788770" y="1446449"/>
          <a:ext cx="8020932" cy="4077094"/>
        </p:xfrm>
        <a:graphic>
          <a:graphicData uri="http://schemas.openxmlformats.org/drawingml/2006/table">
            <a:tbl>
              <a:tblPr/>
              <a:tblGrid>
                <a:gridCol w="2673644">
                  <a:extLst>
                    <a:ext uri="{9D8B030D-6E8A-4147-A177-3AD203B41FA5}">
                      <a16:colId xmlns:a16="http://schemas.microsoft.com/office/drawing/2014/main" val="4279232724"/>
                    </a:ext>
                  </a:extLst>
                </a:gridCol>
                <a:gridCol w="2673644">
                  <a:extLst>
                    <a:ext uri="{9D8B030D-6E8A-4147-A177-3AD203B41FA5}">
                      <a16:colId xmlns:a16="http://schemas.microsoft.com/office/drawing/2014/main" val="2370346456"/>
                    </a:ext>
                  </a:extLst>
                </a:gridCol>
                <a:gridCol w="2673644">
                  <a:extLst>
                    <a:ext uri="{9D8B030D-6E8A-4147-A177-3AD203B41FA5}">
                      <a16:colId xmlns:a16="http://schemas.microsoft.com/office/drawing/2014/main" val="56941525"/>
                    </a:ext>
                  </a:extLst>
                </a:gridCol>
              </a:tblGrid>
              <a:tr h="317387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IN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Category</a:t>
                      </a:r>
                      <a:endParaRPr lang="en-IN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959" marR="1959" marT="979" marB="97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IN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Details</a:t>
                      </a:r>
                      <a:endParaRPr lang="en-IN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959" marR="1959" marT="979" marB="97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IN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Estimated Cost (₹)</a:t>
                      </a:r>
                      <a:endParaRPr lang="en-IN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959" marR="1959" marT="979" marB="97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26631212"/>
                  </a:ext>
                </a:extLst>
              </a:tr>
              <a:tr h="779607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IN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Development Costs</a:t>
                      </a:r>
                      <a:endParaRPr lang="en-IN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959" marR="1959" marT="979" marB="97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IN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Salaries for developers (frontend, backend, DB), BA, QA testers for 4–6 months</a:t>
                      </a:r>
                    </a:p>
                  </a:txBody>
                  <a:tcPr marL="1959" marR="1959" marT="979" marB="97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IN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₹</a:t>
                      </a:r>
                      <a:r>
                        <a:rPr lang="en-IN" sz="1200" dirty="0"/>
                        <a:t>43,00,000</a:t>
                      </a:r>
                      <a:endParaRPr lang="en-IN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959" marR="1959" marT="979" marB="97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7803686"/>
                  </a:ext>
                </a:extLst>
              </a:tr>
              <a:tr h="520663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IN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Infrastructure</a:t>
                      </a:r>
                      <a:endParaRPr lang="en-IN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959" marR="1959" marT="979" marB="97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IN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Cloud hosting, database, storage, backups for 1 year</a:t>
                      </a:r>
                    </a:p>
                  </a:txBody>
                  <a:tcPr marL="1959" marR="1959" marT="979" marB="97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IN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₹3</a:t>
                      </a:r>
                      <a:r>
                        <a:rPr lang="en-IN" sz="1200" dirty="0"/>
                        <a:t>,00,000</a:t>
                      </a:r>
                      <a:endParaRPr lang="en-IN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959" marR="1959" marT="979" marB="97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9865981"/>
                  </a:ext>
                </a:extLst>
              </a:tr>
              <a:tr h="779607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IN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Licensing &amp; Tools</a:t>
                      </a:r>
                      <a:endParaRPr lang="en-IN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959" marR="1959" marT="979" marB="97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IN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SMS framework, project management &amp; testing tools</a:t>
                      </a:r>
                    </a:p>
                  </a:txBody>
                  <a:tcPr marL="1959" marR="1959" marT="979" marB="97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IN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₹1,50,000</a:t>
                      </a:r>
                    </a:p>
                  </a:txBody>
                  <a:tcPr marL="1959" marR="1959" marT="979" marB="97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70675117"/>
                  </a:ext>
                </a:extLst>
              </a:tr>
              <a:tr h="779607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IN" sz="1200" b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Training &amp; Change Management</a:t>
                      </a:r>
                      <a:endParaRPr lang="en-IN" sz="12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959" marR="1959" marT="979" marB="97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IN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Trainer workshops, student orientation, training material creation</a:t>
                      </a:r>
                    </a:p>
                  </a:txBody>
                  <a:tcPr marL="1959" marR="1959" marT="979" marB="97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IN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₹1,50,000</a:t>
                      </a:r>
                    </a:p>
                  </a:txBody>
                  <a:tcPr marL="1959" marR="1959" marT="979" marB="97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39627708"/>
                  </a:ext>
                </a:extLst>
              </a:tr>
              <a:tr h="520663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IN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Maintenance &amp; Support (Year 1)</a:t>
                      </a:r>
                      <a:endParaRPr lang="en-IN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959" marR="1959" marT="979" marB="97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IN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Bug fixes, server monitoring, updates, helpdesk support</a:t>
                      </a:r>
                    </a:p>
                  </a:txBody>
                  <a:tcPr marL="1959" marR="1959" marT="979" marB="97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IN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₹1,00,000</a:t>
                      </a:r>
                    </a:p>
                  </a:txBody>
                  <a:tcPr marL="1959" marR="1959" marT="979" marB="97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65974831"/>
                  </a:ext>
                </a:extLst>
              </a:tr>
              <a:tr h="379560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IN" sz="1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Contingency (10%)</a:t>
                      </a:r>
                      <a:endParaRPr lang="en-IN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959" marR="1959" marT="979" marB="97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IN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Buffer for unexpected costs (scope change, infra upgrade)</a:t>
                      </a:r>
                    </a:p>
                  </a:txBody>
                  <a:tcPr marL="1959" marR="1959" marT="979" marB="97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IN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₹3,00,000</a:t>
                      </a:r>
                    </a:p>
                  </a:txBody>
                  <a:tcPr marL="1959" marR="1959" marT="979" marB="97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24175063"/>
                  </a:ext>
                </a:extLst>
              </a:tr>
            </a:tbl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BBD964F0-B938-9B0D-762F-1E7BF7E974A0}"/>
              </a:ext>
            </a:extLst>
          </p:cNvPr>
          <p:cNvSpPr txBox="1"/>
          <p:nvPr/>
        </p:nvSpPr>
        <p:spPr>
          <a:xfrm>
            <a:off x="788770" y="5745371"/>
            <a:ext cx="8542080" cy="10618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IN" dirty="0"/>
              <a:t>Total Estimated Cost: ₹53,00,000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IN" dirty="0"/>
              <a:t>Estimated project duration: 6 months (8 sprints × 3 weeks each).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88048690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82DF1A-B089-D6A0-6AFD-2DD9CD07CC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Risks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F4914C29-E249-CB90-E1CD-9E40BC55688C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685800" y="1870500"/>
            <a:ext cx="10597773" cy="38843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eaLnBrk="0" fontAlgn="base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Changing requirements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from the academic department during sprint cycles.</a:t>
            </a:r>
          </a:p>
          <a:p>
            <a:pPr eaLnBrk="0" fontAlgn="base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Data privacy and security risks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related to storing student records in the cloud.</a:t>
            </a:r>
          </a:p>
          <a:p>
            <a:pPr eaLnBrk="0" fontAlgn="base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Integration challenges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with legacy databases or third-party applications (fees, attendance, library).</a:t>
            </a:r>
          </a:p>
          <a:p>
            <a:pPr eaLnBrk="0" fontAlgn="base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Delays in content or data inputs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from stakeholders (exam schedules, fee structures, student lists).</a:t>
            </a:r>
          </a:p>
          <a:p>
            <a:pPr eaLnBrk="0" fontAlgn="base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Technical issues or bugs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during AI and analytics module implementation.</a:t>
            </a:r>
          </a:p>
          <a:p>
            <a:pPr eaLnBrk="0" fontAlgn="base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Limited stakeholder participation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during sprint reviews and feedback sessions.</a:t>
            </a:r>
          </a:p>
          <a:p>
            <a:pPr eaLnBrk="0" fontAlgn="base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Regulatory or compliance risks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if data policies change during project execution.</a:t>
            </a:r>
          </a:p>
        </p:txBody>
      </p:sp>
    </p:spTree>
    <p:extLst>
      <p:ext uri="{BB962C8B-B14F-4D97-AF65-F5344CB8AC3E}">
        <p14:creationId xmlns:p14="http://schemas.microsoft.com/office/powerpoint/2010/main" val="39518489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D34AD17-FC83-8D42-85D6-67766DDAFDF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D8F631-AFA7-0FA0-684D-9640320E47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69705" y="996099"/>
            <a:ext cx="8596668" cy="886691"/>
          </a:xfrm>
        </p:spPr>
        <p:txBody>
          <a:bodyPr/>
          <a:lstStyle/>
          <a:p>
            <a:r>
              <a:rPr lang="en-IN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Dependencies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264D9A74-AF04-4524-4EFB-254FDC7D0C63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829310" y="2038601"/>
            <a:ext cx="9520555" cy="38843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eaLnBrk="0" fontAlgn="base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Timely feedback from </a:t>
            </a: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teachers, administrators, and students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during sprint reviews.</a:t>
            </a:r>
          </a:p>
          <a:p>
            <a:pPr eaLnBrk="0" fontAlgn="base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Availability of </a:t>
            </a: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cloud infrastructure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APIs, and server resources.</a:t>
            </a:r>
          </a:p>
          <a:p>
            <a:pPr eaLnBrk="0" fontAlgn="base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Integration with </a:t>
            </a: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third-party tools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(analytics, messaging, and payment gateways).</a:t>
            </a:r>
          </a:p>
          <a:p>
            <a:pPr eaLnBrk="0" fontAlgn="base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Access to </a:t>
            </a: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existing student and academic data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from legacy systems for import.</a:t>
            </a:r>
          </a:p>
          <a:p>
            <a:pPr eaLnBrk="0" fontAlgn="base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Continuous support from </a:t>
            </a: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IT and security teams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for deployment and maintenance.</a:t>
            </a:r>
          </a:p>
          <a:p>
            <a:pPr eaLnBrk="0" fontAlgn="base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Consistent internet connectivity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and hardware for on-site users during implementation.</a:t>
            </a:r>
          </a:p>
          <a:p>
            <a:pPr eaLnBrk="0" fontAlgn="base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Compliance approvals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for data privacy and institutional regulations.</a:t>
            </a:r>
          </a:p>
        </p:txBody>
      </p:sp>
    </p:spTree>
    <p:extLst>
      <p:ext uri="{BB962C8B-B14F-4D97-AF65-F5344CB8AC3E}">
        <p14:creationId xmlns:p14="http://schemas.microsoft.com/office/powerpoint/2010/main" val="234359084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D596E8-D7CC-286A-FB42-A02253BE76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Conclusion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113C75C1-AF81-4628-5F5B-14FC84B284DD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677334" y="2636465"/>
            <a:ext cx="11118426" cy="21185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en-IN" sz="1800" dirty="0">
                <a:latin typeface="Arial" panose="020B0604020202020204" pitchFamily="34" charset="0"/>
                <a:cs typeface="Arial" panose="020B0604020202020204" pitchFamily="34" charset="0"/>
              </a:rPr>
              <a:t>The </a:t>
            </a:r>
            <a:r>
              <a:rPr lang="en-IN" sz="1800" b="1" dirty="0">
                <a:latin typeface="Arial" panose="020B0604020202020204" pitchFamily="34" charset="0"/>
                <a:cs typeface="Arial" panose="020B0604020202020204" pitchFamily="34" charset="0"/>
              </a:rPr>
              <a:t>Student Management System (SMS)</a:t>
            </a:r>
            <a:r>
              <a:rPr lang="en-IN" sz="1800" dirty="0">
                <a:latin typeface="Arial" panose="020B0604020202020204" pitchFamily="34" charset="0"/>
                <a:cs typeface="Arial" panose="020B0604020202020204" pitchFamily="34" charset="0"/>
              </a:rPr>
              <a:t> aims to digitize all aspects of student services from attendance to facilities through an </a:t>
            </a:r>
            <a:r>
              <a:rPr lang="en-IN" sz="1800" b="1" dirty="0">
                <a:latin typeface="Arial" panose="020B0604020202020204" pitchFamily="34" charset="0"/>
                <a:cs typeface="Arial" panose="020B0604020202020204" pitchFamily="34" charset="0"/>
              </a:rPr>
              <a:t>Agile approach</a:t>
            </a:r>
            <a:r>
              <a:rPr lang="en-IN" sz="18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en-IN" sz="1800" dirty="0">
                <a:latin typeface="Arial" panose="020B0604020202020204" pitchFamily="34" charset="0"/>
                <a:cs typeface="Arial" panose="020B0604020202020204" pitchFamily="34" charset="0"/>
              </a:rPr>
              <a:t>Using iterative sprints ensures faster feedback, quicker delivery, and adaptability to user needs.</a:t>
            </a:r>
            <a:br>
              <a:rPr lang="en-IN" sz="18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IN" sz="1800" dirty="0">
                <a:latin typeface="Arial" panose="020B0604020202020204" pitchFamily="34" charset="0"/>
                <a:cs typeface="Arial" panose="020B0604020202020204" pitchFamily="34" charset="0"/>
              </a:rPr>
              <a:t>This solution improves efficiency, reduces manual effort, and builds a modern digital experience for students and administrators alike.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717091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F9DB11B4-B37B-A715-C97B-859EC26462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Sign-off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DDBC482-2D69-553F-6838-CFF9DAF141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2033680"/>
            <a:ext cx="10739487" cy="4059947"/>
          </a:xfrm>
        </p:spPr>
        <p:txBody>
          <a:bodyPr>
            <a:normAutofit/>
          </a:bodyPr>
          <a:lstStyle/>
          <a:p>
            <a:pPr>
              <a:lnSpc>
                <a:spcPct val="200000"/>
              </a:lnSpc>
            </a:pPr>
            <a:r>
              <a:rPr lang="en-IN" sz="1800" b="1" dirty="0">
                <a:latin typeface="Arial" panose="020B0604020202020204" pitchFamily="34" charset="0"/>
                <a:cs typeface="Arial" panose="020B0604020202020204" pitchFamily="34" charset="0"/>
              </a:rPr>
              <a:t>To Be Completed by Appropriate Manager: </a:t>
            </a:r>
            <a:r>
              <a:rPr lang="en-IN" sz="1800" dirty="0">
                <a:latin typeface="Arial" panose="020B0604020202020204" pitchFamily="34" charset="0"/>
                <a:cs typeface="Arial" panose="020B0604020202020204" pitchFamily="34" charset="0"/>
              </a:rPr>
              <a:t>Abhishek</a:t>
            </a:r>
            <a:endParaRPr lang="en-IN" sz="1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200000"/>
              </a:lnSpc>
            </a:pPr>
            <a:r>
              <a:rPr lang="en-IN" sz="1800" b="1" dirty="0">
                <a:latin typeface="Arial" panose="020B0604020202020204" pitchFamily="34" charset="0"/>
                <a:cs typeface="Arial" panose="020B0604020202020204" pitchFamily="34" charset="0"/>
              </a:rPr>
              <a:t>Project Sponsor:</a:t>
            </a:r>
            <a:r>
              <a:rPr lang="en-IN" sz="1800" dirty="0">
                <a:latin typeface="Arial" panose="020B0604020202020204" pitchFamily="34" charset="0"/>
                <a:cs typeface="Arial" panose="020B0604020202020204" pitchFamily="34" charset="0"/>
              </a:rPr>
              <a:t> Ravi Kiran</a:t>
            </a:r>
          </a:p>
          <a:p>
            <a:pPr>
              <a:lnSpc>
                <a:spcPct val="200000"/>
              </a:lnSpc>
            </a:pPr>
            <a:r>
              <a:rPr lang="en-IN" sz="1800" b="1" dirty="0">
                <a:latin typeface="Arial" panose="020B0604020202020204" pitchFamily="34" charset="0"/>
                <a:cs typeface="Arial" panose="020B0604020202020204" pitchFamily="34" charset="0"/>
              </a:rPr>
              <a:t>Project Manager:</a:t>
            </a:r>
            <a:r>
              <a:rPr lang="en-IN" sz="1800" dirty="0">
                <a:latin typeface="Arial" panose="020B0604020202020204" pitchFamily="34" charset="0"/>
                <a:cs typeface="Arial" panose="020B0604020202020204" pitchFamily="34" charset="0"/>
              </a:rPr>
              <a:t> Atul Kumar</a:t>
            </a:r>
          </a:p>
          <a:p>
            <a:pPr>
              <a:lnSpc>
                <a:spcPct val="200000"/>
              </a:lnSpc>
            </a:pPr>
            <a:r>
              <a:rPr lang="en-IN" sz="1800" b="1" dirty="0">
                <a:latin typeface="Arial" panose="020B0604020202020204" pitchFamily="34" charset="0"/>
                <a:cs typeface="Arial" panose="020B0604020202020204" pitchFamily="34" charset="0"/>
              </a:rPr>
              <a:t>Approval Status:  </a:t>
            </a:r>
            <a:r>
              <a:rPr lang="en-IN" sz="1800" dirty="0">
                <a:latin typeface="Arial" panose="020B0604020202020204" pitchFamily="34" charset="0"/>
                <a:cs typeface="Arial" panose="020B0604020202020204" pitchFamily="34" charset="0"/>
              </a:rPr>
              <a:t>☐ Approved ☐ Approved with Comments  ☐ Not Approved</a:t>
            </a:r>
          </a:p>
          <a:p>
            <a:pPr>
              <a:lnSpc>
                <a:spcPct val="200000"/>
              </a:lnSpc>
            </a:pPr>
            <a:r>
              <a:rPr lang="en-IN" sz="1800" b="1" dirty="0">
                <a:latin typeface="Arial" panose="020B0604020202020204" pitchFamily="34" charset="0"/>
                <a:cs typeface="Arial" panose="020B0604020202020204" pitchFamily="34" charset="0"/>
              </a:rPr>
              <a:t>Planned Go-Live Date: </a:t>
            </a:r>
            <a:r>
              <a:rPr lang="en-IN" sz="1800" dirty="0">
                <a:latin typeface="Arial" panose="020B0604020202020204" pitchFamily="34" charset="0"/>
                <a:cs typeface="Arial" panose="020B0604020202020204" pitchFamily="34" charset="0"/>
              </a:rPr>
              <a:t>28/10/2025</a:t>
            </a:r>
          </a:p>
          <a:p>
            <a:pPr>
              <a:lnSpc>
                <a:spcPct val="200000"/>
              </a:lnSpc>
            </a:pPr>
            <a:r>
              <a:rPr lang="en-IN" sz="1800" b="1" dirty="0">
                <a:latin typeface="Arial" panose="020B0604020202020204" pitchFamily="34" charset="0"/>
                <a:cs typeface="Arial" panose="020B0604020202020204" pitchFamily="34" charset="0"/>
              </a:rPr>
              <a:t>Post-Implementation Review Date: </a:t>
            </a:r>
            <a:r>
              <a:rPr lang="en-IN" sz="1800" dirty="0">
                <a:latin typeface="Arial" panose="020B0604020202020204" pitchFamily="34" charset="0"/>
                <a:cs typeface="Arial" panose="020B0604020202020204" pitchFamily="34" charset="0"/>
              </a:rPr>
              <a:t>06/11/2025</a:t>
            </a:r>
          </a:p>
          <a:p>
            <a:endParaRPr lang="en-IN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0826846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18E37BC1-49FC-5815-F70E-63DB87063603}"/>
              </a:ext>
            </a:extLst>
          </p:cNvPr>
          <p:cNvSpPr txBox="1"/>
          <p:nvPr/>
        </p:nvSpPr>
        <p:spPr>
          <a:xfrm>
            <a:off x="3048000" y="3244334"/>
            <a:ext cx="6096000" cy="4924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 algn="ctr">
              <a:buNone/>
            </a:pP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Thank You</a:t>
            </a:r>
            <a:endParaRPr lang="en-IN" sz="2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71193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3622AE-E18A-5540-CB38-1EC26F96C4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12416" y="415581"/>
            <a:ext cx="8610600" cy="1293028"/>
          </a:xfrm>
        </p:spPr>
        <p:txBody>
          <a:bodyPr/>
          <a:lstStyle/>
          <a:p>
            <a:r>
              <a:rPr lang="en-IN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Executive Summary</a:t>
            </a:r>
          </a:p>
        </p:txBody>
      </p:sp>
      <p:sp>
        <p:nvSpPr>
          <p:cNvPr id="3" name="Rectangle 1">
            <a:extLst>
              <a:ext uri="{FF2B5EF4-FFF2-40B4-BE49-F238E27FC236}">
                <a16:creationId xmlns:a16="http://schemas.microsoft.com/office/drawing/2014/main" id="{A917AAB0-D585-40D5-C0A1-D226556D0C50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488950" y="1774953"/>
            <a:ext cx="11032490" cy="44383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eaLnBrk="0" fontAlgn="base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Overview:</a:t>
            </a:r>
            <a: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The Student Management System (SMS) aims to digitize and centralize student operations such as attendance, facilities, and communication through an </a:t>
            </a:r>
            <a:r>
              <a:rPr kumimoji="0" lang="en-US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Agile–Scrum framework</a:t>
            </a:r>
            <a: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</a:t>
            </a:r>
          </a:p>
          <a:p>
            <a:pPr eaLnBrk="0" fontAlgn="base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Approach:</a:t>
            </a:r>
            <a: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The project is divided into </a:t>
            </a:r>
            <a:r>
              <a:rPr kumimoji="0" lang="en-US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8 sprints</a:t>
            </a:r>
            <a: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each lasting </a:t>
            </a:r>
            <a:r>
              <a:rPr kumimoji="0" lang="en-US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2–3 weeks</a:t>
            </a:r>
            <a: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ensuring iterative delivery and continuous feedback from administrators, teachers, and students.</a:t>
            </a:r>
          </a:p>
          <a:p>
            <a:pPr eaLnBrk="0" fontAlgn="base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Deliverables:</a:t>
            </a:r>
            <a: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Each sprint produces a working software increment, leading to a functional MVP by the </a:t>
            </a:r>
            <a:r>
              <a:rPr kumimoji="0" lang="en-US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end of Sprint 4</a:t>
            </a:r>
            <a: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</a:t>
            </a:r>
          </a:p>
          <a:p>
            <a:pPr eaLnBrk="0" fontAlgn="base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Outcome:</a:t>
            </a:r>
            <a: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The system will automate manual workflows, improve transparency, and reduce administrative effort by up to </a:t>
            </a:r>
            <a:r>
              <a:rPr kumimoji="0" lang="en-US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80%</a:t>
            </a:r>
            <a: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through real-time updates and analytics dashboards.</a:t>
            </a:r>
          </a:p>
        </p:txBody>
      </p:sp>
    </p:spTree>
    <p:extLst>
      <p:ext uri="{BB962C8B-B14F-4D97-AF65-F5344CB8AC3E}">
        <p14:creationId xmlns:p14="http://schemas.microsoft.com/office/powerpoint/2010/main" val="4158403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0BF7A9-5296-480C-ED3B-27EC329492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99295" y="396727"/>
            <a:ext cx="8610600" cy="1293028"/>
          </a:xfrm>
        </p:spPr>
        <p:txBody>
          <a:bodyPr/>
          <a:lstStyle/>
          <a:p>
            <a:r>
              <a:rPr lang="en-US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Situationship</a:t>
            </a:r>
            <a:endParaRPr lang="en-IN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35458195-3BC1-977B-F4D1-C9182C52AA37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477273" y="1861964"/>
            <a:ext cx="10849488" cy="38843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eaLnBrk="0" fontAlgn="base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Institutes face difficulty managing student records, attendance, and facility requests efficiently.</a:t>
            </a:r>
          </a:p>
          <a:p>
            <a:pPr eaLnBrk="0" fontAlgn="base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Multiple disconnected systems create confusion, errors, and delays.</a:t>
            </a:r>
          </a:p>
          <a:p>
            <a:pPr eaLnBrk="0" fontAlgn="base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Communication between departments and with students is slow.</a:t>
            </a:r>
          </a:p>
          <a:p>
            <a:pPr eaLnBrk="0" fontAlgn="base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Students struggle to access updates, approvals, and announcements quickly.</a:t>
            </a:r>
          </a:p>
          <a:p>
            <a:pPr eaLnBrk="0" fontAlgn="base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Real-time tracking and transparency are lacking.</a:t>
            </a:r>
          </a:p>
          <a:p>
            <a:pPr eaLnBrk="0" fontAlgn="base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Developing a </a:t>
            </a: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Student Management System (SMS) using Agile methodology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unifies processes, automates routine work, and improves efficiency.</a:t>
            </a:r>
          </a:p>
        </p:txBody>
      </p:sp>
    </p:spTree>
    <p:extLst>
      <p:ext uri="{BB962C8B-B14F-4D97-AF65-F5344CB8AC3E}">
        <p14:creationId xmlns:p14="http://schemas.microsoft.com/office/powerpoint/2010/main" val="14209499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BAE512-128D-AC4C-F7E5-A2B17F0AA5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N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Problem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993BC757-AF55-31A1-D4A3-8D52B35F5F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2057401"/>
            <a:ext cx="10820400" cy="4024125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en-IN" sz="1800" dirty="0">
                <a:latin typeface="Arial" panose="020B0604020202020204" pitchFamily="34" charset="0"/>
                <a:cs typeface="Arial" panose="020B0604020202020204" pitchFamily="34" charset="0"/>
              </a:rPr>
              <a:t>Institutions encounter several operational challenges:</a:t>
            </a:r>
          </a:p>
          <a:p>
            <a:pPr marL="342900" indent="-342900">
              <a:lnSpc>
                <a:spcPct val="100000"/>
              </a:lnSpc>
              <a:buFont typeface="+mj-lt"/>
              <a:buAutoNum type="arabicPeriod"/>
            </a:pPr>
            <a:r>
              <a:rPr lang="en-IN" sz="1800" b="1" dirty="0">
                <a:latin typeface="Arial" panose="020B0604020202020204" pitchFamily="34" charset="0"/>
                <a:cs typeface="Arial" panose="020B0604020202020204" pitchFamily="34" charset="0"/>
              </a:rPr>
              <a:t>Decentralized data:</a:t>
            </a:r>
            <a:r>
              <a:rPr lang="en-IN" sz="1800" dirty="0">
                <a:latin typeface="Arial" panose="020B0604020202020204" pitchFamily="34" charset="0"/>
                <a:cs typeface="Arial" panose="020B0604020202020204" pitchFamily="34" charset="0"/>
              </a:rPr>
              <a:t> Student information is scattered across multiple databases or maintained manually.</a:t>
            </a:r>
          </a:p>
          <a:p>
            <a:pPr marL="342900" indent="-342900">
              <a:lnSpc>
                <a:spcPct val="100000"/>
              </a:lnSpc>
              <a:buFont typeface="+mj-lt"/>
              <a:buAutoNum type="arabicPeriod"/>
            </a:pPr>
            <a:r>
              <a:rPr lang="en-IN" sz="1800" b="1" dirty="0">
                <a:latin typeface="Arial" panose="020B0604020202020204" pitchFamily="34" charset="0"/>
                <a:cs typeface="Arial" panose="020B0604020202020204" pitchFamily="34" charset="0"/>
              </a:rPr>
              <a:t>Facility management issues:</a:t>
            </a:r>
            <a:r>
              <a:rPr lang="en-IN" sz="1800" dirty="0">
                <a:latin typeface="Arial" panose="020B0604020202020204" pitchFamily="34" charset="0"/>
                <a:cs typeface="Arial" panose="020B0604020202020204" pitchFamily="34" charset="0"/>
              </a:rPr>
              <a:t> Hostel and transport requests are handled via paperwork, leading to delays.</a:t>
            </a:r>
          </a:p>
          <a:p>
            <a:pPr marL="342900" indent="-342900">
              <a:lnSpc>
                <a:spcPct val="100000"/>
              </a:lnSpc>
              <a:buFont typeface="+mj-lt"/>
              <a:buAutoNum type="arabicPeriod"/>
            </a:pPr>
            <a:r>
              <a:rPr lang="en-IN" sz="1800" b="1" dirty="0">
                <a:latin typeface="Arial" panose="020B0604020202020204" pitchFamily="34" charset="0"/>
                <a:cs typeface="Arial" panose="020B0604020202020204" pitchFamily="34" charset="0"/>
              </a:rPr>
              <a:t>Inefficient attendance tracking:</a:t>
            </a:r>
            <a:r>
              <a:rPr lang="en-IN" sz="1800" dirty="0">
                <a:latin typeface="Arial" panose="020B0604020202020204" pitchFamily="34" charset="0"/>
                <a:cs typeface="Arial" panose="020B0604020202020204" pitchFamily="34" charset="0"/>
              </a:rPr>
              <a:t> Manual registers cause inaccuracies.</a:t>
            </a:r>
          </a:p>
          <a:p>
            <a:pPr marL="342900" indent="-342900">
              <a:lnSpc>
                <a:spcPct val="100000"/>
              </a:lnSpc>
              <a:buFont typeface="+mj-lt"/>
              <a:buAutoNum type="arabicPeriod"/>
            </a:pPr>
            <a:r>
              <a:rPr lang="en-IN" sz="1800" b="1" dirty="0">
                <a:latin typeface="Arial" panose="020B0604020202020204" pitchFamily="34" charset="0"/>
                <a:cs typeface="Arial" panose="020B0604020202020204" pitchFamily="34" charset="0"/>
              </a:rPr>
              <a:t>Limited student transparency:</a:t>
            </a:r>
            <a:r>
              <a:rPr lang="en-IN" sz="1800" dirty="0">
                <a:latin typeface="Arial" panose="020B0604020202020204" pitchFamily="34" charset="0"/>
                <a:cs typeface="Arial" panose="020B0604020202020204" pitchFamily="34" charset="0"/>
              </a:rPr>
              <a:t> Students cannot easily check pending requests or attendance status.</a:t>
            </a:r>
          </a:p>
          <a:p>
            <a:pPr marL="342900" indent="-342900">
              <a:lnSpc>
                <a:spcPct val="100000"/>
              </a:lnSpc>
              <a:buFont typeface="+mj-lt"/>
              <a:buAutoNum type="arabicPeriod"/>
            </a:pPr>
            <a:r>
              <a:rPr lang="en-IN" sz="1800" b="1" dirty="0">
                <a:latin typeface="Arial" panose="020B0604020202020204" pitchFamily="34" charset="0"/>
                <a:cs typeface="Arial" panose="020B0604020202020204" pitchFamily="34" charset="0"/>
              </a:rPr>
              <a:t>High admin workload:</a:t>
            </a:r>
            <a:r>
              <a:rPr lang="en-IN" sz="1800" dirty="0">
                <a:latin typeface="Arial" panose="020B0604020202020204" pitchFamily="34" charset="0"/>
                <a:cs typeface="Arial" panose="020B0604020202020204" pitchFamily="34" charset="0"/>
              </a:rPr>
              <a:t> Staff must manage repetitive data entry and report generation tasks manually.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IN" sz="1800" dirty="0">
                <a:latin typeface="Arial" panose="020B0604020202020204" pitchFamily="34" charset="0"/>
                <a:cs typeface="Arial" panose="020B0604020202020204" pitchFamily="34" charset="0"/>
              </a:rPr>
              <a:t>These problems collectively slow down institutional performance and affect the overall student experience.</a:t>
            </a:r>
          </a:p>
          <a:p>
            <a:pPr>
              <a:lnSpc>
                <a:spcPct val="100000"/>
              </a:lnSpc>
            </a:pPr>
            <a:endParaRPr lang="en-IN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936410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8A5EFC-F8D8-EA55-F352-94B60B9FF6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95600" y="368448"/>
            <a:ext cx="8610600" cy="1293028"/>
          </a:xfrm>
        </p:spPr>
        <p:txBody>
          <a:bodyPr/>
          <a:lstStyle/>
          <a:p>
            <a:r>
              <a:rPr lang="en-IN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Opportunity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D4E6C64C-462E-DED4-EF62-3E51EEE0BC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9812" y="1580569"/>
            <a:ext cx="10820400" cy="4024125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en-IN" sz="1600" dirty="0">
                <a:latin typeface="Arial" panose="020B0604020202020204" pitchFamily="34" charset="0"/>
                <a:cs typeface="Arial" panose="020B0604020202020204" pitchFamily="34" charset="0"/>
              </a:rPr>
              <a:t>Developing a centralized Student Management System (SMS) provides a strong opportunity to modernize academic and facility operations through automation and real-time data access.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IN" sz="1600" b="1" dirty="0">
                <a:latin typeface="Arial" panose="020B0604020202020204" pitchFamily="34" charset="0"/>
                <a:cs typeface="Arial" panose="020B0604020202020204" pitchFamily="34" charset="0"/>
              </a:rPr>
              <a:t>Institutions can: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n-IN" sz="1600" b="1" dirty="0">
                <a:latin typeface="Arial" panose="020B0604020202020204" pitchFamily="34" charset="0"/>
                <a:cs typeface="Arial" panose="020B0604020202020204" pitchFamily="34" charset="0"/>
              </a:rPr>
              <a:t>Save time and cost</a:t>
            </a:r>
            <a:r>
              <a:rPr lang="en-IN" sz="1600" dirty="0">
                <a:latin typeface="Arial" panose="020B0604020202020204" pitchFamily="34" charset="0"/>
                <a:cs typeface="Arial" panose="020B0604020202020204" pitchFamily="34" charset="0"/>
              </a:rPr>
              <a:t> by automating repetitive administrative work.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n-IN" sz="1600" b="1" dirty="0">
                <a:latin typeface="Arial" panose="020B0604020202020204" pitchFamily="34" charset="0"/>
                <a:cs typeface="Arial" panose="020B0604020202020204" pitchFamily="34" charset="0"/>
              </a:rPr>
              <a:t>Improve coordination</a:t>
            </a:r>
            <a:r>
              <a:rPr lang="en-IN" sz="1600" dirty="0">
                <a:latin typeface="Arial" panose="020B0604020202020204" pitchFamily="34" charset="0"/>
                <a:cs typeface="Arial" panose="020B0604020202020204" pitchFamily="34" charset="0"/>
              </a:rPr>
              <a:t> between students, teachers, and administrative staff.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n-IN" sz="1600" b="1" dirty="0">
                <a:latin typeface="Arial" panose="020B0604020202020204" pitchFamily="34" charset="0"/>
                <a:cs typeface="Arial" panose="020B0604020202020204" pitchFamily="34" charset="0"/>
              </a:rPr>
              <a:t>Provide transparency</a:t>
            </a:r>
            <a:r>
              <a:rPr lang="en-IN" sz="1600" dirty="0">
                <a:latin typeface="Arial" panose="020B0604020202020204" pitchFamily="34" charset="0"/>
                <a:cs typeface="Arial" panose="020B0604020202020204" pitchFamily="34" charset="0"/>
              </a:rPr>
              <a:t> students can easily track attendance, requests, and approvals.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n-IN" sz="1600" b="1" dirty="0">
                <a:latin typeface="Arial" panose="020B0604020202020204" pitchFamily="34" charset="0"/>
                <a:cs typeface="Arial" panose="020B0604020202020204" pitchFamily="34" charset="0"/>
              </a:rPr>
              <a:t>Ensure data accuracy</a:t>
            </a:r>
            <a:r>
              <a:rPr lang="en-IN" sz="1600" dirty="0">
                <a:latin typeface="Arial" panose="020B0604020202020204" pitchFamily="34" charset="0"/>
                <a:cs typeface="Arial" panose="020B0604020202020204" pitchFamily="34" charset="0"/>
              </a:rPr>
              <a:t> through a single, unified platform.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n-IN" sz="1600" b="1" dirty="0">
                <a:latin typeface="Arial" panose="020B0604020202020204" pitchFamily="34" charset="0"/>
                <a:cs typeface="Arial" panose="020B0604020202020204" pitchFamily="34" charset="0"/>
              </a:rPr>
              <a:t>Make faster decisions</a:t>
            </a:r>
            <a:r>
              <a:rPr lang="en-IN" sz="1600" dirty="0">
                <a:latin typeface="Arial" panose="020B0604020202020204" pitchFamily="34" charset="0"/>
                <a:cs typeface="Arial" panose="020B0604020202020204" pitchFamily="34" charset="0"/>
              </a:rPr>
              <a:t> using real-time reports and analytics.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n-IN" sz="1600" b="1" dirty="0">
                <a:latin typeface="Arial" panose="020B0604020202020204" pitchFamily="34" charset="0"/>
                <a:cs typeface="Arial" panose="020B0604020202020204" pitchFamily="34" charset="0"/>
              </a:rPr>
              <a:t>Enhance student satisfaction</a:t>
            </a:r>
            <a:r>
              <a:rPr lang="en-IN" sz="1600" dirty="0">
                <a:latin typeface="Arial" panose="020B0604020202020204" pitchFamily="34" charset="0"/>
                <a:cs typeface="Arial" panose="020B0604020202020204" pitchFamily="34" charset="0"/>
              </a:rPr>
              <a:t> with quicker responses and updates.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n-IN" sz="1600" b="1" dirty="0">
                <a:latin typeface="Arial" panose="020B0604020202020204" pitchFamily="34" charset="0"/>
                <a:cs typeface="Arial" panose="020B0604020202020204" pitchFamily="34" charset="0"/>
              </a:rPr>
              <a:t>Scale easily</a:t>
            </a:r>
            <a:r>
              <a:rPr lang="en-IN" sz="1600" dirty="0">
                <a:latin typeface="Arial" panose="020B0604020202020204" pitchFamily="34" charset="0"/>
                <a:cs typeface="Arial" panose="020B0604020202020204" pitchFamily="34" charset="0"/>
              </a:rPr>
              <a:t> by adding new modules (like ID cards, library, or transport) in future sprints.</a:t>
            </a:r>
          </a:p>
        </p:txBody>
      </p:sp>
    </p:spTree>
    <p:extLst>
      <p:ext uri="{BB962C8B-B14F-4D97-AF65-F5344CB8AC3E}">
        <p14:creationId xmlns:p14="http://schemas.microsoft.com/office/powerpoint/2010/main" val="16466656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C8EE8A-90B3-8813-99A5-F558A8B41E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95332" y="752614"/>
            <a:ext cx="8596668" cy="1034199"/>
          </a:xfrm>
        </p:spPr>
        <p:txBody>
          <a:bodyPr>
            <a:normAutofit/>
          </a:bodyPr>
          <a:lstStyle/>
          <a:p>
            <a:r>
              <a:rPr lang="en-IN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Purpose Statement (Goals)</a:t>
            </a:r>
          </a:p>
        </p:txBody>
      </p:sp>
      <p:sp>
        <p:nvSpPr>
          <p:cNvPr id="3" name="Rectangle 1">
            <a:extLst>
              <a:ext uri="{FF2B5EF4-FFF2-40B4-BE49-F238E27FC236}">
                <a16:creationId xmlns:a16="http://schemas.microsoft.com/office/drawing/2014/main" id="{7D6FABAC-4FE5-14E4-BAC9-69C39DA403F3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332491" y="2271934"/>
            <a:ext cx="11527017" cy="26609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>
              <a:lnSpc>
                <a:spcPct val="150000"/>
              </a:lnSpc>
            </a:pPr>
            <a:r>
              <a:rPr lang="en-IN" sz="1800" dirty="0">
                <a:latin typeface="Arial" panose="020B0604020202020204" pitchFamily="34" charset="0"/>
                <a:cs typeface="Arial" panose="020B0604020202020204" pitchFamily="34" charset="0"/>
              </a:rPr>
              <a:t>The purpose of the </a:t>
            </a:r>
            <a:r>
              <a:rPr lang="en-IN" sz="1800" b="1" dirty="0">
                <a:latin typeface="Arial" panose="020B0604020202020204" pitchFamily="34" charset="0"/>
                <a:cs typeface="Arial" panose="020B0604020202020204" pitchFamily="34" charset="0"/>
              </a:rPr>
              <a:t>Student Management System (SMS)</a:t>
            </a:r>
            <a:r>
              <a:rPr lang="en-IN" sz="1800" dirty="0">
                <a:latin typeface="Arial" panose="020B0604020202020204" pitchFamily="34" charset="0"/>
                <a:cs typeface="Arial" panose="020B0604020202020204" pitchFamily="34" charset="0"/>
              </a:rPr>
              <a:t> project is to </a:t>
            </a:r>
            <a:r>
              <a:rPr lang="en-IN" sz="1800" b="1" dirty="0">
                <a:latin typeface="Arial" panose="020B0604020202020204" pitchFamily="34" charset="0"/>
                <a:cs typeface="Arial" panose="020B0604020202020204" pitchFamily="34" charset="0"/>
              </a:rPr>
              <a:t>streamline academic and administrative operations</a:t>
            </a:r>
            <a:r>
              <a:rPr lang="en-IN" sz="1800" dirty="0">
                <a:latin typeface="Arial" panose="020B0604020202020204" pitchFamily="34" charset="0"/>
                <a:cs typeface="Arial" panose="020B0604020202020204" pitchFamily="34" charset="0"/>
              </a:rPr>
              <a:t> by providing a centralized platform to manage student data, attendance, grades, fees, communication, and analytics — using the </a:t>
            </a:r>
            <a:r>
              <a:rPr lang="en-IN" sz="1800" b="1" dirty="0">
                <a:latin typeface="Arial" panose="020B0604020202020204" pitchFamily="34" charset="0"/>
                <a:cs typeface="Arial" panose="020B0604020202020204" pitchFamily="34" charset="0"/>
              </a:rPr>
              <a:t>Agile methodology</a:t>
            </a:r>
            <a:r>
              <a:rPr lang="en-IN" sz="1800" dirty="0">
                <a:latin typeface="Arial" panose="020B0604020202020204" pitchFamily="34" charset="0"/>
                <a:cs typeface="Arial" panose="020B0604020202020204" pitchFamily="34" charset="0"/>
              </a:rPr>
              <a:t> for flexible and continuous improvement.</a:t>
            </a:r>
          </a:p>
          <a:p>
            <a:pPr>
              <a:lnSpc>
                <a:spcPct val="150000"/>
              </a:lnSpc>
            </a:pPr>
            <a:r>
              <a:rPr lang="en-IN" sz="1800" dirty="0">
                <a:latin typeface="Arial" panose="020B0604020202020204" pitchFamily="34" charset="0"/>
                <a:cs typeface="Arial" panose="020B0604020202020204" pitchFamily="34" charset="0"/>
              </a:rPr>
              <a:t>It aims to reduce manual workload, improve accuracy, enhance student tracking, and promote better communication among all stakeholders.</a:t>
            </a:r>
          </a:p>
        </p:txBody>
      </p:sp>
    </p:spTree>
    <p:extLst>
      <p:ext uri="{BB962C8B-B14F-4D97-AF65-F5344CB8AC3E}">
        <p14:creationId xmlns:p14="http://schemas.microsoft.com/office/powerpoint/2010/main" val="28222854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2E70DC-B8C3-7C31-8893-5A8A5FF505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2151" y="789331"/>
            <a:ext cx="10515600" cy="937895"/>
          </a:xfrm>
        </p:spPr>
        <p:txBody>
          <a:bodyPr>
            <a:normAutofit/>
          </a:bodyPr>
          <a:lstStyle/>
          <a:p>
            <a:r>
              <a:rPr lang="en-IN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Project Objectives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958BCD73-2381-C303-4B45-6B99E0F69F2B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498834" y="1907686"/>
            <a:ext cx="11194331" cy="38843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eaLnBrk="0" fontAlgn="base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To develop a </a:t>
            </a: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centralized database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for storing and managing student profiles, attendance, and academic performance.</a:t>
            </a:r>
          </a:p>
          <a:p>
            <a:pPr eaLnBrk="0" fontAlgn="base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To automate </a:t>
            </a: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fee management, examination, and timetable scheduling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</a:t>
            </a:r>
          </a:p>
          <a:p>
            <a:pPr eaLnBrk="0" fontAlgn="base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To create an integrated </a:t>
            </a: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communication channel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among students, parents, and teachers.</a:t>
            </a:r>
          </a:p>
          <a:p>
            <a:pPr eaLnBrk="0" fontAlgn="base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To implement </a:t>
            </a: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AI-based performance prediction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for identifying at-risk students.</a:t>
            </a:r>
          </a:p>
          <a:p>
            <a:pPr eaLnBrk="0" fontAlgn="base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To generate </a:t>
            </a: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real-time analytics dashboards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for administrators and faculty.</a:t>
            </a:r>
          </a:p>
          <a:p>
            <a:pPr eaLnBrk="0" fontAlgn="base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To ensure </a:t>
            </a: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data security, scalability, and user-friendly access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through role-based logins.</a:t>
            </a:r>
          </a:p>
        </p:txBody>
      </p:sp>
    </p:spTree>
    <p:extLst>
      <p:ext uri="{BB962C8B-B14F-4D97-AF65-F5344CB8AC3E}">
        <p14:creationId xmlns:p14="http://schemas.microsoft.com/office/powerpoint/2010/main" val="9396525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C929A9-7BDF-A217-2DE3-8AF6D36F0E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Success Criteria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268FA353-2728-96ED-0F0A-4A68A6C57BA1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443060" y="1935282"/>
            <a:ext cx="11613822" cy="46115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Increase operational efficiency by 70%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through automation of attendance, grading, and report generation — measured by time saved in manual processes compared to baseline data.</a:t>
            </a:r>
          </a:p>
          <a:p>
            <a:pPr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Reduce manual paperwork and data redundancy by 80%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via centralized digital data entry and retrieval.</a:t>
            </a:r>
          </a:p>
          <a:p>
            <a:pPr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Improve transparency by 95%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— enabling students and parents to access real-time academic and fee updates through the portal.</a:t>
            </a:r>
          </a:p>
          <a:p>
            <a:pPr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Enhance communication response rate by 70%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— measured by message delivery and acknowledgment tracking between faculty, parents, and students.</a:t>
            </a:r>
          </a:p>
          <a:p>
            <a:pPr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Provide accurate analytics with 98% data reliability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for decision-making and early identification of at-risk students using AI-based performance predictions.</a:t>
            </a:r>
          </a:p>
          <a:p>
            <a:pPr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Support scalability for up to 10,000 student profiles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and multiple institutions without system lag or performance degradation.</a:t>
            </a:r>
          </a:p>
        </p:txBody>
      </p:sp>
    </p:spTree>
    <p:extLst>
      <p:ext uri="{BB962C8B-B14F-4D97-AF65-F5344CB8AC3E}">
        <p14:creationId xmlns:p14="http://schemas.microsoft.com/office/powerpoint/2010/main" val="204539239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E1D833-55C6-AA41-25A1-D44A406D6752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983084" y="756566"/>
            <a:ext cx="9593030" cy="1037463"/>
          </a:xfrm>
        </p:spPr>
        <p:txBody>
          <a:bodyPr>
            <a:normAutofit/>
          </a:bodyPr>
          <a:lstStyle/>
          <a:p>
            <a:r>
              <a:rPr lang="en-IN" sz="3500" b="1" dirty="0">
                <a:latin typeface="Arial" panose="020B0604020202020204" pitchFamily="34" charset="0"/>
                <a:cs typeface="Arial" panose="020B0604020202020204" pitchFamily="34" charset="0"/>
              </a:rPr>
              <a:t>Definition of Agile Scrum </a:t>
            </a:r>
            <a:endParaRPr lang="en-IN" sz="35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B203FF1-84DD-A3F0-F814-FC8935390AD0}"/>
              </a:ext>
            </a:extLst>
          </p:cNvPr>
          <p:cNvSpPr txBox="1"/>
          <p:nvPr/>
        </p:nvSpPr>
        <p:spPr>
          <a:xfrm>
            <a:off x="8856866" y="5323674"/>
            <a:ext cx="610465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N" dirty="0">
                <a:latin typeface="Arial" panose="020B0604020202020204" pitchFamily="34" charset="0"/>
                <a:cs typeface="Arial" panose="020B0604020202020204" pitchFamily="34" charset="0"/>
              </a:rPr>
              <a:t>Agile Model Diagram</a:t>
            </a:r>
            <a:endParaRPr lang="en-IN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1087281-432A-A1FB-3F1E-41A28F28A332}"/>
              </a:ext>
            </a:extLst>
          </p:cNvPr>
          <p:cNvSpPr txBox="1"/>
          <p:nvPr/>
        </p:nvSpPr>
        <p:spPr>
          <a:xfrm>
            <a:off x="716438" y="2131116"/>
            <a:ext cx="7371759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b="1" dirty="0">
                <a:latin typeface="Arial" panose="020B0604020202020204" pitchFamily="34" charset="0"/>
                <a:cs typeface="Arial" panose="020B0604020202020204" pitchFamily="34" charset="0"/>
              </a:rPr>
              <a:t>Agile</a:t>
            </a:r>
            <a:r>
              <a:rPr lang="en-IN" dirty="0">
                <a:latin typeface="Arial" panose="020B0604020202020204" pitchFamily="34" charset="0"/>
                <a:cs typeface="Arial" panose="020B0604020202020204" pitchFamily="34" charset="0"/>
              </a:rPr>
              <a:t> is a software development approach that prioritizes flexibility, collaboration, and iterative delivery over rigid, linear processes.</a:t>
            </a:r>
          </a:p>
          <a:p>
            <a:endParaRPr lang="en-IN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IN" b="1" dirty="0">
                <a:latin typeface="Arial" panose="020B0604020202020204" pitchFamily="34" charset="0"/>
                <a:cs typeface="Arial" panose="020B0604020202020204" pitchFamily="34" charset="0"/>
              </a:rPr>
              <a:t>Scrum</a:t>
            </a:r>
            <a:r>
              <a:rPr lang="en-IN" dirty="0">
                <a:latin typeface="Arial" panose="020B0604020202020204" pitchFamily="34" charset="0"/>
                <a:cs typeface="Arial" panose="020B0604020202020204" pitchFamily="34" charset="0"/>
              </a:rPr>
              <a:t> is an iterative development methodology used to manage software projects. </a:t>
            </a:r>
            <a:br>
              <a:rPr lang="en-IN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IN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IN" dirty="0">
                <a:latin typeface="Arial" panose="020B0604020202020204" pitchFamily="34" charset="0"/>
                <a:cs typeface="Arial" panose="020B0604020202020204" pitchFamily="34" charset="0"/>
              </a:rPr>
              <a:t>For the </a:t>
            </a:r>
            <a:r>
              <a:rPr lang="en-IN" b="1" dirty="0">
                <a:latin typeface="Arial" panose="020B0604020202020204" pitchFamily="34" charset="0"/>
                <a:cs typeface="Arial" panose="020B0604020202020204" pitchFamily="34" charset="0"/>
              </a:rPr>
              <a:t>Student Management System (SMS)</a:t>
            </a:r>
            <a:r>
              <a:rPr lang="en-IN" dirty="0">
                <a:latin typeface="Arial" panose="020B0604020202020204" pitchFamily="34" charset="0"/>
                <a:cs typeface="Arial" panose="020B0604020202020204" pitchFamily="34" charset="0"/>
              </a:rPr>
              <a:t> project, we used the </a:t>
            </a:r>
            <a:r>
              <a:rPr lang="en-IN" b="1" dirty="0">
                <a:latin typeface="Arial" panose="020B0604020202020204" pitchFamily="34" charset="0"/>
                <a:cs typeface="Arial" panose="020B0604020202020204" pitchFamily="34" charset="0"/>
              </a:rPr>
              <a:t>Agile approach</a:t>
            </a:r>
            <a:r>
              <a:rPr lang="en-IN" dirty="0">
                <a:latin typeface="Arial" panose="020B0604020202020204" pitchFamily="34" charset="0"/>
                <a:cs typeface="Arial" panose="020B0604020202020204" pitchFamily="34" charset="0"/>
              </a:rPr>
              <a:t> to ensure flexibility and continuous improvement through iterative development. </a:t>
            </a:r>
          </a:p>
          <a:p>
            <a:endParaRPr lang="en-IN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IN" dirty="0">
                <a:latin typeface="Arial" panose="020B0604020202020204" pitchFamily="34" charset="0"/>
                <a:cs typeface="Arial" panose="020B0604020202020204" pitchFamily="34" charset="0"/>
              </a:rPr>
              <a:t>The process was managed using the </a:t>
            </a:r>
            <a:r>
              <a:rPr lang="en-IN" b="1" dirty="0">
                <a:latin typeface="Arial" panose="020B0604020202020204" pitchFamily="34" charset="0"/>
                <a:cs typeface="Arial" panose="020B0604020202020204" pitchFamily="34" charset="0"/>
              </a:rPr>
              <a:t>Scrum methodology</a:t>
            </a:r>
            <a:r>
              <a:rPr lang="en-IN" dirty="0">
                <a:latin typeface="Arial" panose="020B0604020202020204" pitchFamily="34" charset="0"/>
                <a:cs typeface="Arial" panose="020B0604020202020204" pitchFamily="34" charset="0"/>
              </a:rPr>
              <a:t>, where work was divided into short sprints with planning, daily stand-ups, reviews, and retrospectives. This helped the team deliver updates regularly and adapt quickly to user feedback.</a:t>
            </a:r>
          </a:p>
        </p:txBody>
      </p:sp>
      <p:pic>
        <p:nvPicPr>
          <p:cNvPr id="3074" name="Picture 2" descr="The Agile Development Process for Mobile Apps | Krasamo">
            <a:extLst>
              <a:ext uri="{FF2B5EF4-FFF2-40B4-BE49-F238E27FC236}">
                <a16:creationId xmlns:a16="http://schemas.microsoft.com/office/drawing/2014/main" id="{E991B8BD-673A-B715-DF7E-6AC15D51CA4F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646" r="20432"/>
          <a:stretch>
            <a:fillRect/>
          </a:stretch>
        </p:blipFill>
        <p:spPr bwMode="auto">
          <a:xfrm>
            <a:off x="7965821" y="2426189"/>
            <a:ext cx="3685710" cy="26706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46880443"/>
      </p:ext>
    </p:extLst>
  </p:cSld>
  <p:clrMapOvr>
    <a:masterClrMapping/>
  </p:clrMapOvr>
</p:sld>
</file>

<file path=ppt/theme/theme1.xml><?xml version="1.0" encoding="utf-8"?>
<a:theme xmlns:a="http://schemas.openxmlformats.org/drawingml/2006/main" name="Vapor Trail">
  <a:themeElements>
    <a:clrScheme name="Vapor Trail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E5224E"/>
      </a:accent1>
      <a:accent2>
        <a:srgbClr val="9D074E"/>
      </a:accent2>
      <a:accent3>
        <a:srgbClr val="7F2294"/>
      </a:accent3>
      <a:accent4>
        <a:srgbClr val="8D65EA"/>
      </a:accent4>
      <a:accent5>
        <a:srgbClr val="588FE2"/>
      </a:accent5>
      <a:accent6>
        <a:srgbClr val="127CA4"/>
      </a:accent6>
      <a:hlink>
        <a:srgbClr val="FB4AB6"/>
      </a:hlink>
      <a:folHlink>
        <a:srgbClr val="F98FE9"/>
      </a:folHlink>
    </a:clrScheme>
    <a:fontScheme name="Vapor Trail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Vapor Trail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6DB8EB18-3657-4051-A897-2ED38832359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TM02892315[[fn=Wisp]]</Template>
  <TotalTime>8940</TotalTime>
  <Words>1711</Words>
  <Application>Microsoft Office PowerPoint</Application>
  <PresentationFormat>Widescreen</PresentationFormat>
  <Paragraphs>168</Paragraphs>
  <Slides>19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4" baseType="lpstr">
      <vt:lpstr>Arial</vt:lpstr>
      <vt:lpstr>Arial Black</vt:lpstr>
      <vt:lpstr>Calibri</vt:lpstr>
      <vt:lpstr>Century Gothic</vt:lpstr>
      <vt:lpstr>Vapor Trail</vt:lpstr>
      <vt:lpstr>Student Management System (SMS)</vt:lpstr>
      <vt:lpstr>Executive Summary</vt:lpstr>
      <vt:lpstr>Situationship</vt:lpstr>
      <vt:lpstr>Problem</vt:lpstr>
      <vt:lpstr>Opportunity</vt:lpstr>
      <vt:lpstr>Purpose Statement (Goals)</vt:lpstr>
      <vt:lpstr>Project Objectives</vt:lpstr>
      <vt:lpstr>Success Criteria</vt:lpstr>
      <vt:lpstr>Definition of Agile Scrum </vt:lpstr>
      <vt:lpstr>Methods / Approach</vt:lpstr>
      <vt:lpstr>Scrum Activities</vt:lpstr>
      <vt:lpstr>User Story &amp; Tools</vt:lpstr>
      <vt:lpstr>Required Resources</vt:lpstr>
      <vt:lpstr>Budget Breakdown</vt:lpstr>
      <vt:lpstr>Risks</vt:lpstr>
      <vt:lpstr>Dependencies</vt:lpstr>
      <vt:lpstr>Conclusion</vt:lpstr>
      <vt:lpstr>Sign-off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pavan c</dc:creator>
  <cp:lastModifiedBy>pavan c</cp:lastModifiedBy>
  <cp:revision>17</cp:revision>
  <dcterms:created xsi:type="dcterms:W3CDTF">2025-10-01T14:14:36Z</dcterms:created>
  <dcterms:modified xsi:type="dcterms:W3CDTF">2025-10-27T05:14:06Z</dcterms:modified>
</cp:coreProperties>
</file>