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4" r:id="rId1"/>
  </p:sldMasterIdLst>
  <p:notesMasterIdLst>
    <p:notesMasterId r:id="rId16"/>
  </p:notesMasterIdLst>
  <p:handoutMasterIdLst>
    <p:handoutMasterId r:id="rId17"/>
  </p:handoutMasterIdLst>
  <p:sldIdLst>
    <p:sldId id="268" r:id="rId2"/>
    <p:sldId id="269" r:id="rId3"/>
    <p:sldId id="282" r:id="rId4"/>
    <p:sldId id="283" r:id="rId5"/>
    <p:sldId id="270" r:id="rId6"/>
    <p:sldId id="271" r:id="rId7"/>
    <p:sldId id="272" r:id="rId8"/>
    <p:sldId id="273" r:id="rId9"/>
    <p:sldId id="285" r:id="rId10"/>
    <p:sldId id="284" r:id="rId11"/>
    <p:sldId id="286" r:id="rId12"/>
    <p:sldId id="274" r:id="rId13"/>
    <p:sldId id="280" r:id="rId14"/>
    <p:sldId id="281"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8" d="100"/>
          <a:sy n="68" d="100"/>
        </p:scale>
        <p:origin x="96" y="186"/>
      </p:cViewPr>
      <p:guideLst>
        <p:guide orient="horz" pos="2160"/>
        <p:guide orient="horz" pos="384"/>
        <p:guide orient="horz" pos="3792"/>
        <p:guide pos="959"/>
        <p:guide pos="6719"/>
      </p:guideLst>
    </p:cSldViewPr>
  </p:slideViewPr>
  <p:notesTextViewPr>
    <p:cViewPr>
      <p:scale>
        <a:sx n="100" d="100"/>
        <a:sy n="100" d="100"/>
      </p:scale>
      <p:origin x="0" y="0"/>
    </p:cViewPr>
  </p:notesTextViewPr>
  <p:notesViewPr>
    <p:cSldViewPr showGuides="1">
      <p:cViewPr varScale="1">
        <p:scale>
          <a:sx n="76" d="100"/>
          <a:sy n="76" d="100"/>
        </p:scale>
        <p:origin x="253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hit Tirpude" userId="fe2354eb-644a-4c51-92a5-3822abcf578a" providerId="ADAL" clId="{0FDFABB5-41E7-4D59-8CAF-3BBCE591978D}"/>
    <pc:docChg chg="undo redo custSel modSld">
      <pc:chgData name="Rohit Tirpude" userId="fe2354eb-644a-4c51-92a5-3822abcf578a" providerId="ADAL" clId="{0FDFABB5-41E7-4D59-8CAF-3BBCE591978D}" dt="2022-10-01T15:26:31.910" v="3839" actId="20577"/>
      <pc:docMkLst>
        <pc:docMk/>
      </pc:docMkLst>
      <pc:sldChg chg="modSp mod">
        <pc:chgData name="Rohit Tirpude" userId="fe2354eb-644a-4c51-92a5-3822abcf578a" providerId="ADAL" clId="{0FDFABB5-41E7-4D59-8CAF-3BBCE591978D}" dt="2022-10-01T14:59:33.999" v="2706" actId="20577"/>
        <pc:sldMkLst>
          <pc:docMk/>
          <pc:sldMk cId="2957189582" sldId="268"/>
        </pc:sldMkLst>
        <pc:spChg chg="mod">
          <ac:chgData name="Rohit Tirpude" userId="fe2354eb-644a-4c51-92a5-3822abcf578a" providerId="ADAL" clId="{0FDFABB5-41E7-4D59-8CAF-3BBCE591978D}" dt="2022-10-01T14:59:33.999" v="2706" actId="20577"/>
          <ac:spMkLst>
            <pc:docMk/>
            <pc:sldMk cId="2957189582" sldId="268"/>
            <ac:spMk id="3" creationId="{00000000-0000-0000-0000-000000000000}"/>
          </ac:spMkLst>
        </pc:spChg>
      </pc:sldChg>
      <pc:sldChg chg="modSp mod">
        <pc:chgData name="Rohit Tirpude" userId="fe2354eb-644a-4c51-92a5-3822abcf578a" providerId="ADAL" clId="{0FDFABB5-41E7-4D59-8CAF-3BBCE591978D}" dt="2022-10-01T15:25:41.007" v="3827" actId="20577"/>
        <pc:sldMkLst>
          <pc:docMk/>
          <pc:sldMk cId="3148110083" sldId="269"/>
        </pc:sldMkLst>
        <pc:spChg chg="mod">
          <ac:chgData name="Rohit Tirpude" userId="fe2354eb-644a-4c51-92a5-3822abcf578a" providerId="ADAL" clId="{0FDFABB5-41E7-4D59-8CAF-3BBCE591978D}" dt="2022-10-01T15:25:41.007" v="3827" actId="20577"/>
          <ac:spMkLst>
            <pc:docMk/>
            <pc:sldMk cId="3148110083" sldId="269"/>
            <ac:spMk id="3" creationId="{00000000-0000-0000-0000-000000000000}"/>
          </ac:spMkLst>
        </pc:spChg>
      </pc:sldChg>
      <pc:sldChg chg="modSp mod">
        <pc:chgData name="Rohit Tirpude" userId="fe2354eb-644a-4c51-92a5-3822abcf578a" providerId="ADAL" clId="{0FDFABB5-41E7-4D59-8CAF-3BBCE591978D}" dt="2022-10-01T14:33:33.386" v="1074" actId="20577"/>
        <pc:sldMkLst>
          <pc:docMk/>
          <pc:sldMk cId="1152966011" sldId="270"/>
        </pc:sldMkLst>
        <pc:spChg chg="mod">
          <ac:chgData name="Rohit Tirpude" userId="fe2354eb-644a-4c51-92a5-3822abcf578a" providerId="ADAL" clId="{0FDFABB5-41E7-4D59-8CAF-3BBCE591978D}" dt="2022-10-01T14:33:33.386" v="1074" actId="20577"/>
          <ac:spMkLst>
            <pc:docMk/>
            <pc:sldMk cId="1152966011" sldId="270"/>
            <ac:spMk id="2" creationId="{00000000-0000-0000-0000-000000000000}"/>
          </ac:spMkLst>
        </pc:spChg>
      </pc:sldChg>
      <pc:sldChg chg="modSp mod">
        <pc:chgData name="Rohit Tirpude" userId="fe2354eb-644a-4c51-92a5-3822abcf578a" providerId="ADAL" clId="{0FDFABB5-41E7-4D59-8CAF-3BBCE591978D}" dt="2022-10-01T14:39:44.128" v="1536" actId="5793"/>
        <pc:sldMkLst>
          <pc:docMk/>
          <pc:sldMk cId="1255868717" sldId="271"/>
        </pc:sldMkLst>
        <pc:spChg chg="mod">
          <ac:chgData name="Rohit Tirpude" userId="fe2354eb-644a-4c51-92a5-3822abcf578a" providerId="ADAL" clId="{0FDFABB5-41E7-4D59-8CAF-3BBCE591978D}" dt="2022-10-01T14:39:44.128" v="1536" actId="5793"/>
          <ac:spMkLst>
            <pc:docMk/>
            <pc:sldMk cId="1255868717" sldId="271"/>
            <ac:spMk id="2" creationId="{00000000-0000-0000-0000-000000000000}"/>
          </ac:spMkLst>
        </pc:spChg>
      </pc:sldChg>
      <pc:sldChg chg="modSp mod">
        <pc:chgData name="Rohit Tirpude" userId="fe2354eb-644a-4c51-92a5-3822abcf578a" providerId="ADAL" clId="{0FDFABB5-41E7-4D59-8CAF-3BBCE591978D}" dt="2022-10-01T15:26:31.910" v="3839" actId="20577"/>
        <pc:sldMkLst>
          <pc:docMk/>
          <pc:sldMk cId="3224243975" sldId="272"/>
        </pc:sldMkLst>
        <pc:spChg chg="mod">
          <ac:chgData name="Rohit Tirpude" userId="fe2354eb-644a-4c51-92a5-3822abcf578a" providerId="ADAL" clId="{0FDFABB5-41E7-4D59-8CAF-3BBCE591978D}" dt="2022-10-01T15:26:31.910" v="3839" actId="20577"/>
          <ac:spMkLst>
            <pc:docMk/>
            <pc:sldMk cId="3224243975" sldId="272"/>
            <ac:spMk id="2" creationId="{00000000-0000-0000-0000-000000000000}"/>
          </ac:spMkLst>
        </pc:spChg>
      </pc:sldChg>
      <pc:sldChg chg="modSp mod">
        <pc:chgData name="Rohit Tirpude" userId="fe2354eb-644a-4c51-92a5-3822abcf578a" providerId="ADAL" clId="{0FDFABB5-41E7-4D59-8CAF-3BBCE591978D}" dt="2022-10-01T14:58:57.456" v="2698" actId="20577"/>
        <pc:sldMkLst>
          <pc:docMk/>
          <pc:sldMk cId="3519010733" sldId="273"/>
        </pc:sldMkLst>
        <pc:spChg chg="mod">
          <ac:chgData name="Rohit Tirpude" userId="fe2354eb-644a-4c51-92a5-3822abcf578a" providerId="ADAL" clId="{0FDFABB5-41E7-4D59-8CAF-3BBCE591978D}" dt="2022-10-01T14:58:57.456" v="2698" actId="20577"/>
          <ac:spMkLst>
            <pc:docMk/>
            <pc:sldMk cId="3519010733" sldId="273"/>
            <ac:spMk id="2" creationId="{00000000-0000-0000-0000-000000000000}"/>
          </ac:spMkLst>
        </pc:spChg>
        <pc:spChg chg="mod">
          <ac:chgData name="Rohit Tirpude" userId="fe2354eb-644a-4c51-92a5-3822abcf578a" providerId="ADAL" clId="{0FDFABB5-41E7-4D59-8CAF-3BBCE591978D}" dt="2022-10-01T14:54:37.748" v="2252" actId="27636"/>
          <ac:spMkLst>
            <pc:docMk/>
            <pc:sldMk cId="3519010733" sldId="273"/>
            <ac:spMk id="3" creationId="{00000000-0000-0000-0000-000000000000}"/>
          </ac:spMkLst>
        </pc:spChg>
      </pc:sldChg>
      <pc:sldChg chg="modSp mod">
        <pc:chgData name="Rohit Tirpude" userId="fe2354eb-644a-4c51-92a5-3822abcf578a" providerId="ADAL" clId="{0FDFABB5-41E7-4D59-8CAF-3BBCE591978D}" dt="2022-10-01T15:23:17.140" v="3783" actId="20577"/>
        <pc:sldMkLst>
          <pc:docMk/>
          <pc:sldMk cId="515381222" sldId="274"/>
        </pc:sldMkLst>
        <pc:spChg chg="mod">
          <ac:chgData name="Rohit Tirpude" userId="fe2354eb-644a-4c51-92a5-3822abcf578a" providerId="ADAL" clId="{0FDFABB5-41E7-4D59-8CAF-3BBCE591978D}" dt="2022-10-01T15:23:17.140" v="3783" actId="20577"/>
          <ac:spMkLst>
            <pc:docMk/>
            <pc:sldMk cId="515381222" sldId="274"/>
            <ac:spMk id="2" creationId="{00000000-0000-0000-0000-000000000000}"/>
          </ac:spMkLst>
        </pc:spChg>
      </pc:sldChg>
      <pc:sldChg chg="modSp mod">
        <pc:chgData name="Rohit Tirpude" userId="fe2354eb-644a-4c51-92a5-3822abcf578a" providerId="ADAL" clId="{0FDFABB5-41E7-4D59-8CAF-3BBCE591978D}" dt="2022-10-01T15:19:12.030" v="3119" actId="20577"/>
        <pc:sldMkLst>
          <pc:docMk/>
          <pc:sldMk cId="3420998630" sldId="279"/>
        </pc:sldMkLst>
        <pc:spChg chg="mod">
          <ac:chgData name="Rohit Tirpude" userId="fe2354eb-644a-4c51-92a5-3822abcf578a" providerId="ADAL" clId="{0FDFABB5-41E7-4D59-8CAF-3BBCE591978D}" dt="2022-10-01T15:03:10.777" v="2948" actId="27636"/>
          <ac:spMkLst>
            <pc:docMk/>
            <pc:sldMk cId="3420998630" sldId="279"/>
            <ac:spMk id="2" creationId="{93BD97E4-8805-4551-85EB-95F5129A066C}"/>
          </ac:spMkLst>
        </pc:spChg>
        <pc:spChg chg="mod">
          <ac:chgData name="Rohit Tirpude" userId="fe2354eb-644a-4c51-92a5-3822abcf578a" providerId="ADAL" clId="{0FDFABB5-41E7-4D59-8CAF-3BBCE591978D}" dt="2022-10-01T15:19:12.030" v="3119" actId="20577"/>
          <ac:spMkLst>
            <pc:docMk/>
            <pc:sldMk cId="3420998630" sldId="279"/>
            <ac:spMk id="3" creationId="{98B4BC63-3741-42C7-AC3C-1EBA3D2A4126}"/>
          </ac:spMkLst>
        </pc:spChg>
      </pc:sldChg>
      <pc:sldChg chg="modSp mod">
        <pc:chgData name="Rohit Tirpude" userId="fe2354eb-644a-4c51-92a5-3822abcf578a" providerId="ADAL" clId="{0FDFABB5-41E7-4D59-8CAF-3BBCE591978D}" dt="2022-10-01T15:24:43.899" v="3820" actId="20577"/>
        <pc:sldMkLst>
          <pc:docMk/>
          <pc:sldMk cId="914565532" sldId="280"/>
        </pc:sldMkLst>
        <pc:spChg chg="mod">
          <ac:chgData name="Rohit Tirpude" userId="fe2354eb-644a-4c51-92a5-3822abcf578a" providerId="ADAL" clId="{0FDFABB5-41E7-4D59-8CAF-3BBCE591978D}" dt="2022-10-01T15:24:43.899" v="3820" actId="20577"/>
          <ac:spMkLst>
            <pc:docMk/>
            <pc:sldMk cId="914565532" sldId="280"/>
            <ac:spMk id="3" creationId="{DF038A82-48B1-4649-AF96-E98D393097A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A74EB7-856E-45FD-83F0-5F7C6F3E4372}" type="datetimeFigureOut">
              <a:rPr lang="en-US"/>
              <a:t>3/17/2025</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886E15-F82A-4596-A46C-375C6D3981E1}" type="slidenum">
              <a:rPr/>
              <a:t>‹#›</a:t>
            </a:fld>
            <a:endParaRPr dirty="0"/>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B0E40-8125-41F8-BB6C-139D8D531A4F}" type="datetimeFigureOut">
              <a:rPr lang="en-US"/>
              <a:t>3/17/2025</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05DB2-FD3E-441D-8B7E-7AE83ECE27B3}" type="slidenum">
              <a:rPr/>
              <a:t>‹#›</a:t>
            </a:fld>
            <a:endParaRPr dirty="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1</a:t>
            </a:fld>
            <a:endParaRPr lang="en-US" dirty="0"/>
          </a:p>
        </p:txBody>
      </p:sp>
    </p:spTree>
    <p:extLst>
      <p:ext uri="{BB962C8B-B14F-4D97-AF65-F5344CB8AC3E}">
        <p14:creationId xmlns:p14="http://schemas.microsoft.com/office/powerpoint/2010/main" val="408527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12</a:t>
            </a:fld>
            <a:endParaRPr lang="en-US" dirty="0"/>
          </a:p>
        </p:txBody>
      </p:sp>
    </p:spTree>
    <p:extLst>
      <p:ext uri="{BB962C8B-B14F-4D97-AF65-F5344CB8AC3E}">
        <p14:creationId xmlns:p14="http://schemas.microsoft.com/office/powerpoint/2010/main" val="1169345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2</a:t>
            </a:fld>
            <a:endParaRPr lang="en-US" dirty="0"/>
          </a:p>
        </p:txBody>
      </p:sp>
    </p:spTree>
    <p:extLst>
      <p:ext uri="{BB962C8B-B14F-4D97-AF65-F5344CB8AC3E}">
        <p14:creationId xmlns:p14="http://schemas.microsoft.com/office/powerpoint/2010/main" val="2725600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3</a:t>
            </a:fld>
            <a:endParaRPr lang="en-US" dirty="0"/>
          </a:p>
        </p:txBody>
      </p:sp>
    </p:spTree>
    <p:extLst>
      <p:ext uri="{BB962C8B-B14F-4D97-AF65-F5344CB8AC3E}">
        <p14:creationId xmlns:p14="http://schemas.microsoft.com/office/powerpoint/2010/main" val="2112388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4</a:t>
            </a:fld>
            <a:endParaRPr lang="en-US" dirty="0"/>
          </a:p>
        </p:txBody>
      </p:sp>
    </p:spTree>
    <p:extLst>
      <p:ext uri="{BB962C8B-B14F-4D97-AF65-F5344CB8AC3E}">
        <p14:creationId xmlns:p14="http://schemas.microsoft.com/office/powerpoint/2010/main" val="2937927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5</a:t>
            </a:fld>
            <a:endParaRPr lang="en-US" dirty="0"/>
          </a:p>
        </p:txBody>
      </p:sp>
    </p:spTree>
    <p:extLst>
      <p:ext uri="{BB962C8B-B14F-4D97-AF65-F5344CB8AC3E}">
        <p14:creationId xmlns:p14="http://schemas.microsoft.com/office/powerpoint/2010/main" val="3546443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6</a:t>
            </a:fld>
            <a:endParaRPr lang="en-US" dirty="0"/>
          </a:p>
        </p:txBody>
      </p:sp>
    </p:spTree>
    <p:extLst>
      <p:ext uri="{BB962C8B-B14F-4D97-AF65-F5344CB8AC3E}">
        <p14:creationId xmlns:p14="http://schemas.microsoft.com/office/powerpoint/2010/main" val="2805730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7</a:t>
            </a:fld>
            <a:endParaRPr lang="en-US" dirty="0"/>
          </a:p>
        </p:txBody>
      </p:sp>
    </p:spTree>
    <p:extLst>
      <p:ext uri="{BB962C8B-B14F-4D97-AF65-F5344CB8AC3E}">
        <p14:creationId xmlns:p14="http://schemas.microsoft.com/office/powerpoint/2010/main" val="1965874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8</a:t>
            </a:fld>
            <a:endParaRPr lang="en-US" dirty="0"/>
          </a:p>
        </p:txBody>
      </p:sp>
    </p:spTree>
    <p:extLst>
      <p:ext uri="{BB962C8B-B14F-4D97-AF65-F5344CB8AC3E}">
        <p14:creationId xmlns:p14="http://schemas.microsoft.com/office/powerpoint/2010/main" val="1400489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9</a:t>
            </a:fld>
            <a:endParaRPr lang="en-US" dirty="0"/>
          </a:p>
        </p:txBody>
      </p:sp>
    </p:spTree>
    <p:extLst>
      <p:ext uri="{BB962C8B-B14F-4D97-AF65-F5344CB8AC3E}">
        <p14:creationId xmlns:p14="http://schemas.microsoft.com/office/powerpoint/2010/main" val="3734922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title block"/>
          <p:cNvSpPr/>
          <p:nvPr/>
        </p:nvSpPr>
        <p:spPr bwMode="invGray">
          <a:xfrm>
            <a:off x="1141413" y="1600200"/>
            <a:ext cx="1104741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7" name="top graphic"/>
          <p:cNvGrpSpPr/>
          <p:nvPr/>
        </p:nvGrpSpPr>
        <p:grpSpPr>
          <a:xfrm>
            <a:off x="1279"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23" name="bottom graphic"/>
          <p:cNvGrpSpPr/>
          <p:nvPr/>
        </p:nvGrpSpPr>
        <p:grpSpPr>
          <a:xfrm>
            <a:off x="0" y="6080760"/>
            <a:ext cx="12190231" cy="777240"/>
            <a:chOff x="0" y="6080760"/>
            <a:chExt cx="12190231" cy="777240"/>
          </a:xfrm>
        </p:grpSpPr>
        <p:sp>
          <p:nvSpPr>
            <p:cNvPr id="13" name="Rectangle 12"/>
            <p:cNvSpPr/>
            <p:nvPr/>
          </p:nvSpPr>
          <p:spPr>
            <a:xfrm>
              <a:off x="0" y="6217920"/>
              <a:ext cx="12188825" cy="64008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ctrTitle"/>
          </p:nvPr>
        </p:nvSpPr>
        <p:spPr bwMode="invGray">
          <a:xfrm>
            <a:off x="1522414" y="1905000"/>
            <a:ext cx="9143998" cy="2667000"/>
          </a:xfrm>
        </p:spPr>
        <p:txBody>
          <a:bodyPr anchor="b">
            <a:normAutofit/>
          </a:bodyPr>
          <a:lstStyle>
            <a:lvl1pPr>
              <a:lnSpc>
                <a:spcPct val="80000"/>
              </a:lnSpc>
              <a:defRPr sz="6600">
                <a:solidFill>
                  <a:schemeClr val="bg1"/>
                </a:solidFill>
                <a:effectLst>
                  <a:outerShdw blurRad="88900" algn="ctr" rotWithShape="0">
                    <a:prstClr val="black">
                      <a:alpha val="35000"/>
                    </a:prstClr>
                  </a:outerShdw>
                </a:effectLst>
              </a:defRPr>
            </a:lvl1pPr>
          </a:lstStyle>
          <a:p>
            <a:r>
              <a:rPr lang="en-US"/>
              <a:t>Click to edit Master title style</a:t>
            </a:r>
            <a:endParaRPr dirty="0"/>
          </a:p>
        </p:txBody>
      </p:sp>
      <p:sp>
        <p:nvSpPr>
          <p:cNvPr id="3" name="Subtitle 2"/>
          <p:cNvSpPr>
            <a:spLocks noGrp="1"/>
          </p:cNvSpPr>
          <p:nvPr>
            <p:ph type="subTitle" idx="1"/>
          </p:nvPr>
        </p:nvSpPr>
        <p:spPr>
          <a:xfrm>
            <a:off x="1522413" y="5029200"/>
            <a:ext cx="8229598" cy="838200"/>
          </a:xfrm>
        </p:spPr>
        <p:txBody>
          <a:bodyPr/>
          <a:lstStyle>
            <a:lvl1pPr marL="0" indent="0" algn="l">
              <a:lnSpc>
                <a:spcPct val="90000"/>
              </a:lnSpc>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1" name="Footer Placeholder 20"/>
          <p:cNvSpPr>
            <a:spLocks noGrp="1"/>
          </p:cNvSpPr>
          <p:nvPr>
            <p:ph type="ftr" sz="quarter" idx="11"/>
          </p:nvPr>
        </p:nvSpPr>
        <p:spPr/>
        <p:txBody>
          <a:bodyPr/>
          <a:lstStyle/>
          <a:p>
            <a:r>
              <a:rPr lang="en-US" dirty="0"/>
              <a:t>Add a footer</a:t>
            </a:r>
          </a:p>
        </p:txBody>
      </p:sp>
      <p:sp>
        <p:nvSpPr>
          <p:cNvPr id="20" name="Date Placeholder 19"/>
          <p:cNvSpPr>
            <a:spLocks noGrp="1"/>
          </p:cNvSpPr>
          <p:nvPr>
            <p:ph type="dt" sz="half" idx="10"/>
          </p:nvPr>
        </p:nvSpPr>
        <p:spPr/>
        <p:txBody>
          <a:bodyPr/>
          <a:lstStyle/>
          <a:p>
            <a:fld id="{333B76B7-5811-4114-8A95-998148FFD529}" type="datetime1">
              <a:rPr lang="en-US" smtClean="0"/>
              <a:t>3/17/2025</a:t>
            </a:fld>
            <a:endParaRPr lang="en-US" dirty="0"/>
          </a:p>
        </p:txBody>
      </p:sp>
      <p:sp>
        <p:nvSpPr>
          <p:cNvPr id="22" name="Slide Number Placeholder 21"/>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8816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75C077A-EF7A-41AA-8976-110EB7416C60}" type="datetime1">
              <a:rPr lang="en-US" smtClean="0"/>
              <a:t>3/17/2025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223790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4507" y="609600"/>
            <a:ext cx="1143001"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22413" y="609600"/>
            <a:ext cx="7696198" cy="54102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CFF5912B-6681-4BDF-AE10-F59636249FF3}" type="datetime1">
              <a:rPr lang="en-US" smtClean="0"/>
              <a:t>3/17/2025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65341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05C8E22-D0BA-4CB4-9C32-B27533199514}" type="datetime1">
              <a:rPr lang="en-US" smtClean="0"/>
              <a:t>3/17/2025</a:t>
            </a:fld>
            <a:endParaRPr dirty="0"/>
          </a:p>
        </p:txBody>
      </p:sp>
      <p:sp>
        <p:nvSpPr>
          <p:cNvPr id="6" name="Slide Number Placeholder 5"/>
          <p:cNvSpPr>
            <a:spLocks noGrp="1"/>
          </p:cNvSpPr>
          <p:nvPr>
            <p:ph type="sldNum" sz="quarter" idx="12"/>
          </p:nvPr>
        </p:nvSpPr>
        <p:spPr/>
        <p:txBody>
          <a:bodyPr/>
          <a:lstStyle/>
          <a:p>
            <a:fld id="{DF28FB93-0A08-4E7D-8E63-9EFA29F1E093}" type="slidenum">
              <a:rPr/>
              <a:pPr/>
              <a:t>‹#›</a:t>
            </a:fld>
            <a:endParaRPr dirty="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FC2180A9-7A83-412D-A8AC-5AF60A8AA507}" type="datetime1">
              <a:rPr lang="en-US" smtClean="0"/>
              <a:t>3/17/2025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89459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22413" y="4876800"/>
            <a:ext cx="8229598"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4" name="Date Placeholder 3"/>
          <p:cNvSpPr>
            <a:spLocks noGrp="1"/>
          </p:cNvSpPr>
          <p:nvPr>
            <p:ph type="dt" sz="half" idx="10"/>
          </p:nvPr>
        </p:nvSpPr>
        <p:spPr/>
        <p:txBody>
          <a:bodyPr/>
          <a:lstStyle>
            <a:lvl1pPr>
              <a:defRPr>
                <a:solidFill>
                  <a:schemeClr val="tx1"/>
                </a:solidFill>
              </a:defRPr>
            </a:lvl1pPr>
          </a:lstStyle>
          <a:p>
            <a:fld id="{6A563DF0-FDDF-4143-9D8C-6AF41892E174}" type="datetime1">
              <a:rPr lang="en-US" smtClean="0"/>
              <a:t>3/17/2025</a:t>
            </a:fld>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484106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22413"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30849"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8BB83F9-4677-4C31-8407-7919061A580B}" type="datetime1">
              <a:rPr lang="en-US" smtClean="0"/>
              <a:t>3/17/2025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51225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6814"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6814"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33939A6-3450-434F-A872-BEE63F7EB093}" type="datetime1">
              <a:rPr lang="en-US" smtClean="0"/>
              <a:t>3/17/2025</a:t>
            </a:fld>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597700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E3BABB1C-FA00-4171-BA31-4C5E719472F3}" type="datetime1">
              <a:rPr lang="en-US" smtClean="0"/>
              <a:t>3/17/2025</a:t>
            </a:fld>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98131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6" name="bottom graphic"/>
          <p:cNvGrpSpPr/>
          <p:nvPr userDrawn="1"/>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D76C8610-5B57-4C6B-BF9F-F5397A1F60B8}" type="datetime1">
              <a:rPr lang="en-US" smtClean="0"/>
              <a:t>3/17/2025</a:t>
            </a:fld>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3003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1"/>
            </a:lvl1pPr>
          </a:lstStyle>
          <a:p>
            <a:r>
              <a:rPr lang="en-US"/>
              <a:t>Click to edit Master title style</a:t>
            </a:r>
            <a:endParaRPr/>
          </a:p>
        </p:txBody>
      </p:sp>
      <p:sp>
        <p:nvSpPr>
          <p:cNvPr id="3" name="Content Placeholder 2"/>
          <p:cNvSpPr>
            <a:spLocks noGrp="1"/>
          </p:cNvSpPr>
          <p:nvPr>
            <p:ph idx="1"/>
          </p:nvPr>
        </p:nvSpPr>
        <p:spPr>
          <a:xfrm>
            <a:off x="1491930" y="1293495"/>
            <a:ext cx="5577840" cy="40233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923214" y="3536829"/>
            <a:ext cx="3124200" cy="1797169"/>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BADBF3DD-8B6D-46AA-BCA9-242D4EF63DDF}" type="datetime1">
              <a:rPr lang="en-US" smtClean="0"/>
              <a:t>3/17/2025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61613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400490" y="1202055"/>
            <a:ext cx="5760720" cy="4206240"/>
          </a:xfrm>
          <a:solidFill>
            <a:schemeClr val="bg1">
              <a:lumMod val="95000"/>
            </a:schemeClr>
          </a:solidFill>
        </p:spPr>
        <p:txBody>
          <a:bodyPr tIns="914400">
            <a:normAutofit/>
          </a:bodyPr>
          <a:lstStyle>
            <a:lvl1pPr marL="0" indent="0" algn="ctr">
              <a:spcBef>
                <a:spcPts val="0"/>
              </a:spcBef>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7923214" y="3536829"/>
            <a:ext cx="3124200" cy="1797171"/>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23C41AE9-3D4A-4A08-B03D-DC6D2ADF5464}" type="datetime1">
              <a:rPr lang="en-US" smtClean="0"/>
              <a:t>3/17/2025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931862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bottom graphic"/>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10" name="top graphic"/>
          <p:cNvGrpSpPr/>
          <p:nvPr/>
        </p:nvGrpSpPr>
        <p:grpSpPr>
          <a:xfrm>
            <a:off x="1279"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Placeholder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876" y="1905000"/>
            <a:ext cx="9143538" cy="36974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bwMode="auto">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defRPr>
            </a:lvl1pPr>
          </a:lstStyle>
          <a:p>
            <a:r>
              <a:rPr lang="en-US" dirty="0"/>
              <a:t>Add a footer</a:t>
            </a:r>
          </a:p>
        </p:txBody>
      </p:sp>
      <p:sp>
        <p:nvSpPr>
          <p:cNvPr id="4" name="Date Placeholder 3"/>
          <p:cNvSpPr>
            <a:spLocks noGrp="1"/>
          </p:cNvSpPr>
          <p:nvPr>
            <p:ph type="dt" sz="half" idx="2"/>
          </p:nvPr>
        </p:nvSpPr>
        <p:spPr bwMode="auto">
          <a:xfrm>
            <a:off x="7994363" y="6516865"/>
            <a:ext cx="1327622" cy="228600"/>
          </a:xfrm>
          <a:prstGeom prst="rect">
            <a:avLst/>
          </a:prstGeom>
        </p:spPr>
        <p:txBody>
          <a:bodyPr vert="horz" lIns="91440" tIns="45720" rIns="91440" bIns="45720" rtlCol="0" anchor="ctr"/>
          <a:lstStyle>
            <a:lvl1pPr algn="r">
              <a:defRPr sz="1100">
                <a:solidFill>
                  <a:schemeClr val="bg1"/>
                </a:solidFill>
              </a:defRPr>
            </a:lvl1pPr>
          </a:lstStyle>
          <a:p>
            <a:fld id="{5C6E67D0-0200-42BE-A0B2-78C70FBBB312}" type="datetime1">
              <a:rPr lang="en-US" smtClean="0"/>
              <a:pPr/>
              <a:t>3/17/2025</a:t>
            </a:fld>
            <a:endParaRPr lang="en-US" dirty="0"/>
          </a:p>
        </p:txBody>
      </p:sp>
      <p:sp>
        <p:nvSpPr>
          <p:cNvPr id="6" name="Slide Number Placeholder 5"/>
          <p:cNvSpPr>
            <a:spLocks noGrp="1"/>
          </p:cNvSpPr>
          <p:nvPr>
            <p:ph type="sldNum" sz="quarter" idx="4"/>
          </p:nvPr>
        </p:nvSpPr>
        <p:spPr bwMode="auto">
          <a:xfrm>
            <a:off x="9730094" y="6516865"/>
            <a:ext cx="936319" cy="228600"/>
          </a:xfrm>
          <a:prstGeom prst="rect">
            <a:avLst/>
          </a:prstGeom>
        </p:spPr>
        <p:txBody>
          <a:bodyPr vert="horz" lIns="91440" tIns="45720" rIns="91440" bIns="45720" rtlCol="0" anchor="ctr"/>
          <a:lstStyle>
            <a:lvl1pPr algn="r">
              <a:defRPr sz="1100">
                <a:solidFill>
                  <a:schemeClr val="bg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310681898"/>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14"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accent1">
              <a:lumMod val="50000"/>
            </a:schemeClr>
          </a:solidFill>
          <a:latin typeface="+mj-lt"/>
          <a:ea typeface="+mj-ea"/>
          <a:cs typeface="+mj-cs"/>
        </a:defRPr>
      </a:lvl1pPr>
    </p:titleStyle>
    <p:body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Project Overview</a:t>
            </a:r>
          </a:p>
        </p:txBody>
      </p:sp>
      <p:sp>
        <p:nvSpPr>
          <p:cNvPr id="3" name="Content Placeholder 2"/>
          <p:cNvSpPr>
            <a:spLocks noGrp="1"/>
          </p:cNvSpPr>
          <p:nvPr>
            <p:ph type="subTitle" idx="1"/>
          </p:nvPr>
        </p:nvSpPr>
        <p:spPr>
          <a:xfrm>
            <a:off x="1125860" y="4941168"/>
            <a:ext cx="11233248" cy="926232"/>
          </a:xfrm>
        </p:spPr>
        <p:txBody>
          <a:bodyPr>
            <a:normAutofit/>
          </a:bodyPr>
          <a:lstStyle/>
          <a:p>
            <a:r>
              <a:rPr lang="en-US" sz="2800" dirty="0"/>
              <a:t>Lead Management System  - </a:t>
            </a:r>
            <a:r>
              <a:rPr lang="en-US" sz="2800" dirty="0" smtClean="0"/>
              <a:t>Agile Project | Macrotech </a:t>
            </a:r>
            <a:r>
              <a:rPr lang="en-US" sz="2800" dirty="0"/>
              <a:t>Developers Ltd | Presenter Name – Shivam Mehrotra      </a:t>
            </a:r>
            <a:r>
              <a:rPr lang="en-US" sz="2800" dirty="0" smtClean="0"/>
              <a:t>        Date</a:t>
            </a:r>
            <a:r>
              <a:rPr lang="en-US" sz="2800" dirty="0"/>
              <a:t>: </a:t>
            </a:r>
            <a:r>
              <a:rPr lang="en-US" sz="2800" dirty="0" smtClean="0"/>
              <a:t>19.03.2025</a:t>
            </a:r>
            <a:endParaRPr lang="en-US" sz="2800" dirty="0"/>
          </a:p>
        </p:txBody>
      </p:sp>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97E4-8805-4551-85EB-95F5129A066C}"/>
              </a:ext>
            </a:extLst>
          </p:cNvPr>
          <p:cNvSpPr>
            <a:spLocks noGrp="1"/>
          </p:cNvSpPr>
          <p:nvPr>
            <p:ph type="title"/>
          </p:nvPr>
        </p:nvSpPr>
        <p:spPr>
          <a:xfrm>
            <a:off x="1522876" y="609600"/>
            <a:ext cx="9143538" cy="443136"/>
          </a:xfrm>
        </p:spPr>
        <p:txBody>
          <a:bodyPr>
            <a:normAutofit fontScale="90000"/>
          </a:bodyPr>
          <a:lstStyle/>
          <a:p>
            <a:r>
              <a:rPr lang="en-IN" dirty="0"/>
              <a:t>Resources:</a:t>
            </a:r>
          </a:p>
        </p:txBody>
      </p:sp>
      <p:sp>
        <p:nvSpPr>
          <p:cNvPr id="5" name="Content Placeholder 4"/>
          <p:cNvSpPr>
            <a:spLocks noGrp="1"/>
          </p:cNvSpPr>
          <p:nvPr>
            <p:ph idx="1"/>
          </p:nvPr>
        </p:nvSpPr>
        <p:spPr>
          <a:xfrm>
            <a:off x="1505243" y="1052736"/>
            <a:ext cx="9161171" cy="5003984"/>
          </a:xfrm>
        </p:spPr>
        <p:txBody>
          <a:bodyPr>
            <a:normAutofit fontScale="92500" lnSpcReduction="20000"/>
          </a:bodyPr>
          <a:lstStyle/>
          <a:p>
            <a:r>
              <a:rPr lang="en-US" b="1" dirty="0" smtClean="0"/>
              <a:t>People </a:t>
            </a:r>
            <a:r>
              <a:rPr lang="en-US" b="1" dirty="0"/>
              <a:t>(Project Team</a:t>
            </a:r>
            <a:r>
              <a:rPr lang="en-US" b="1" dirty="0" smtClean="0"/>
              <a:t>)</a:t>
            </a:r>
          </a:p>
          <a:p>
            <a:pPr marL="0" indent="0">
              <a:buNone/>
            </a:pPr>
            <a:endParaRPr lang="en-US" sz="1700" b="1" dirty="0"/>
          </a:p>
          <a:p>
            <a:pPr marL="0" indent="0">
              <a:spcBef>
                <a:spcPts val="0"/>
              </a:spcBef>
              <a:buNone/>
            </a:pPr>
            <a:r>
              <a:rPr lang="en-US" sz="1700" dirty="0"/>
              <a:t>Product Owner (Client Representative) – Ensures business needs and priorities are met.</a:t>
            </a:r>
          </a:p>
          <a:p>
            <a:pPr marL="0" indent="0">
              <a:spcBef>
                <a:spcPts val="0"/>
              </a:spcBef>
              <a:buNone/>
            </a:pPr>
            <a:r>
              <a:rPr lang="en-US" sz="1700" dirty="0"/>
              <a:t>Scrum Master – Facilitates Agile processes and removes roadblocks.</a:t>
            </a:r>
          </a:p>
          <a:p>
            <a:pPr marL="0" indent="0">
              <a:spcBef>
                <a:spcPts val="0"/>
              </a:spcBef>
              <a:buNone/>
            </a:pPr>
            <a:r>
              <a:rPr lang="en-US" sz="1700" dirty="0" smtClean="0"/>
              <a:t>Developers </a:t>
            </a:r>
            <a:r>
              <a:rPr lang="en-US" sz="1700" dirty="0"/>
              <a:t>(Frontend &amp; Backend) – Build and refine the LMS in incremental sprints.</a:t>
            </a:r>
          </a:p>
          <a:p>
            <a:pPr marL="0" indent="0">
              <a:spcBef>
                <a:spcPts val="0"/>
              </a:spcBef>
              <a:buNone/>
            </a:pPr>
            <a:r>
              <a:rPr lang="en-US" sz="1700" dirty="0"/>
              <a:t>QA Testers – Conduct continuous testing to maintain quality at every stage.</a:t>
            </a:r>
          </a:p>
          <a:p>
            <a:pPr marL="0" indent="0">
              <a:spcBef>
                <a:spcPts val="0"/>
              </a:spcBef>
              <a:buNone/>
            </a:pPr>
            <a:r>
              <a:rPr lang="en-US" sz="1700" dirty="0"/>
              <a:t>UI/UX Designer – Ensures the system is user-friendly and visually appealing.</a:t>
            </a:r>
          </a:p>
          <a:p>
            <a:pPr marL="0" indent="0">
              <a:spcBef>
                <a:spcPts val="0"/>
              </a:spcBef>
              <a:buNone/>
            </a:pPr>
            <a:r>
              <a:rPr lang="en-US" sz="1700" dirty="0"/>
              <a:t>Infrastructure Team (DB Admin, Network Admin, DevOps) – Manages hosting, security, and database performance.</a:t>
            </a:r>
          </a:p>
          <a:p>
            <a:pPr marL="0" indent="0">
              <a:spcBef>
                <a:spcPts val="0"/>
              </a:spcBef>
              <a:buNone/>
            </a:pPr>
            <a:r>
              <a:rPr lang="en-US" sz="1700" dirty="0"/>
              <a:t>Trainers &amp; Support Team – Handles training and post-go-live support.</a:t>
            </a:r>
          </a:p>
          <a:p>
            <a:r>
              <a:rPr lang="en-US" b="1" dirty="0" smtClean="0"/>
              <a:t>Time</a:t>
            </a:r>
          </a:p>
          <a:p>
            <a:pPr marL="0" indent="0">
              <a:buNone/>
            </a:pPr>
            <a:r>
              <a:rPr lang="en-US" sz="1700" dirty="0" smtClean="0"/>
              <a:t>Agile </a:t>
            </a:r>
            <a:r>
              <a:rPr lang="en-US" sz="1700" dirty="0"/>
              <a:t>methodology follows an iterative and incremental approach to software development. Instead of waiting for the entire project to be completed before delivery, Agile breaks the work into smaller chunks (sprints) that deliver functional modules periodically.</a:t>
            </a:r>
            <a:endParaRPr lang="en-US" sz="1700" b="1" dirty="0"/>
          </a:p>
          <a:p>
            <a:pPr marL="0" indent="0">
              <a:buNone/>
            </a:pPr>
            <a:r>
              <a:rPr lang="en-US" sz="1700" dirty="0"/>
              <a:t>The overall project duration for developing the Lead Management System (LMS) using Agile is estimated to </a:t>
            </a:r>
            <a:r>
              <a:rPr lang="en-US" sz="1700" dirty="0" smtClean="0"/>
              <a:t>be 6 Months. </a:t>
            </a:r>
            <a:r>
              <a:rPr lang="en-US" sz="1700" dirty="0"/>
              <a:t>This timeframe includes planning, development, testing, and deployment, ensuring that the system is built efficiently while continuously incorporating feedback</a:t>
            </a:r>
            <a:r>
              <a:rPr lang="en-US" sz="1700" dirty="0" smtClean="0"/>
              <a:t>.</a:t>
            </a:r>
            <a:r>
              <a:rPr lang="en-US" sz="1700" b="1" dirty="0"/>
              <a:t> </a:t>
            </a:r>
            <a:endParaRPr lang="en-US" sz="1700" b="1" dirty="0" smtClean="0"/>
          </a:p>
          <a:p>
            <a:pPr marL="0" indent="0">
              <a:buNone/>
            </a:pPr>
            <a:r>
              <a:rPr lang="en-US" sz="1700" b="1" dirty="0" smtClean="0"/>
              <a:t>Total </a:t>
            </a:r>
            <a:r>
              <a:rPr lang="en-US" sz="1700" b="1" dirty="0"/>
              <a:t>Implementation Timeline:</a:t>
            </a:r>
            <a:r>
              <a:rPr lang="en-US" sz="1700" dirty="0"/>
              <a:t> </a:t>
            </a:r>
            <a:r>
              <a:rPr lang="en-US" sz="1700" b="1" dirty="0"/>
              <a:t>6 months</a:t>
            </a:r>
            <a:r>
              <a:rPr lang="en-US" sz="1700" dirty="0"/>
              <a:t/>
            </a:r>
            <a:br>
              <a:rPr lang="en-US" sz="1700" dirty="0"/>
            </a:br>
            <a:r>
              <a:rPr lang="en-US" sz="1700" b="1" dirty="0" smtClean="0"/>
              <a:t>Sprint </a:t>
            </a:r>
            <a:r>
              <a:rPr lang="en-US" sz="1700" b="1" dirty="0"/>
              <a:t>Duration:</a:t>
            </a:r>
            <a:r>
              <a:rPr lang="en-US" sz="1700" dirty="0"/>
              <a:t> </a:t>
            </a:r>
            <a:r>
              <a:rPr lang="en-US" sz="1700" b="1" dirty="0"/>
              <a:t>2 weeks per sprint</a:t>
            </a:r>
            <a:r>
              <a:rPr lang="en-US" sz="1700" dirty="0"/>
              <a:t/>
            </a:r>
            <a:br>
              <a:rPr lang="en-US" sz="1700" dirty="0"/>
            </a:br>
            <a:r>
              <a:rPr lang="en-US" sz="1700" b="1" dirty="0" smtClean="0"/>
              <a:t>Total </a:t>
            </a:r>
            <a:r>
              <a:rPr lang="en-US" sz="1700" b="1" dirty="0"/>
              <a:t>Estimated Sprints:</a:t>
            </a:r>
            <a:r>
              <a:rPr lang="en-US" sz="1700" dirty="0"/>
              <a:t> </a:t>
            </a:r>
            <a:r>
              <a:rPr lang="en-US" sz="1700" b="1" dirty="0" smtClean="0"/>
              <a:t>12 </a:t>
            </a:r>
            <a:r>
              <a:rPr lang="en-US" sz="1700" b="1" dirty="0"/>
              <a:t>sprints (6 months × 4 weeks ÷ 2 weeks per sprint)</a:t>
            </a:r>
            <a:endParaRPr lang="en-IN" sz="1700" dirty="0"/>
          </a:p>
        </p:txBody>
      </p:sp>
    </p:spTree>
    <p:extLst>
      <p:ext uri="{BB962C8B-B14F-4D97-AF65-F5344CB8AC3E}">
        <p14:creationId xmlns:p14="http://schemas.microsoft.com/office/powerpoint/2010/main" val="341530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97E4-8805-4551-85EB-95F5129A066C}"/>
              </a:ext>
            </a:extLst>
          </p:cNvPr>
          <p:cNvSpPr>
            <a:spLocks noGrp="1"/>
          </p:cNvSpPr>
          <p:nvPr>
            <p:ph type="title"/>
          </p:nvPr>
        </p:nvSpPr>
        <p:spPr>
          <a:xfrm>
            <a:off x="1522876" y="609600"/>
            <a:ext cx="9143538" cy="443136"/>
          </a:xfrm>
        </p:spPr>
        <p:txBody>
          <a:bodyPr>
            <a:normAutofit fontScale="90000"/>
          </a:bodyPr>
          <a:lstStyle/>
          <a:p>
            <a:r>
              <a:rPr lang="en-IN" dirty="0"/>
              <a:t>Resources:</a:t>
            </a:r>
          </a:p>
        </p:txBody>
      </p:sp>
      <p:sp>
        <p:nvSpPr>
          <p:cNvPr id="5" name="Content Placeholder 4"/>
          <p:cNvSpPr>
            <a:spLocks noGrp="1"/>
          </p:cNvSpPr>
          <p:nvPr>
            <p:ph idx="1"/>
          </p:nvPr>
        </p:nvSpPr>
        <p:spPr>
          <a:xfrm>
            <a:off x="1505243" y="908720"/>
            <a:ext cx="9161171" cy="5148000"/>
          </a:xfrm>
        </p:spPr>
        <p:txBody>
          <a:bodyPr>
            <a:normAutofit/>
          </a:bodyPr>
          <a:lstStyle/>
          <a:p>
            <a:r>
              <a:rPr lang="en-US" dirty="0" smtClean="0"/>
              <a:t>Budget</a:t>
            </a:r>
          </a:p>
          <a:p>
            <a:pPr marL="0" indent="0">
              <a:buNone/>
            </a:pPr>
            <a:r>
              <a:rPr lang="en-US" sz="1800" dirty="0"/>
              <a:t>The total estimated budget for developing the </a:t>
            </a:r>
            <a:r>
              <a:rPr lang="en-US" sz="1800" b="1" dirty="0"/>
              <a:t>Lead Management System (LMS)</a:t>
            </a:r>
            <a:r>
              <a:rPr lang="en-US" sz="1800" dirty="0"/>
              <a:t> using Agile methodology is </a:t>
            </a:r>
            <a:r>
              <a:rPr lang="en-US" sz="1800" b="1" dirty="0"/>
              <a:t>₹50 Lakhs</a:t>
            </a:r>
            <a:r>
              <a:rPr lang="en-US" sz="1800" dirty="0"/>
              <a:t>. This budget includes all major cost components such as resources, infrastructure, software, training, and third-party integrations. Agile development ensures </a:t>
            </a:r>
            <a:r>
              <a:rPr lang="en-US" sz="1800" b="1" dirty="0"/>
              <a:t>cost efficiency</a:t>
            </a:r>
            <a:r>
              <a:rPr lang="en-US" sz="1800" dirty="0"/>
              <a:t> by prioritizing the most valuable features first and iteratively improving the system.</a:t>
            </a:r>
          </a:p>
          <a:p>
            <a:endParaRPr lang="en-IN" dirty="0"/>
          </a:p>
        </p:txBody>
      </p:sp>
      <p:graphicFrame>
        <p:nvGraphicFramePr>
          <p:cNvPr id="27" name="Table 26"/>
          <p:cNvGraphicFramePr>
            <a:graphicFrameLocks noGrp="1"/>
          </p:cNvGraphicFramePr>
          <p:nvPr>
            <p:extLst>
              <p:ext uri="{D42A27DB-BD31-4B8C-83A1-F6EECF244321}">
                <p14:modId xmlns:p14="http://schemas.microsoft.com/office/powerpoint/2010/main" val="3274638191"/>
              </p:ext>
            </p:extLst>
          </p:nvPr>
        </p:nvGraphicFramePr>
        <p:xfrm>
          <a:off x="2782044" y="2492896"/>
          <a:ext cx="6840759" cy="3849914"/>
        </p:xfrm>
        <a:graphic>
          <a:graphicData uri="http://schemas.openxmlformats.org/drawingml/2006/table">
            <a:tbl>
              <a:tblPr>
                <a:tableStyleId>{3B4B98B0-60AC-42C2-AFA5-B58CD77FA1E5}</a:tableStyleId>
              </a:tblPr>
              <a:tblGrid>
                <a:gridCol w="2558480">
                  <a:extLst>
                    <a:ext uri="{9D8B030D-6E8A-4147-A177-3AD203B41FA5}">
                      <a16:colId xmlns:a16="http://schemas.microsoft.com/office/drawing/2014/main" val="3625414216"/>
                    </a:ext>
                  </a:extLst>
                </a:gridCol>
                <a:gridCol w="2122994">
                  <a:extLst>
                    <a:ext uri="{9D8B030D-6E8A-4147-A177-3AD203B41FA5}">
                      <a16:colId xmlns:a16="http://schemas.microsoft.com/office/drawing/2014/main" val="4013123980"/>
                    </a:ext>
                  </a:extLst>
                </a:gridCol>
                <a:gridCol w="2159285">
                  <a:extLst>
                    <a:ext uri="{9D8B030D-6E8A-4147-A177-3AD203B41FA5}">
                      <a16:colId xmlns:a16="http://schemas.microsoft.com/office/drawing/2014/main" val="2959650886"/>
                    </a:ext>
                  </a:extLst>
                </a:gridCol>
              </a:tblGrid>
              <a:tr h="302088">
                <a:tc>
                  <a:txBody>
                    <a:bodyPr/>
                    <a:lstStyle/>
                    <a:p>
                      <a:pPr algn="ctr" fontAlgn="ctr"/>
                      <a:r>
                        <a:rPr lang="en-IN" sz="1200" u="none" strike="noStrike">
                          <a:effectLst/>
                        </a:rPr>
                        <a:t>Cost Component</a:t>
                      </a:r>
                      <a:endParaRPr lang="en-IN" sz="1200" b="1"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Estimated Cost (₹ Lakhs)</a:t>
                      </a:r>
                      <a:endParaRPr lang="en-IN" sz="1200" b="1"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Description</a:t>
                      </a:r>
                      <a:endParaRPr lang="en-IN" sz="1200" b="1" i="0" u="none" strike="noStrike">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2329062363"/>
                  </a:ext>
                </a:extLst>
              </a:tr>
              <a:tr h="598415">
                <a:tc>
                  <a:txBody>
                    <a:bodyPr/>
                    <a:lstStyle/>
                    <a:p>
                      <a:pPr algn="ctr" fontAlgn="ctr"/>
                      <a:r>
                        <a:rPr lang="en-US" sz="1200" u="none" strike="noStrike">
                          <a:effectLst/>
                        </a:rPr>
                        <a:t>1. Human Resources (SCRUM Master,Product Owner,Developers,DBA etc.)</a:t>
                      </a:r>
                      <a:endParaRPr lang="en-US"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30</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US" sz="1200" u="none" strike="noStrike" dirty="0">
                          <a:effectLst/>
                        </a:rPr>
                        <a:t>Salaries for developers, testers, Scrum Master, Product Owner, UI/UX, DevOps</a:t>
                      </a:r>
                      <a:r>
                        <a:rPr lang="en-US" sz="1200" u="none" strike="noStrike" dirty="0" smtClean="0">
                          <a:effectLst/>
                        </a:rPr>
                        <a:t>, </a:t>
                      </a:r>
                      <a:r>
                        <a:rPr lang="en-US" sz="1200" u="none" strike="noStrike" dirty="0">
                          <a:effectLst/>
                        </a:rPr>
                        <a:t>DBA, etc.</a:t>
                      </a:r>
                      <a:endParaRPr lang="en-US" sz="1200" b="0" i="0" u="none" strike="noStrike" dirty="0">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3340695002"/>
                  </a:ext>
                </a:extLst>
              </a:tr>
              <a:tr h="746579">
                <a:tc>
                  <a:txBody>
                    <a:bodyPr/>
                    <a:lstStyle/>
                    <a:p>
                      <a:pPr algn="ctr" fontAlgn="ctr"/>
                      <a:r>
                        <a:rPr lang="en-US" sz="1200" u="none" strike="noStrike">
                          <a:effectLst/>
                        </a:rPr>
                        <a:t>2. Technology ansd Tools (Cloud Hosting, Servers, Networking, Testing, Agile Management Tools)</a:t>
                      </a:r>
                      <a:endParaRPr lang="en-US"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7.5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US" sz="1200" u="none" strike="noStrike">
                          <a:effectLst/>
                        </a:rPr>
                        <a:t>Cloud hosting, third-party APIs, DevOps tools (CI/CD, monitoring), software licenses.</a:t>
                      </a:r>
                      <a:endParaRPr lang="en-US" sz="1200" b="0" i="0" u="none" strike="noStrike">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995489487"/>
                  </a:ext>
                </a:extLst>
              </a:tr>
              <a:tr h="450252">
                <a:tc>
                  <a:txBody>
                    <a:bodyPr/>
                    <a:lstStyle/>
                    <a:p>
                      <a:pPr algn="ctr" fontAlgn="ctr"/>
                      <a:r>
                        <a:rPr lang="en-IN" sz="1200" u="none" strike="noStrike">
                          <a:effectLst/>
                        </a:rPr>
                        <a:t>Infrastructure </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dirty="0">
                          <a:effectLst/>
                        </a:rPr>
                        <a:t>Development environments, servers, databases, networking.</a:t>
                      </a:r>
                      <a:endParaRPr lang="en-IN" sz="1200" b="0" i="0" u="none" strike="noStrike" dirty="0">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3046995147"/>
                  </a:ext>
                </a:extLst>
              </a:tr>
              <a:tr h="450252">
                <a:tc>
                  <a:txBody>
                    <a:bodyPr/>
                    <a:lstStyle/>
                    <a:p>
                      <a:pPr algn="ctr" fontAlgn="ctr"/>
                      <a:r>
                        <a:rPr lang="en-IN" sz="1200" u="none" strike="noStrike">
                          <a:effectLst/>
                        </a:rPr>
                        <a:t>Training &amp; Certifications </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2.5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Agile training, Scrum certifications, technical skill development.</a:t>
                      </a:r>
                      <a:endParaRPr lang="en-IN" sz="1200" b="0" i="0" u="none" strike="noStrike">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434092286"/>
                  </a:ext>
                </a:extLst>
              </a:tr>
              <a:tr h="598415">
                <a:tc>
                  <a:txBody>
                    <a:bodyPr/>
                    <a:lstStyle/>
                    <a:p>
                      <a:pPr algn="ctr" fontAlgn="ctr"/>
                      <a:r>
                        <a:rPr lang="en-IN" sz="1200" u="none" strike="noStrike">
                          <a:effectLst/>
                        </a:rPr>
                        <a:t>Testing &amp; Security </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2.5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US" sz="1200" u="none" strike="noStrike">
                          <a:effectLst/>
                        </a:rPr>
                        <a:t>Automated/manual testing tools, penetration testing, security audits.</a:t>
                      </a:r>
                      <a:endParaRPr lang="en-US" sz="1200" b="0" i="0" u="none" strike="noStrike">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1860039114"/>
                  </a:ext>
                </a:extLst>
              </a:tr>
              <a:tr h="598415">
                <a:tc>
                  <a:txBody>
                    <a:bodyPr/>
                    <a:lstStyle/>
                    <a:p>
                      <a:pPr algn="ctr" fontAlgn="ctr"/>
                      <a:r>
                        <a:rPr lang="en-IN" sz="1200" u="none" strike="noStrike">
                          <a:effectLst/>
                        </a:rPr>
                        <a:t>Miscellaneous &amp; Buffer </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2.5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US" sz="1200" u="none" strike="noStrike" dirty="0">
                          <a:effectLst/>
                        </a:rPr>
                        <a:t>Unexpected costs, additional integrations, documentation, meetings, travel, etc.</a:t>
                      </a:r>
                      <a:endParaRPr lang="en-US" sz="1200" b="0" i="0" u="none" strike="noStrike" dirty="0">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457528783"/>
                  </a:ext>
                </a:extLst>
              </a:tr>
            </a:tbl>
          </a:graphicData>
        </a:graphic>
      </p:graphicFrame>
    </p:spTree>
    <p:extLst>
      <p:ext uri="{BB962C8B-B14F-4D97-AF65-F5344CB8AC3E}">
        <p14:creationId xmlns:p14="http://schemas.microsoft.com/office/powerpoint/2010/main" val="1530292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2876" y="609600"/>
            <a:ext cx="9143538" cy="515144"/>
          </a:xfrm>
        </p:spPr>
        <p:txBody>
          <a:bodyPr>
            <a:normAutofit fontScale="90000"/>
          </a:bodyPr>
          <a:lstStyle/>
          <a:p>
            <a:r>
              <a:rPr lang="en-US" dirty="0"/>
              <a:t>Risks and Dependencies:</a:t>
            </a:r>
          </a:p>
        </p:txBody>
      </p:sp>
      <p:sp>
        <p:nvSpPr>
          <p:cNvPr id="2" name="Content Placeholder 1"/>
          <p:cNvSpPr>
            <a:spLocks noGrp="1"/>
          </p:cNvSpPr>
          <p:nvPr>
            <p:ph idx="1"/>
          </p:nvPr>
        </p:nvSpPr>
        <p:spPr>
          <a:xfrm>
            <a:off x="1522876" y="1124744"/>
            <a:ext cx="9143538" cy="5040560"/>
          </a:xfrm>
        </p:spPr>
        <p:txBody>
          <a:bodyPr>
            <a:normAutofit fontScale="92500" lnSpcReduction="20000"/>
          </a:bodyPr>
          <a:lstStyle/>
          <a:p>
            <a:r>
              <a:rPr lang="en-US" sz="2600" b="1" dirty="0" smtClean="0"/>
              <a:t>Risks</a:t>
            </a:r>
          </a:p>
          <a:p>
            <a:pPr marL="0" indent="0">
              <a:buNone/>
            </a:pPr>
            <a:endParaRPr lang="en-US" sz="2900" b="1" dirty="0"/>
          </a:p>
          <a:p>
            <a:pPr marL="0" indent="0">
              <a:spcBef>
                <a:spcPts val="0"/>
              </a:spcBef>
              <a:buNone/>
            </a:pPr>
            <a:r>
              <a:rPr lang="en-US" sz="2600" dirty="0"/>
              <a:t>Uncontrolled </a:t>
            </a:r>
            <a:r>
              <a:rPr lang="en-US" sz="2600" dirty="0"/>
              <a:t>changes may increase cost/timeline. </a:t>
            </a:r>
          </a:p>
          <a:p>
            <a:pPr marL="0" indent="0">
              <a:spcBef>
                <a:spcPts val="0"/>
              </a:spcBef>
              <a:buNone/>
            </a:pPr>
            <a:r>
              <a:rPr lang="en-US" sz="2600" dirty="0"/>
              <a:t>Key </a:t>
            </a:r>
            <a:r>
              <a:rPr lang="en-US" sz="2600" dirty="0"/>
              <a:t>team members may be unavailable. </a:t>
            </a:r>
          </a:p>
          <a:p>
            <a:pPr marL="0" indent="0">
              <a:spcBef>
                <a:spcPts val="0"/>
              </a:spcBef>
              <a:buNone/>
            </a:pPr>
            <a:r>
              <a:rPr lang="en-US" sz="2600" dirty="0"/>
              <a:t>LMS </a:t>
            </a:r>
            <a:r>
              <a:rPr lang="en-US" sz="2600" dirty="0"/>
              <a:t>must work with existing </a:t>
            </a:r>
            <a:r>
              <a:rPr lang="en-US" sz="2600" dirty="0"/>
              <a:t>CRM. </a:t>
            </a:r>
          </a:p>
          <a:p>
            <a:pPr marL="0" indent="0">
              <a:spcBef>
                <a:spcPts val="0"/>
              </a:spcBef>
              <a:buNone/>
            </a:pPr>
            <a:r>
              <a:rPr lang="en-US" sz="2600" dirty="0"/>
              <a:t>Slow </a:t>
            </a:r>
            <a:r>
              <a:rPr lang="en-US" sz="2600" dirty="0"/>
              <a:t>system performance affects usability. </a:t>
            </a:r>
          </a:p>
          <a:p>
            <a:pPr marL="0" indent="0">
              <a:spcBef>
                <a:spcPts val="0"/>
              </a:spcBef>
              <a:buNone/>
            </a:pPr>
            <a:r>
              <a:rPr lang="en-US" sz="2600" dirty="0"/>
              <a:t>Poor </a:t>
            </a:r>
            <a:r>
              <a:rPr lang="en-US" sz="2600" dirty="0"/>
              <a:t>involvement leads to incorrect requirements. </a:t>
            </a:r>
          </a:p>
          <a:p>
            <a:pPr marL="0" indent="0">
              <a:spcBef>
                <a:spcPts val="0"/>
              </a:spcBef>
              <a:buNone/>
            </a:pPr>
            <a:r>
              <a:rPr lang="en-US" sz="2600" dirty="0"/>
              <a:t>Data </a:t>
            </a:r>
            <a:r>
              <a:rPr lang="en-US" sz="2600" dirty="0"/>
              <a:t>privacy issues may </a:t>
            </a:r>
            <a:r>
              <a:rPr lang="en-US" sz="2600" dirty="0"/>
              <a:t>arise.</a:t>
            </a:r>
            <a:endParaRPr lang="en-US" sz="2600" dirty="0"/>
          </a:p>
          <a:p>
            <a:pPr marL="0" indent="0">
              <a:spcBef>
                <a:spcPts val="0"/>
              </a:spcBef>
              <a:buNone/>
            </a:pPr>
            <a:r>
              <a:rPr lang="en-US" sz="2600" dirty="0"/>
              <a:t>Unexpected </a:t>
            </a:r>
            <a:r>
              <a:rPr lang="en-US" sz="2600" dirty="0"/>
              <a:t>costs may occur. </a:t>
            </a:r>
          </a:p>
          <a:p>
            <a:pPr marL="0" indent="0">
              <a:spcBef>
                <a:spcPts val="0"/>
              </a:spcBef>
              <a:buNone/>
            </a:pPr>
            <a:r>
              <a:rPr lang="en-US" sz="2600" dirty="0"/>
              <a:t>Resistance </a:t>
            </a:r>
            <a:r>
              <a:rPr lang="en-US" sz="2600" dirty="0"/>
              <a:t>to change may reduce usage. </a:t>
            </a:r>
          </a:p>
          <a:p>
            <a:r>
              <a:rPr lang="en-US" sz="2600" b="1" dirty="0" smtClean="0"/>
              <a:t>Dependencies</a:t>
            </a:r>
          </a:p>
          <a:p>
            <a:pPr marL="0" indent="0">
              <a:buNone/>
            </a:pPr>
            <a:r>
              <a:rPr lang="en-US" sz="2600" dirty="0"/>
              <a:t>Business rules and logic require SME validation.</a:t>
            </a:r>
            <a:endParaRPr lang="en-US" sz="2600" b="1" dirty="0"/>
          </a:p>
          <a:p>
            <a:pPr marL="0" indent="0">
              <a:spcBef>
                <a:spcPts val="0"/>
              </a:spcBef>
              <a:buNone/>
            </a:pPr>
            <a:r>
              <a:rPr lang="en-US" sz="2600" dirty="0" smtClean="0"/>
              <a:t>LMS </a:t>
            </a:r>
            <a:r>
              <a:rPr lang="en-US" sz="2600" dirty="0"/>
              <a:t>may rely on external </a:t>
            </a:r>
            <a:r>
              <a:rPr lang="en-US" sz="2600" dirty="0" smtClean="0"/>
              <a:t>systems.</a:t>
            </a:r>
          </a:p>
          <a:p>
            <a:pPr marL="0" indent="0">
              <a:spcBef>
                <a:spcPts val="0"/>
              </a:spcBef>
              <a:buNone/>
            </a:pPr>
            <a:r>
              <a:rPr lang="en-US" sz="2600" dirty="0"/>
              <a:t>Data migration from legacy systems may take time.</a:t>
            </a:r>
            <a:endParaRPr lang="en-US" sz="2600" dirty="0" smtClean="0"/>
          </a:p>
          <a:p>
            <a:pPr marL="0" indent="0">
              <a:spcBef>
                <a:spcPts val="0"/>
              </a:spcBef>
              <a:buNone/>
            </a:pPr>
            <a:r>
              <a:rPr lang="en-US" sz="2600" dirty="0" smtClean="0"/>
              <a:t>Data </a:t>
            </a:r>
            <a:r>
              <a:rPr lang="en-US" sz="2600" dirty="0"/>
              <a:t>migration may delay progress</a:t>
            </a:r>
            <a:r>
              <a:rPr lang="en-US" sz="2600" dirty="0" smtClean="0"/>
              <a:t>.</a:t>
            </a:r>
            <a:endParaRPr lang="en-US" sz="2600" dirty="0"/>
          </a:p>
        </p:txBody>
      </p:sp>
    </p:spTree>
    <p:extLst>
      <p:ext uri="{BB962C8B-B14F-4D97-AF65-F5344CB8AC3E}">
        <p14:creationId xmlns:p14="http://schemas.microsoft.com/office/powerpoint/2010/main" val="515381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84636-B030-43CF-ACF2-29C318BEEA39}"/>
              </a:ext>
            </a:extLst>
          </p:cNvPr>
          <p:cNvSpPr>
            <a:spLocks noGrp="1"/>
          </p:cNvSpPr>
          <p:nvPr>
            <p:ph type="title"/>
          </p:nvPr>
        </p:nvSpPr>
        <p:spPr/>
        <p:txBody>
          <a:bodyPr/>
          <a:lstStyle/>
          <a:p>
            <a:r>
              <a:rPr lang="en-US" dirty="0" smtClean="0"/>
              <a:t>Project Sponsor		:   		Mr. Lodha</a:t>
            </a:r>
            <a:br>
              <a:rPr lang="en-US" dirty="0" smtClean="0"/>
            </a:br>
            <a:r>
              <a:rPr lang="en-US" dirty="0" smtClean="0"/>
              <a:t>Project Manager		:  		Mr. Vaibhav</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913978142"/>
              </p:ext>
            </p:extLst>
          </p:nvPr>
        </p:nvGraphicFramePr>
        <p:xfrm>
          <a:off x="1125860" y="1848729"/>
          <a:ext cx="4968552" cy="4100552"/>
        </p:xfrm>
        <a:graphic>
          <a:graphicData uri="http://schemas.openxmlformats.org/drawingml/2006/table">
            <a:tbl>
              <a:tblPr>
                <a:tableStyleId>{3B4B98B0-60AC-42C2-AFA5-B58CD77FA1E5}</a:tableStyleId>
              </a:tblPr>
              <a:tblGrid>
                <a:gridCol w="1499517">
                  <a:extLst>
                    <a:ext uri="{9D8B030D-6E8A-4147-A177-3AD203B41FA5}">
                      <a16:colId xmlns:a16="http://schemas.microsoft.com/office/drawing/2014/main" val="2605775769"/>
                    </a:ext>
                  </a:extLst>
                </a:gridCol>
                <a:gridCol w="1544280">
                  <a:extLst>
                    <a:ext uri="{9D8B030D-6E8A-4147-A177-3AD203B41FA5}">
                      <a16:colId xmlns:a16="http://schemas.microsoft.com/office/drawing/2014/main" val="3340468467"/>
                    </a:ext>
                  </a:extLst>
                </a:gridCol>
                <a:gridCol w="1924755">
                  <a:extLst>
                    <a:ext uri="{9D8B030D-6E8A-4147-A177-3AD203B41FA5}">
                      <a16:colId xmlns:a16="http://schemas.microsoft.com/office/drawing/2014/main" val="3276337073"/>
                    </a:ext>
                  </a:extLst>
                </a:gridCol>
              </a:tblGrid>
              <a:tr h="219113">
                <a:tc gridSpan="2">
                  <a:txBody>
                    <a:bodyPr/>
                    <a:lstStyle/>
                    <a:p>
                      <a:pPr algn="ctr" rtl="0" fontAlgn="b"/>
                      <a:r>
                        <a:rPr lang="en-IN" sz="1200" u="none" strike="noStrike">
                          <a:effectLst/>
                        </a:rPr>
                        <a:t>Business Stakeholders</a:t>
                      </a:r>
                      <a:endParaRPr lang="en-IN" sz="1200" b="0" i="0" u="none" strike="noStrike">
                        <a:solidFill>
                          <a:srgbClr val="000000"/>
                        </a:solidFill>
                        <a:effectLst/>
                        <a:latin typeface="Calibri" panose="020F0502020204030204" pitchFamily="34" charset="0"/>
                      </a:endParaRPr>
                    </a:p>
                  </a:txBody>
                  <a:tcPr marL="9408" marR="9408" marT="9408" marB="0" anchor="b"/>
                </a:tc>
                <a:tc hMerge="1">
                  <a:txBody>
                    <a:bodyPr/>
                    <a:lstStyle/>
                    <a:p>
                      <a:endParaRPr lang="en-IN"/>
                    </a:p>
                  </a:txBody>
                  <a:tcPr/>
                </a:tc>
                <a:tc>
                  <a:txBody>
                    <a:bodyPr/>
                    <a:lstStyle/>
                    <a:p>
                      <a:pPr algn="ctr" rtl="0" fontAlgn="b"/>
                      <a:endParaRPr lang="en-IN" sz="1200" b="0" i="0" u="none" strike="noStrike">
                        <a:solidFill>
                          <a:srgbClr val="000000"/>
                        </a:solidFill>
                        <a:effectLst/>
                        <a:latin typeface="Arial" panose="020B0604020202020204" pitchFamily="34" charset="0"/>
                      </a:endParaRPr>
                    </a:p>
                  </a:txBody>
                  <a:tcPr marL="9408" marR="9408" marT="9408" marB="0" anchor="b"/>
                </a:tc>
                <a:extLst>
                  <a:ext uri="{0D108BD9-81ED-4DB2-BD59-A6C34878D82A}">
                    <a16:rowId xmlns:a16="http://schemas.microsoft.com/office/drawing/2014/main" val="3795777728"/>
                  </a:ext>
                </a:extLst>
              </a:tr>
              <a:tr h="417359">
                <a:tc>
                  <a:txBody>
                    <a:bodyPr/>
                    <a:lstStyle/>
                    <a:p>
                      <a:pPr algn="ctr" rtl="0" fontAlgn="b"/>
                      <a:r>
                        <a:rPr lang="en-IN" sz="1200" u="none" strike="noStrike">
                          <a:effectLst/>
                        </a:rPr>
                        <a:t>S.No.</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Name </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dirty="0">
                          <a:effectLst/>
                        </a:rPr>
                        <a:t>Position</a:t>
                      </a:r>
                      <a:endParaRPr lang="en-IN" sz="1200" b="0" i="0" u="none" strike="noStrike" dirty="0">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3146614878"/>
                  </a:ext>
                </a:extLst>
              </a:tr>
              <a:tr h="438227">
                <a:tc>
                  <a:txBody>
                    <a:bodyPr/>
                    <a:lstStyle/>
                    <a:p>
                      <a:pPr algn="ctr" rtl="0" fontAlgn="b"/>
                      <a:r>
                        <a:rPr lang="en-IN" sz="1200" u="none" strike="noStrike">
                          <a:effectLst/>
                        </a:rPr>
                        <a:t>1</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 LODHA</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dirty="0">
                          <a:effectLst/>
                        </a:rPr>
                        <a:t>Owner-Sponsor</a:t>
                      </a:r>
                      <a:endParaRPr lang="en-IN" sz="1200" b="0" i="0" u="none" strike="noStrike" dirty="0">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1902807285"/>
                  </a:ext>
                </a:extLst>
              </a:tr>
              <a:tr h="438227">
                <a:tc>
                  <a:txBody>
                    <a:bodyPr/>
                    <a:lstStyle/>
                    <a:p>
                      <a:pPr algn="ctr" rtl="0" fontAlgn="b"/>
                      <a:r>
                        <a:rPr lang="en-IN" sz="1200" u="none" strike="noStrike">
                          <a:effectLst/>
                        </a:rPr>
                        <a:t>2</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Mr.Anant</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Finance Head</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3298227326"/>
                  </a:ext>
                </a:extLst>
              </a:tr>
              <a:tr h="417359">
                <a:tc>
                  <a:txBody>
                    <a:bodyPr/>
                    <a:lstStyle/>
                    <a:p>
                      <a:pPr algn="ctr" rtl="0" fontAlgn="b"/>
                      <a:r>
                        <a:rPr lang="en-IN" sz="1200" u="none" strike="noStrike">
                          <a:effectLst/>
                        </a:rPr>
                        <a:t>3</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 Tikam</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CEO</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1722508077"/>
                  </a:ext>
                </a:extLst>
              </a:tr>
              <a:tr h="417359">
                <a:tc>
                  <a:txBody>
                    <a:bodyPr/>
                    <a:lstStyle/>
                    <a:p>
                      <a:pPr algn="ctr" rtl="0" fontAlgn="b"/>
                      <a:r>
                        <a:rPr lang="en-IN" sz="1200" u="none" strike="noStrike">
                          <a:effectLst/>
                        </a:rPr>
                        <a:t>4</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 Jaiswal</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dirty="0">
                          <a:effectLst/>
                        </a:rPr>
                        <a:t>Site Head</a:t>
                      </a:r>
                      <a:endParaRPr lang="en-IN" sz="1200" b="0" i="0" u="none" strike="noStrike" dirty="0">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821761925"/>
                  </a:ext>
                </a:extLst>
              </a:tr>
              <a:tr h="438227">
                <a:tc>
                  <a:txBody>
                    <a:bodyPr/>
                    <a:lstStyle/>
                    <a:p>
                      <a:pPr algn="ctr" rtl="0" fontAlgn="b"/>
                      <a:r>
                        <a:rPr lang="en-IN" sz="1200" u="none" strike="noStrike">
                          <a:effectLst/>
                        </a:rPr>
                        <a:t>5</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Ms. Payal</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Lodha Closing Head</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2953983943"/>
                  </a:ext>
                </a:extLst>
              </a:tr>
              <a:tr h="438227">
                <a:tc>
                  <a:txBody>
                    <a:bodyPr/>
                    <a:lstStyle/>
                    <a:p>
                      <a:pPr algn="ctr" rtl="0" fontAlgn="b"/>
                      <a:r>
                        <a:rPr lang="en-IN" sz="1200" u="none" strike="noStrike">
                          <a:effectLst/>
                        </a:rPr>
                        <a:t>6</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Mr.Kishore</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Sourcing Head</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3733221143"/>
                  </a:ext>
                </a:extLst>
              </a:tr>
              <a:tr h="438227">
                <a:tc>
                  <a:txBody>
                    <a:bodyPr/>
                    <a:lstStyle/>
                    <a:p>
                      <a:pPr algn="ctr" rtl="0" fontAlgn="b"/>
                      <a:r>
                        <a:rPr lang="en-IN" sz="1200" u="none" strike="noStrike">
                          <a:effectLst/>
                        </a:rPr>
                        <a:t>7</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Mr.Vikas</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Site MIS Team</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189593529"/>
                  </a:ext>
                </a:extLst>
              </a:tr>
              <a:tr h="438227">
                <a:tc>
                  <a:txBody>
                    <a:bodyPr/>
                    <a:lstStyle/>
                    <a:p>
                      <a:pPr algn="ctr" rtl="0" fontAlgn="b"/>
                      <a:r>
                        <a:rPr lang="en-IN" sz="1200" u="none" strike="noStrike">
                          <a:effectLst/>
                        </a:rPr>
                        <a:t>8</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b"/>
                      <a:r>
                        <a:rPr lang="en-IN" sz="1200" u="none" strike="noStrike">
                          <a:effectLst/>
                        </a:rPr>
                        <a:t>Mr.Sudhanshu</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b"/>
                      <a:r>
                        <a:rPr lang="en-IN" sz="1200" u="none" strike="noStrike" dirty="0">
                          <a:effectLst/>
                        </a:rPr>
                        <a:t>Marketing Head</a:t>
                      </a:r>
                      <a:endParaRPr lang="en-IN" sz="1200" b="0" i="0" u="none" strike="noStrike" dirty="0">
                        <a:solidFill>
                          <a:srgbClr val="000000"/>
                        </a:solidFill>
                        <a:effectLst/>
                        <a:latin typeface="Calibri" panose="020F0502020204030204" pitchFamily="34" charset="0"/>
                      </a:endParaRPr>
                    </a:p>
                  </a:txBody>
                  <a:tcPr marL="9408" marR="9408" marT="9408" marB="0" anchor="b"/>
                </a:tc>
                <a:extLst>
                  <a:ext uri="{0D108BD9-81ED-4DB2-BD59-A6C34878D82A}">
                    <a16:rowId xmlns:a16="http://schemas.microsoft.com/office/drawing/2014/main" val="20147665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25300288"/>
              </p:ext>
            </p:extLst>
          </p:nvPr>
        </p:nvGraphicFramePr>
        <p:xfrm>
          <a:off x="6310434" y="1848727"/>
          <a:ext cx="4355979" cy="4100556"/>
        </p:xfrm>
        <a:graphic>
          <a:graphicData uri="http://schemas.openxmlformats.org/drawingml/2006/table">
            <a:tbl>
              <a:tblPr>
                <a:tableStyleId>{3B4B98B0-60AC-42C2-AFA5-B58CD77FA1E5}</a:tableStyleId>
              </a:tblPr>
              <a:tblGrid>
                <a:gridCol w="1314642">
                  <a:extLst>
                    <a:ext uri="{9D8B030D-6E8A-4147-A177-3AD203B41FA5}">
                      <a16:colId xmlns:a16="http://schemas.microsoft.com/office/drawing/2014/main" val="3484857105"/>
                    </a:ext>
                  </a:extLst>
                </a:gridCol>
                <a:gridCol w="1353886">
                  <a:extLst>
                    <a:ext uri="{9D8B030D-6E8A-4147-A177-3AD203B41FA5}">
                      <a16:colId xmlns:a16="http://schemas.microsoft.com/office/drawing/2014/main" val="2897358847"/>
                    </a:ext>
                  </a:extLst>
                </a:gridCol>
                <a:gridCol w="1687451">
                  <a:extLst>
                    <a:ext uri="{9D8B030D-6E8A-4147-A177-3AD203B41FA5}">
                      <a16:colId xmlns:a16="http://schemas.microsoft.com/office/drawing/2014/main" val="2231800107"/>
                    </a:ext>
                  </a:extLst>
                </a:gridCol>
              </a:tblGrid>
              <a:tr h="205027">
                <a:tc gridSpan="2">
                  <a:txBody>
                    <a:bodyPr/>
                    <a:lstStyle/>
                    <a:p>
                      <a:pPr algn="ctr" rtl="0" fontAlgn="b"/>
                      <a:r>
                        <a:rPr lang="en-IN" sz="1100" u="none" strike="noStrike" dirty="0">
                          <a:effectLst/>
                        </a:rPr>
                        <a:t>Project Stakeholders</a:t>
                      </a:r>
                      <a:endParaRPr lang="en-IN" sz="1100" b="0" i="0" u="none" strike="noStrike" dirty="0">
                        <a:solidFill>
                          <a:srgbClr val="000000"/>
                        </a:solidFill>
                        <a:effectLst/>
                        <a:latin typeface="Calibri" panose="020F0502020204030204" pitchFamily="34" charset="0"/>
                      </a:endParaRPr>
                    </a:p>
                  </a:txBody>
                  <a:tcPr marL="8803" marR="8803" marT="8803" marB="0" anchor="b"/>
                </a:tc>
                <a:tc hMerge="1">
                  <a:txBody>
                    <a:bodyPr/>
                    <a:lstStyle/>
                    <a:p>
                      <a:endParaRPr lang="en-IN"/>
                    </a:p>
                  </a:txBody>
                  <a:tcPr/>
                </a:tc>
                <a:tc>
                  <a:txBody>
                    <a:bodyPr/>
                    <a:lstStyle/>
                    <a:p>
                      <a:pPr algn="ctr" rtl="0" fontAlgn="b"/>
                      <a:endParaRPr lang="en-IN" sz="1100" b="0" i="0" u="none" strike="noStrike">
                        <a:solidFill>
                          <a:srgbClr val="000000"/>
                        </a:solidFill>
                        <a:effectLst/>
                        <a:latin typeface="Calibri" panose="020F0502020204030204" pitchFamily="34" charset="0"/>
                      </a:endParaRPr>
                    </a:p>
                  </a:txBody>
                  <a:tcPr marL="8803" marR="8803" marT="8803" marB="0" anchor="b"/>
                </a:tc>
                <a:extLst>
                  <a:ext uri="{0D108BD9-81ED-4DB2-BD59-A6C34878D82A}">
                    <a16:rowId xmlns:a16="http://schemas.microsoft.com/office/drawing/2014/main" val="2265689710"/>
                  </a:ext>
                </a:extLst>
              </a:tr>
              <a:tr h="205027">
                <a:tc>
                  <a:txBody>
                    <a:bodyPr/>
                    <a:lstStyle/>
                    <a:p>
                      <a:pPr algn="ctr" fontAlgn="ctr"/>
                      <a:r>
                        <a:rPr lang="en-IN" sz="1100" u="none" strike="noStrike">
                          <a:effectLst/>
                        </a:rPr>
                        <a:t>S.No.</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Name</a:t>
                      </a:r>
                      <a:endParaRPr lang="en-IN" sz="1100" b="0" i="0" u="none" strike="noStrike" dirty="0">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Position</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2947634175"/>
                  </a:ext>
                </a:extLst>
              </a:tr>
              <a:tr h="205027">
                <a:tc>
                  <a:txBody>
                    <a:bodyPr/>
                    <a:lstStyle/>
                    <a:p>
                      <a:pPr algn="ctr" fontAlgn="ctr"/>
                      <a:r>
                        <a:rPr lang="en-IN" sz="1100" u="none" strike="noStrike">
                          <a:effectLst/>
                        </a:rPr>
                        <a:t>1</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SHIVAM</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Product Owner</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3691131348"/>
                  </a:ext>
                </a:extLst>
              </a:tr>
              <a:tr h="205027">
                <a:tc>
                  <a:txBody>
                    <a:bodyPr/>
                    <a:lstStyle/>
                    <a:p>
                      <a:pPr algn="ctr" fontAlgn="ctr"/>
                      <a:r>
                        <a:rPr lang="en-IN" sz="1100" u="none" strike="noStrike">
                          <a:effectLst/>
                        </a:rPr>
                        <a:t>2</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Vaibhav</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MASTER</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525384317"/>
                  </a:ext>
                </a:extLst>
              </a:tr>
              <a:tr h="410056">
                <a:tc>
                  <a:txBody>
                    <a:bodyPr/>
                    <a:lstStyle/>
                    <a:p>
                      <a:pPr algn="ctr" fontAlgn="ctr"/>
                      <a:r>
                        <a:rPr lang="en-IN" sz="1100" u="none" strike="noStrike">
                          <a:effectLst/>
                        </a:rPr>
                        <a:t>3</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Mrs. Jaya</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Develope1</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3739715092"/>
                  </a:ext>
                </a:extLst>
              </a:tr>
              <a:tr h="410056">
                <a:tc>
                  <a:txBody>
                    <a:bodyPr/>
                    <a:lstStyle/>
                    <a:p>
                      <a:pPr algn="ctr" fontAlgn="ctr"/>
                      <a:r>
                        <a:rPr lang="en-IN" sz="1100" u="none" strike="noStrike">
                          <a:effectLst/>
                        </a:rPr>
                        <a:t>4</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Prashant</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Develope2</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433960959"/>
                  </a:ext>
                </a:extLst>
              </a:tr>
              <a:tr h="410056">
                <a:tc>
                  <a:txBody>
                    <a:bodyPr/>
                    <a:lstStyle/>
                    <a:p>
                      <a:pPr algn="ctr" fontAlgn="ctr"/>
                      <a:r>
                        <a:rPr lang="en-IN" sz="1100" u="none" strike="noStrike">
                          <a:effectLst/>
                        </a:rPr>
                        <a:t>5</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Vibhor</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SCRUM Develope3</a:t>
                      </a:r>
                      <a:endParaRPr lang="en-IN" sz="1100" b="0" i="0" u="none" strike="noStrike" dirty="0">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504199254"/>
                  </a:ext>
                </a:extLst>
              </a:tr>
              <a:tr h="410056">
                <a:tc>
                  <a:txBody>
                    <a:bodyPr/>
                    <a:lstStyle/>
                    <a:p>
                      <a:pPr algn="ctr" fontAlgn="ctr"/>
                      <a:r>
                        <a:rPr lang="en-IN" sz="1100" u="none" strike="noStrike">
                          <a:effectLst/>
                        </a:rPr>
                        <a:t>6</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Mr. Tutu</a:t>
                      </a:r>
                      <a:endParaRPr lang="en-IN" sz="1100" b="0" i="0" u="none" strike="noStrike" dirty="0">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Develope4</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1559258159"/>
                  </a:ext>
                </a:extLst>
              </a:tr>
              <a:tr h="410056">
                <a:tc>
                  <a:txBody>
                    <a:bodyPr/>
                    <a:lstStyle/>
                    <a:p>
                      <a:pPr algn="ctr" fontAlgn="ctr"/>
                      <a:r>
                        <a:rPr lang="en-IN" sz="1100" u="none" strike="noStrike">
                          <a:effectLst/>
                        </a:rPr>
                        <a:t>7</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Rakshit</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Develope5</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1005846999"/>
                  </a:ext>
                </a:extLst>
              </a:tr>
              <a:tr h="410056">
                <a:tc>
                  <a:txBody>
                    <a:bodyPr/>
                    <a:lstStyle/>
                    <a:p>
                      <a:pPr algn="ctr" fontAlgn="ctr"/>
                      <a:r>
                        <a:rPr lang="en-IN" sz="1100" u="none" strike="noStrike">
                          <a:effectLst/>
                        </a:rPr>
                        <a:t>8</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Rohit</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Develope6</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2811461585"/>
                  </a:ext>
                </a:extLst>
              </a:tr>
              <a:tr h="410056">
                <a:tc>
                  <a:txBody>
                    <a:bodyPr/>
                    <a:lstStyle/>
                    <a:p>
                      <a:pPr algn="ctr" fontAlgn="ctr"/>
                      <a:r>
                        <a:rPr lang="en-IN" sz="1100" u="none" strike="noStrike">
                          <a:effectLst/>
                        </a:rPr>
                        <a:t>9</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Mr. </a:t>
                      </a:r>
                      <a:r>
                        <a:rPr lang="en-IN" sz="1100" u="none" strike="noStrike" dirty="0" err="1">
                          <a:effectLst/>
                        </a:rPr>
                        <a:t>Vikas</a:t>
                      </a:r>
                      <a:endParaRPr lang="en-IN" sz="1100" b="0" i="0" u="none" strike="noStrike" dirty="0">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Develope7</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2149213510"/>
                  </a:ext>
                </a:extLst>
              </a:tr>
              <a:tr h="410056">
                <a:tc>
                  <a:txBody>
                    <a:bodyPr/>
                    <a:lstStyle/>
                    <a:p>
                      <a:pPr algn="ctr" fontAlgn="ctr"/>
                      <a:r>
                        <a:rPr lang="en-IN" sz="1100" u="none" strike="noStrike">
                          <a:effectLst/>
                        </a:rPr>
                        <a:t>10</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Mrs. </a:t>
                      </a:r>
                      <a:r>
                        <a:rPr lang="en-IN" sz="1100" u="none" strike="noStrike" dirty="0" err="1">
                          <a:effectLst/>
                        </a:rPr>
                        <a:t>Rohini</a:t>
                      </a:r>
                      <a:endParaRPr lang="en-IN" sz="1100" b="0" i="0" u="none" strike="noStrike" dirty="0">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SCRUM Develope8</a:t>
                      </a:r>
                      <a:endParaRPr lang="en-IN" sz="1100" b="0" i="0" u="none" strike="noStrike" dirty="0">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102807340"/>
                  </a:ext>
                </a:extLst>
              </a:tr>
            </a:tbl>
          </a:graphicData>
        </a:graphic>
      </p:graphicFrame>
    </p:spTree>
    <p:extLst>
      <p:ext uri="{BB962C8B-B14F-4D97-AF65-F5344CB8AC3E}">
        <p14:creationId xmlns:p14="http://schemas.microsoft.com/office/powerpoint/2010/main" val="91456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EBCBF-C0DE-4831-A8D4-C463030695DF}"/>
              </a:ext>
            </a:extLst>
          </p:cNvPr>
          <p:cNvSpPr>
            <a:spLocks noGrp="1"/>
          </p:cNvSpPr>
          <p:nvPr>
            <p:ph type="title"/>
          </p:nvPr>
        </p:nvSpPr>
        <p:spPr>
          <a:xfrm>
            <a:off x="1557908" y="2348880"/>
            <a:ext cx="9143538" cy="1066800"/>
          </a:xfrm>
        </p:spPr>
        <p:txBody>
          <a:bodyPr/>
          <a:lstStyle/>
          <a:p>
            <a:pPr algn="ctr"/>
            <a:r>
              <a:rPr lang="en-US" dirty="0"/>
              <a:t>THANK YOU</a:t>
            </a:r>
            <a:endParaRPr lang="en-IN" dirty="0"/>
          </a:p>
        </p:txBody>
      </p:sp>
    </p:spTree>
    <p:extLst>
      <p:ext uri="{BB962C8B-B14F-4D97-AF65-F5344CB8AC3E}">
        <p14:creationId xmlns:p14="http://schemas.microsoft.com/office/powerpoint/2010/main" val="170339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A leading real estate company Macrotech Developers Ltd.(LODHA) is experiencing rapid growth and handling thousands of property inquiries every month. Their sales team is responsible for managing leads from multiple sources, including website forms, social media ads, through agents and direct walk-in customers.</a:t>
            </a:r>
          </a:p>
          <a:p>
            <a:r>
              <a:rPr lang="en-US" dirty="0"/>
              <a:t>As the business expands, the increasing volume of leads has made it challenging to track, qualify, and nurture potential buyers effectively. Sales representatives are struggling to track leads and follow-ups manually, leading to delays in response time. Additionally, the lack of a structured and user friendly system results in missed opportunities, and an overall decline in business. Creating </a:t>
            </a:r>
            <a:r>
              <a:rPr lang="en-US" b="1" dirty="0"/>
              <a:t>Lead Management System </a:t>
            </a:r>
            <a:r>
              <a:rPr lang="en-US" dirty="0"/>
              <a:t>can help overcome this situation.</a:t>
            </a:r>
          </a:p>
          <a:p>
            <a:pPr algn="just"/>
            <a:endParaRPr lang="en-US" dirty="0"/>
          </a:p>
        </p:txBody>
      </p:sp>
    </p:spTree>
    <p:extLst>
      <p:ext uri="{BB962C8B-B14F-4D97-AF65-F5344CB8AC3E}">
        <p14:creationId xmlns:p14="http://schemas.microsoft.com/office/powerpoint/2010/main" val="314811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Due to the lack of a centralized </a:t>
            </a:r>
            <a:r>
              <a:rPr lang="en-US" b="1" dirty="0"/>
              <a:t>Lead Management System (LMS)</a:t>
            </a:r>
            <a:r>
              <a:rPr lang="en-US" dirty="0"/>
              <a:t>, the company is facing the following challenges:</a:t>
            </a:r>
          </a:p>
          <a:p>
            <a:r>
              <a:rPr lang="en-US" dirty="0"/>
              <a:t>Leads are not being tracked efficiently resulting in delay in follow-ups and missed opportunities.</a:t>
            </a:r>
          </a:p>
          <a:p>
            <a:r>
              <a:rPr lang="en-US" dirty="0"/>
              <a:t>Sales person manually maintain excel for following up with leads, leading to delays and inconsistencies.</a:t>
            </a:r>
          </a:p>
          <a:p>
            <a:r>
              <a:rPr lang="en-US" dirty="0"/>
              <a:t>There is no clear visibility of lead progress, making it difficult for management to measure performance.</a:t>
            </a:r>
          </a:p>
          <a:p>
            <a:r>
              <a:rPr lang="en-US" dirty="0"/>
              <a:t>Duplicate leads and poor lead qualification are leading to wasted efforts and decline in sales.</a:t>
            </a:r>
          </a:p>
          <a:p>
            <a:pPr algn="just"/>
            <a:endParaRPr lang="en-US" dirty="0"/>
          </a:p>
        </p:txBody>
      </p:sp>
    </p:spTree>
    <p:extLst>
      <p:ext uri="{BB962C8B-B14F-4D97-AF65-F5344CB8AC3E}">
        <p14:creationId xmlns:p14="http://schemas.microsoft.com/office/powerpoint/2010/main" val="3137338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idx="1"/>
          </p:nvPr>
        </p:nvSpPr>
        <p:spPr/>
        <p:txBody>
          <a:bodyPr>
            <a:normAutofit/>
          </a:bodyPr>
          <a:lstStyle/>
          <a:p>
            <a:r>
              <a:rPr lang="en-US" dirty="0"/>
              <a:t>There is a growing demand of advanced </a:t>
            </a:r>
            <a:r>
              <a:rPr lang="en-US" b="1" dirty="0"/>
              <a:t>Lead Management System </a:t>
            </a:r>
            <a:r>
              <a:rPr lang="en-US" dirty="0"/>
              <a:t>in Real Estate Industry. This can increase efficiency of firm and control declining sales.</a:t>
            </a:r>
          </a:p>
          <a:p>
            <a:r>
              <a:rPr lang="en-US" dirty="0"/>
              <a:t>LMS can be tailored according to company needs and aims to improve lead conversion rates, optimize sales efforts, and enhance customer engagement. This project will serve as a benchmark in the real estate industry and open new opportunities for scaling operations efficiently.</a:t>
            </a:r>
          </a:p>
          <a:p>
            <a:endParaRPr lang="en-US" dirty="0"/>
          </a:p>
          <a:p>
            <a:pPr algn="just"/>
            <a:endParaRPr lang="en-US" dirty="0"/>
          </a:p>
        </p:txBody>
      </p:sp>
    </p:spTree>
    <p:extLst>
      <p:ext uri="{BB962C8B-B14F-4D97-AF65-F5344CB8AC3E}">
        <p14:creationId xmlns:p14="http://schemas.microsoft.com/office/powerpoint/2010/main" val="2450461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Purpose Statement (Goals):</a:t>
            </a:r>
          </a:p>
        </p:txBody>
      </p:sp>
      <p:sp>
        <p:nvSpPr>
          <p:cNvPr id="2" name="Content Placeholder 1"/>
          <p:cNvSpPr>
            <a:spLocks noGrp="1"/>
          </p:cNvSpPr>
          <p:nvPr>
            <p:ph idx="1"/>
          </p:nvPr>
        </p:nvSpPr>
        <p:spPr/>
        <p:txBody>
          <a:bodyPr/>
          <a:lstStyle/>
          <a:p>
            <a:r>
              <a:rPr lang="en-US" dirty="0"/>
              <a:t>The purpose of the </a:t>
            </a:r>
            <a:r>
              <a:rPr lang="en-US" b="1" dirty="0"/>
              <a:t>Lead Management System (LMS)</a:t>
            </a:r>
            <a:r>
              <a:rPr lang="en-US" dirty="0"/>
              <a:t> is to automate streamline, organize, and optimize the process of capturing, tracking, and converting leads with user friendly interface in the real estate industry. It ensures that potential customers are efficiently managed from the initial inquiry stage to the final deal closure, reducing manual effort and improving sales performance.</a:t>
            </a:r>
            <a:endParaRPr lang="en-US" dirty="0"/>
          </a:p>
        </p:txBody>
      </p:sp>
      <p:sp>
        <p:nvSpPr>
          <p:cNvPr id="4" name="Text Placeholder 7"/>
          <p:cNvSpPr txBox="1">
            <a:spLocks/>
          </p:cNvSpPr>
          <p:nvPr/>
        </p:nvSpPr>
        <p:spPr>
          <a:xfrm>
            <a:off x="1539575" y="5715000"/>
            <a:ext cx="9126838" cy="533400"/>
          </a:xfrm>
          <a:prstGeom prst="rect">
            <a:avLst/>
          </a:prstGeom>
        </p:spPr>
        <p:txBody>
          <a:bodyPr anchor="b">
            <a:normAutofit/>
          </a:bodyPr>
          <a:lstStyle>
            <a:lvl1pPr marL="0" indent="0" algn="l" defTabSz="914400" rtl="0" eaLnBrk="1" latinLnBrk="0" hangingPunct="1">
              <a:lnSpc>
                <a:spcPct val="90000"/>
              </a:lnSpc>
              <a:spcBef>
                <a:spcPts val="1800"/>
              </a:spcBef>
              <a:buClr>
                <a:schemeClr val="tx1"/>
              </a:buClr>
              <a:buSzPct val="80000"/>
              <a:buFont typeface="Wingdings" pitchFamily="2" charset="2"/>
              <a:buNone/>
              <a:defRPr sz="1800" kern="1200">
                <a:solidFill>
                  <a:schemeClr val="tx1"/>
                </a:solidFill>
                <a:latin typeface="+mn-lt"/>
                <a:ea typeface="+mn-ea"/>
                <a:cs typeface="+mn-cs"/>
              </a:defRPr>
            </a:lvl1pPr>
            <a:lvl2pPr marL="320040" indent="0" algn="l" defTabSz="914400" rtl="0" eaLnBrk="1" latinLnBrk="0" hangingPunct="1">
              <a:lnSpc>
                <a:spcPct val="90000"/>
              </a:lnSpc>
              <a:spcBef>
                <a:spcPts val="1000"/>
              </a:spcBef>
              <a:buClr>
                <a:schemeClr val="tx1"/>
              </a:buClr>
              <a:buSzPct val="100000"/>
              <a:buFont typeface="Arial" pitchFamily="34" charset="0"/>
              <a:buNone/>
              <a:defRPr sz="2000" kern="1200">
                <a:solidFill>
                  <a:schemeClr val="tx1"/>
                </a:solidFill>
                <a:latin typeface="+mn-lt"/>
                <a:ea typeface="+mn-ea"/>
                <a:cs typeface="+mn-cs"/>
              </a:defRPr>
            </a:lvl2pPr>
            <a:lvl3pPr marL="594360" indent="0" algn="l" defTabSz="914400" rtl="0" eaLnBrk="1" latinLnBrk="0" hangingPunct="1">
              <a:lnSpc>
                <a:spcPct val="90000"/>
              </a:lnSpc>
              <a:spcBef>
                <a:spcPts val="800"/>
              </a:spcBef>
              <a:buClr>
                <a:schemeClr val="tx1"/>
              </a:buClr>
              <a:buSzPct val="80000"/>
              <a:buFont typeface="Wingdings" pitchFamily="2" charset="2"/>
              <a:buNone/>
              <a:defRPr sz="1800" kern="1200">
                <a:solidFill>
                  <a:schemeClr val="tx1"/>
                </a:solidFill>
                <a:latin typeface="+mn-lt"/>
                <a:ea typeface="+mn-ea"/>
                <a:cs typeface="+mn-cs"/>
              </a:defRPr>
            </a:lvl3pPr>
            <a:lvl4pPr marL="868680" indent="0" algn="l" defTabSz="914400" rtl="0" eaLnBrk="1" latinLnBrk="0" hangingPunct="1">
              <a:lnSpc>
                <a:spcPct val="90000"/>
              </a:lnSpc>
              <a:spcBef>
                <a:spcPts val="800"/>
              </a:spcBef>
              <a:buClr>
                <a:schemeClr val="tx1"/>
              </a:buClr>
              <a:buSzPct val="100000"/>
              <a:buFont typeface="Arial" pitchFamily="34" charset="0"/>
              <a:buNone/>
              <a:defRPr sz="1600" kern="1200">
                <a:solidFill>
                  <a:schemeClr val="tx1"/>
                </a:solidFill>
                <a:latin typeface="+mn-lt"/>
                <a:ea typeface="+mn-ea"/>
                <a:cs typeface="+mn-cs"/>
              </a:defRPr>
            </a:lvl4pPr>
            <a:lvl5pPr marL="1097280" indent="0" algn="l" defTabSz="914400" rtl="0" eaLnBrk="1" latinLnBrk="0" hangingPunct="1">
              <a:lnSpc>
                <a:spcPct val="90000"/>
              </a:lnSpc>
              <a:spcBef>
                <a:spcPts val="800"/>
              </a:spcBef>
              <a:buClr>
                <a:schemeClr val="tx1"/>
              </a:buClr>
              <a:buSzPct val="80000"/>
              <a:buFont typeface="Wingdings" pitchFamily="2" charset="2"/>
              <a:buNone/>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a:lstStyle>
          <a:p>
            <a:r>
              <a:rPr lang="en-US" sz="1600" dirty="0"/>
              <a:t>-for more info…List location or contact for specification (or other related documents)</a:t>
            </a:r>
          </a:p>
        </p:txBody>
      </p:sp>
    </p:spTree>
    <p:extLst>
      <p:ext uri="{BB962C8B-B14F-4D97-AF65-F5344CB8AC3E}">
        <p14:creationId xmlns:p14="http://schemas.microsoft.com/office/powerpoint/2010/main" val="115296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 Objectives:</a:t>
            </a:r>
          </a:p>
        </p:txBody>
      </p:sp>
      <p:sp>
        <p:nvSpPr>
          <p:cNvPr id="2" name="Content Placeholder 1"/>
          <p:cNvSpPr>
            <a:spLocks noGrp="1"/>
          </p:cNvSpPr>
          <p:nvPr>
            <p:ph idx="1"/>
          </p:nvPr>
        </p:nvSpPr>
        <p:spPr/>
        <p:txBody>
          <a:bodyPr/>
          <a:lstStyle/>
          <a:p>
            <a:r>
              <a:rPr lang="en-US" sz="1800" dirty="0"/>
              <a:t>Identify and implement the most suitable Lead Management System based on business needs and operational goals.</a:t>
            </a:r>
          </a:p>
          <a:p>
            <a:r>
              <a:rPr lang="en-US" sz="1800" b="1" dirty="0"/>
              <a:t>Automate Lead Tracking and Management</a:t>
            </a:r>
            <a:r>
              <a:rPr lang="en-US" sz="1800" dirty="0"/>
              <a:t> – Streamline the process of capturing, qualifying, and assigning leads to improve efficiency.</a:t>
            </a:r>
          </a:p>
          <a:p>
            <a:r>
              <a:rPr lang="en-US" sz="1800" b="1" dirty="0"/>
              <a:t>Enhance Sales Team Productivity</a:t>
            </a:r>
            <a:r>
              <a:rPr lang="en-US" sz="1800" dirty="0"/>
              <a:t> – Provide a centralized platform for better lead distribution, task assignment, and follow-up management.</a:t>
            </a:r>
          </a:p>
          <a:p>
            <a:r>
              <a:rPr lang="en-US" sz="1800" b="1" dirty="0"/>
              <a:t>Improve Lead Conversion Rates</a:t>
            </a:r>
            <a:r>
              <a:rPr lang="en-US" sz="1800" dirty="0"/>
              <a:t> –Automate lead scoring and follow-ups to increase customer engagement and conversions.</a:t>
            </a:r>
          </a:p>
          <a:p>
            <a:endParaRPr lang="en-US" dirty="0"/>
          </a:p>
          <a:p>
            <a:endParaRPr lang="en-US" dirty="0"/>
          </a:p>
        </p:txBody>
      </p:sp>
    </p:spTree>
    <p:extLst>
      <p:ext uri="{BB962C8B-B14F-4D97-AF65-F5344CB8AC3E}">
        <p14:creationId xmlns:p14="http://schemas.microsoft.com/office/powerpoint/2010/main" val="125586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2876" y="609600"/>
            <a:ext cx="9143538" cy="695672"/>
          </a:xfrm>
        </p:spPr>
        <p:txBody>
          <a:bodyPr/>
          <a:lstStyle/>
          <a:p>
            <a:r>
              <a:rPr lang="en-US" dirty="0"/>
              <a:t>Success Criteria:</a:t>
            </a:r>
          </a:p>
        </p:txBody>
      </p:sp>
      <p:sp>
        <p:nvSpPr>
          <p:cNvPr id="2" name="Content Placeholder 1"/>
          <p:cNvSpPr>
            <a:spLocks noGrp="1"/>
          </p:cNvSpPr>
          <p:nvPr>
            <p:ph idx="1"/>
          </p:nvPr>
        </p:nvSpPr>
        <p:spPr>
          <a:xfrm>
            <a:off x="1522876" y="1305272"/>
            <a:ext cx="9143538" cy="4572000"/>
          </a:xfrm>
        </p:spPr>
        <p:txBody>
          <a:bodyPr>
            <a:noAutofit/>
          </a:bodyPr>
          <a:lstStyle/>
          <a:p>
            <a:pPr eaLnBrk="0" fontAlgn="base" hangingPunct="0">
              <a:lnSpc>
                <a:spcPct val="100000"/>
              </a:lnSpc>
              <a:spcBef>
                <a:spcPct val="0"/>
              </a:spcBef>
              <a:spcAft>
                <a:spcPct val="0"/>
              </a:spcAft>
              <a:buClrTx/>
              <a:buSzTx/>
            </a:pPr>
            <a:r>
              <a:rPr lang="en-US" altLang="en-US" sz="1600" b="1" dirty="0">
                <a:latin typeface="+mj-lt"/>
              </a:rPr>
              <a:t>Improve records availability and accessibility of information, collateral, forms, and documents with user friendly Interface</a:t>
            </a:r>
            <a:r>
              <a:rPr lang="en-US" altLang="en-US" sz="1600" dirty="0">
                <a:latin typeface="+mj-lt"/>
              </a:rPr>
              <a:t> – Ensure all lead-related data is centralized, easily retrievable, and securely stored for quick access by the sales team.</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Reduce system downtime, related wait time, and system response times</a:t>
            </a:r>
            <a:r>
              <a:rPr lang="en-US" altLang="en-US" sz="1600" dirty="0">
                <a:latin typeface="+mj-lt"/>
              </a:rPr>
              <a:t> –   Implement a reliable and high-performance system to ensure uninterrupted access and quick lead processing.</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Increase Lead Conversion Rate</a:t>
            </a:r>
            <a:r>
              <a:rPr lang="en-US" altLang="en-US" sz="1600" dirty="0">
                <a:latin typeface="+mj-lt"/>
              </a:rPr>
              <a:t> – Enhance lead tracking, follow-up, and engagement strategies to improve conversion rates.</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Enhance Sales Team Efficiency</a:t>
            </a:r>
            <a:r>
              <a:rPr lang="en-US" altLang="en-US" sz="1600" dirty="0">
                <a:latin typeface="+mj-lt"/>
              </a:rPr>
              <a:t> – Reduce manual effort through automation, enabling sales representatives to focus on high-priority leads.</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Ensure Seamless Integration</a:t>
            </a:r>
            <a:r>
              <a:rPr lang="en-US" altLang="en-US" sz="1600" dirty="0">
                <a:latin typeface="+mj-lt"/>
              </a:rPr>
              <a:t> – Successfully integrate the LMS system with existing CRM, marketing, and communication tools for a smooth workflow.</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Improve Customer Experience</a:t>
            </a:r>
            <a:r>
              <a:rPr lang="en-US" altLang="en-US" sz="1600" dirty="0">
                <a:latin typeface="+mj-lt"/>
              </a:rPr>
              <a:t> – Reduce response time, offer personalized follow-ups, and provide a more structured approach to customer interactions. </a:t>
            </a:r>
          </a:p>
          <a:p>
            <a:pPr marL="0" indent="0">
              <a:buNone/>
            </a:pPr>
            <a:endParaRPr lang="en-US" sz="1600" dirty="0">
              <a:latin typeface="+mj-lt"/>
            </a:endParaRPr>
          </a:p>
        </p:txBody>
      </p:sp>
    </p:spTree>
    <p:extLst>
      <p:ext uri="{BB962C8B-B14F-4D97-AF65-F5344CB8AC3E}">
        <p14:creationId xmlns:p14="http://schemas.microsoft.com/office/powerpoint/2010/main" val="322424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2876" y="609600"/>
            <a:ext cx="9143538" cy="515144"/>
          </a:xfrm>
        </p:spPr>
        <p:txBody>
          <a:bodyPr>
            <a:normAutofit fontScale="90000"/>
          </a:bodyPr>
          <a:lstStyle/>
          <a:p>
            <a:r>
              <a:rPr lang="en-US" dirty="0"/>
              <a:t>Methods/Approach:</a:t>
            </a:r>
          </a:p>
        </p:txBody>
      </p:sp>
      <p:sp>
        <p:nvSpPr>
          <p:cNvPr id="2" name="Content Placeholder 1"/>
          <p:cNvSpPr>
            <a:spLocks noGrp="1"/>
          </p:cNvSpPr>
          <p:nvPr>
            <p:ph idx="1"/>
          </p:nvPr>
        </p:nvSpPr>
        <p:spPr>
          <a:xfrm>
            <a:off x="1522876" y="1124744"/>
            <a:ext cx="9143538" cy="4896544"/>
          </a:xfrm>
        </p:spPr>
        <p:txBody>
          <a:bodyPr>
            <a:normAutofit lnSpcReduction="10000"/>
          </a:bodyPr>
          <a:lstStyle/>
          <a:p>
            <a:r>
              <a:rPr lang="en-US" sz="1600" dirty="0" smtClean="0"/>
              <a:t>We </a:t>
            </a:r>
            <a:r>
              <a:rPr lang="en-US" sz="1600" dirty="0"/>
              <a:t>will adopt the Agile methodology, specifically the Scrum framework. </a:t>
            </a:r>
            <a:r>
              <a:rPr lang="en-US" sz="1600" dirty="0" smtClean="0"/>
              <a:t>Agile </a:t>
            </a:r>
            <a:r>
              <a:rPr lang="en-US" sz="1600" dirty="0"/>
              <a:t>methodology ensures a flexible, iterative, and user-centric approach to implementing a Lead Management System (</a:t>
            </a:r>
            <a:r>
              <a:rPr lang="en-US" sz="1600" dirty="0" smtClean="0"/>
              <a:t>LMS) for Real Estate Industry. </a:t>
            </a:r>
            <a:r>
              <a:rPr lang="en-US" sz="1600" dirty="0"/>
              <a:t>The project will be divided into multiple sprints, focusing on continuous feedback, collaboration, and incremental </a:t>
            </a:r>
            <a:r>
              <a:rPr lang="en-US" sz="1600" dirty="0" smtClean="0"/>
              <a:t>delivery. This </a:t>
            </a:r>
            <a:r>
              <a:rPr lang="en-US" sz="1600" dirty="0"/>
              <a:t>will allow for iterative development, stakeholder collaboration, and frequent releases of working software</a:t>
            </a:r>
            <a:r>
              <a:rPr lang="en-US" sz="1600" dirty="0" smtClean="0"/>
              <a:t>.</a:t>
            </a:r>
          </a:p>
          <a:p>
            <a:r>
              <a:rPr lang="en-US" sz="1600" b="1" dirty="0"/>
              <a:t>Requirement Gathering &amp; Backlog Creation</a:t>
            </a:r>
          </a:p>
          <a:p>
            <a:pPr marL="0" indent="0">
              <a:buNone/>
            </a:pPr>
            <a:r>
              <a:rPr lang="en-US" sz="1600" b="1" dirty="0"/>
              <a:t>Objective</a:t>
            </a:r>
            <a:r>
              <a:rPr lang="en-US" sz="1600" dirty="0"/>
              <a:t>: Define business needs and establish priorities for LMS features.</a:t>
            </a:r>
            <a:br>
              <a:rPr lang="en-US" sz="1600" dirty="0"/>
            </a:br>
            <a:r>
              <a:rPr lang="en-US" sz="1600" dirty="0" smtClean="0"/>
              <a:t>Conduct </a:t>
            </a:r>
            <a:r>
              <a:rPr lang="en-US" sz="1600" dirty="0"/>
              <a:t>Agile workshops with stakeholders (Sales, Marketing, IT).</a:t>
            </a:r>
            <a:br>
              <a:rPr lang="en-US" sz="1600" dirty="0"/>
            </a:br>
            <a:r>
              <a:rPr lang="en-US" sz="1600" dirty="0" smtClean="0"/>
              <a:t>Capture </a:t>
            </a:r>
            <a:r>
              <a:rPr lang="en-US" sz="1600" dirty="0"/>
              <a:t>requirements as User Stories (e.g., "As a sales rep, I want to track leads efficiently") in a Product Backlog.</a:t>
            </a:r>
            <a:br>
              <a:rPr lang="en-US" sz="1600" dirty="0"/>
            </a:br>
            <a:r>
              <a:rPr lang="en-US" sz="1600" dirty="0" smtClean="0"/>
              <a:t>Define </a:t>
            </a:r>
            <a:r>
              <a:rPr lang="en-US" sz="1600" dirty="0"/>
              <a:t>acceptance criteria for each user story.</a:t>
            </a:r>
            <a:br>
              <a:rPr lang="en-US" sz="1600" dirty="0"/>
            </a:br>
            <a:r>
              <a:rPr lang="en-US" sz="1600" dirty="0" smtClean="0"/>
              <a:t>Use </a:t>
            </a:r>
            <a:r>
              <a:rPr lang="en-US" sz="1600" dirty="0" err="1"/>
              <a:t>MoSCoW</a:t>
            </a:r>
            <a:r>
              <a:rPr lang="en-US" sz="1600" dirty="0"/>
              <a:t> prioritization (Must-have, Should-have, Could-have, Won’t-have).</a:t>
            </a:r>
          </a:p>
          <a:p>
            <a:r>
              <a:rPr lang="en-US" sz="1600" b="1" dirty="0"/>
              <a:t>Iterative Development with Sprint Planning</a:t>
            </a:r>
          </a:p>
          <a:p>
            <a:pPr marL="0" indent="0">
              <a:buNone/>
            </a:pPr>
            <a:r>
              <a:rPr lang="en-US" sz="1600" b="1" dirty="0"/>
              <a:t>Objective:</a:t>
            </a:r>
            <a:r>
              <a:rPr lang="en-US" sz="1600" dirty="0"/>
              <a:t> Build and improve the system incrementally.</a:t>
            </a:r>
            <a:br>
              <a:rPr lang="en-US" sz="1600" dirty="0"/>
            </a:br>
            <a:r>
              <a:rPr lang="en-US" sz="1600" dirty="0"/>
              <a:t>Break down the project into </a:t>
            </a:r>
            <a:r>
              <a:rPr lang="en-US" sz="1600" b="1" dirty="0"/>
              <a:t>short sprints (2-4 weeks each)</a:t>
            </a:r>
            <a:r>
              <a:rPr lang="en-US" sz="1600" dirty="0"/>
              <a:t>.</a:t>
            </a:r>
            <a:br>
              <a:rPr lang="en-US" sz="1600" dirty="0"/>
            </a:br>
            <a:r>
              <a:rPr lang="en-US" sz="1600" dirty="0"/>
              <a:t>Sprint Planning: Select backlog items for the upcoming sprint.</a:t>
            </a:r>
            <a:br>
              <a:rPr lang="en-US" sz="1600" dirty="0"/>
            </a:br>
            <a:r>
              <a:rPr lang="en-US" sz="1600" dirty="0"/>
              <a:t>Assign </a:t>
            </a:r>
            <a:r>
              <a:rPr lang="en-US" sz="1600" b="1" dirty="0"/>
              <a:t>cross-functional teams</a:t>
            </a:r>
            <a:r>
              <a:rPr lang="en-US" sz="1600" dirty="0"/>
              <a:t> for development, testing, and deployment.</a:t>
            </a:r>
            <a:br>
              <a:rPr lang="en-US" sz="1600" dirty="0"/>
            </a:br>
            <a:r>
              <a:rPr lang="en-US" sz="1600" dirty="0"/>
              <a:t>Conduct </a:t>
            </a:r>
            <a:r>
              <a:rPr lang="en-US" sz="1600" b="1" dirty="0"/>
              <a:t>daily stand-ups</a:t>
            </a:r>
            <a:r>
              <a:rPr lang="en-US" sz="1600" dirty="0"/>
              <a:t> to track progress and remove roadblocks.</a:t>
            </a:r>
          </a:p>
          <a:p>
            <a:endParaRPr lang="en-US" sz="1600" dirty="0"/>
          </a:p>
        </p:txBody>
      </p:sp>
    </p:spTree>
    <p:extLst>
      <p:ext uri="{BB962C8B-B14F-4D97-AF65-F5344CB8AC3E}">
        <p14:creationId xmlns:p14="http://schemas.microsoft.com/office/powerpoint/2010/main" val="3519010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2876" y="609600"/>
            <a:ext cx="9143538" cy="515144"/>
          </a:xfrm>
        </p:spPr>
        <p:txBody>
          <a:bodyPr>
            <a:normAutofit fontScale="90000"/>
          </a:bodyPr>
          <a:lstStyle/>
          <a:p>
            <a:r>
              <a:rPr lang="en-US" dirty="0"/>
              <a:t>Methods/Approach:</a:t>
            </a:r>
          </a:p>
        </p:txBody>
      </p:sp>
      <p:sp>
        <p:nvSpPr>
          <p:cNvPr id="2" name="Content Placeholder 1"/>
          <p:cNvSpPr>
            <a:spLocks noGrp="1"/>
          </p:cNvSpPr>
          <p:nvPr>
            <p:ph idx="1"/>
          </p:nvPr>
        </p:nvSpPr>
        <p:spPr>
          <a:xfrm>
            <a:off x="1522876" y="1124744"/>
            <a:ext cx="9143538" cy="4824000"/>
          </a:xfrm>
        </p:spPr>
        <p:txBody>
          <a:bodyPr>
            <a:normAutofit lnSpcReduction="10000"/>
          </a:bodyPr>
          <a:lstStyle/>
          <a:p>
            <a:r>
              <a:rPr lang="en-US" sz="1600" b="1" dirty="0"/>
              <a:t>Continuous Integration &amp; Testing</a:t>
            </a:r>
          </a:p>
          <a:p>
            <a:pPr marL="0" indent="0">
              <a:buNone/>
            </a:pPr>
            <a:r>
              <a:rPr lang="en-US" sz="1600" b="1" dirty="0"/>
              <a:t>Objective:</a:t>
            </a:r>
            <a:r>
              <a:rPr lang="en-US" sz="1600" dirty="0"/>
              <a:t> Ensure quality and seamless functionality.</a:t>
            </a:r>
            <a:br>
              <a:rPr lang="en-US" sz="1600" dirty="0"/>
            </a:br>
            <a:r>
              <a:rPr lang="en-US" sz="1600" dirty="0" smtClean="0"/>
              <a:t>Implement </a:t>
            </a:r>
            <a:r>
              <a:rPr lang="en-US" sz="1600" dirty="0"/>
              <a:t>automated and manual testing for every sprint.</a:t>
            </a:r>
            <a:br>
              <a:rPr lang="en-US" sz="1600" dirty="0"/>
            </a:br>
            <a:r>
              <a:rPr lang="en-US" sz="1600" dirty="0" smtClean="0"/>
              <a:t>Conduct </a:t>
            </a:r>
            <a:r>
              <a:rPr lang="en-US" sz="1600" dirty="0"/>
              <a:t>Unit Testing, Integration Testing, and User Acceptance Testing (UAT).</a:t>
            </a:r>
            <a:br>
              <a:rPr lang="en-US" sz="1600" dirty="0"/>
            </a:br>
            <a:r>
              <a:rPr lang="en-US" sz="1600" dirty="0" smtClean="0"/>
              <a:t>Perform </a:t>
            </a:r>
            <a:r>
              <a:rPr lang="en-US" sz="1600" dirty="0"/>
              <a:t>end-to-end testing before final deployment.</a:t>
            </a:r>
            <a:br>
              <a:rPr lang="en-US" sz="1600" dirty="0"/>
            </a:br>
            <a:r>
              <a:rPr lang="en-US" sz="1600" dirty="0" smtClean="0"/>
              <a:t>Use </a:t>
            </a:r>
            <a:r>
              <a:rPr lang="en-US" sz="1600" dirty="0"/>
              <a:t>feedback loops to refine features in each sprint</a:t>
            </a:r>
            <a:r>
              <a:rPr lang="en-US" sz="1600" dirty="0" smtClean="0"/>
              <a:t>.</a:t>
            </a:r>
          </a:p>
          <a:p>
            <a:r>
              <a:rPr lang="en-US" sz="1600" b="1" dirty="0"/>
              <a:t>User </a:t>
            </a:r>
            <a:r>
              <a:rPr lang="en-US" sz="1600" b="1" dirty="0" smtClean="0"/>
              <a:t>Training </a:t>
            </a:r>
            <a:r>
              <a:rPr lang="en-US" sz="1600" b="1" dirty="0"/>
              <a:t>&amp; Change Management</a:t>
            </a:r>
          </a:p>
          <a:p>
            <a:pPr marL="0" indent="0">
              <a:buNone/>
            </a:pPr>
            <a:r>
              <a:rPr lang="en-US" sz="1600" b="1" dirty="0"/>
              <a:t>Objective:</a:t>
            </a:r>
            <a:r>
              <a:rPr lang="en-US" sz="1600" dirty="0"/>
              <a:t> Ensure smooth adoption of the new system.</a:t>
            </a:r>
            <a:br>
              <a:rPr lang="en-US" sz="1600" dirty="0"/>
            </a:br>
            <a:r>
              <a:rPr lang="en-US" sz="1600" dirty="0" smtClean="0"/>
              <a:t>Provide </a:t>
            </a:r>
            <a:r>
              <a:rPr lang="en-US" sz="1600" dirty="0"/>
              <a:t>incremental user training based on implemented features.</a:t>
            </a:r>
            <a:br>
              <a:rPr lang="en-US" sz="1600" dirty="0"/>
            </a:br>
            <a:r>
              <a:rPr lang="en-US" sz="1600" dirty="0" smtClean="0"/>
              <a:t>Organize </a:t>
            </a:r>
            <a:r>
              <a:rPr lang="en-US" sz="1600" dirty="0"/>
              <a:t>interactive training sessions, video tutorials, and documentation.</a:t>
            </a:r>
            <a:br>
              <a:rPr lang="en-US" sz="1600" dirty="0"/>
            </a:br>
            <a:r>
              <a:rPr lang="en-US" sz="1600" dirty="0" smtClean="0"/>
              <a:t>Gather </a:t>
            </a:r>
            <a:r>
              <a:rPr lang="en-US" sz="1600" dirty="0"/>
              <a:t>user feedback and make real-time improvements.</a:t>
            </a:r>
          </a:p>
          <a:p>
            <a:r>
              <a:rPr lang="en-US" sz="1600" b="1" dirty="0"/>
              <a:t>Deployment &amp; Continuous Improvement</a:t>
            </a:r>
          </a:p>
          <a:p>
            <a:pPr marL="0" indent="0">
              <a:buNone/>
            </a:pPr>
            <a:r>
              <a:rPr lang="en-US" sz="1600" b="1" dirty="0"/>
              <a:t>Objective:</a:t>
            </a:r>
            <a:r>
              <a:rPr lang="en-US" sz="1600" dirty="0"/>
              <a:t> Deploy system and enhance it based on feedback.</a:t>
            </a:r>
            <a:br>
              <a:rPr lang="en-US" sz="1600" dirty="0"/>
            </a:br>
            <a:r>
              <a:rPr lang="en-US" sz="1600" dirty="0" smtClean="0"/>
              <a:t>Soft </a:t>
            </a:r>
            <a:r>
              <a:rPr lang="en-US" sz="1600" dirty="0"/>
              <a:t>launch with pilot users.</a:t>
            </a:r>
            <a:br>
              <a:rPr lang="en-US" sz="1600" dirty="0"/>
            </a:br>
            <a:r>
              <a:rPr lang="en-US" sz="1600" dirty="0" smtClean="0"/>
              <a:t>Collect </a:t>
            </a:r>
            <a:r>
              <a:rPr lang="en-US" sz="1600" dirty="0"/>
              <a:t>feedback and identify pain points.</a:t>
            </a:r>
            <a:br>
              <a:rPr lang="en-US" sz="1600" dirty="0"/>
            </a:br>
            <a:r>
              <a:rPr lang="en-US" sz="1600" dirty="0" smtClean="0"/>
              <a:t>Optimize </a:t>
            </a:r>
            <a:r>
              <a:rPr lang="en-US" sz="1600" dirty="0"/>
              <a:t>performance and release frequent updates in upcoming sprints.</a:t>
            </a:r>
            <a:br>
              <a:rPr lang="en-US" sz="1600" dirty="0"/>
            </a:br>
            <a:r>
              <a:rPr lang="en-US" sz="1600" dirty="0" smtClean="0"/>
              <a:t>Conduct </a:t>
            </a:r>
            <a:r>
              <a:rPr lang="en-US" sz="1600" dirty="0"/>
              <a:t>Agile retrospectives after each sprint to refine future development.</a:t>
            </a:r>
          </a:p>
          <a:p>
            <a:pPr marL="0" indent="0">
              <a:buNone/>
            </a:pPr>
            <a:endParaRPr lang="en-US" sz="1600" dirty="0"/>
          </a:p>
          <a:p>
            <a:endParaRPr lang="en-US" sz="1600" dirty="0"/>
          </a:p>
        </p:txBody>
      </p:sp>
    </p:spTree>
    <p:extLst>
      <p:ext uri="{BB962C8B-B14F-4D97-AF65-F5344CB8AC3E}">
        <p14:creationId xmlns:p14="http://schemas.microsoft.com/office/powerpoint/2010/main" val="2101372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ject planning overview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1">
              <a:lumMod val="20000"/>
              <a:lumOff val="80000"/>
            </a:schemeClr>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usiness project planning overview presentation.potx" id="{0D6D6775-FC9F-484B-A889-C0FCD86449E3}" vid="{CBE6795F-D548-4056-89FC-5BC618C494F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project planning overview presentation</Template>
  <TotalTime>2526</TotalTime>
  <Words>1346</Words>
  <Application>Microsoft Office PowerPoint</Application>
  <PresentationFormat>Custom</PresentationFormat>
  <Paragraphs>175</Paragraphs>
  <Slides>14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Project planning overview presentation</vt:lpstr>
      <vt:lpstr>Project Overview</vt:lpstr>
      <vt:lpstr>Situation:</vt:lpstr>
      <vt:lpstr>Problem:</vt:lpstr>
      <vt:lpstr>Opportunities:</vt:lpstr>
      <vt:lpstr>Purpose Statement (Goals):</vt:lpstr>
      <vt:lpstr>Project Objectives:</vt:lpstr>
      <vt:lpstr>Success Criteria:</vt:lpstr>
      <vt:lpstr>Methods/Approach:</vt:lpstr>
      <vt:lpstr>Methods/Approach:</vt:lpstr>
      <vt:lpstr>Resources:</vt:lpstr>
      <vt:lpstr>Resources:</vt:lpstr>
      <vt:lpstr>Risks and Dependencies:</vt:lpstr>
      <vt:lpstr>Project Sponsor  :     Mr. Lodha Project Manager  :    Mr. Vaibhav</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Overview</dc:title>
  <dc:creator>Rohit Tirpude</dc:creator>
  <cp:lastModifiedBy>HP</cp:lastModifiedBy>
  <cp:revision>59</cp:revision>
  <dcterms:created xsi:type="dcterms:W3CDTF">2022-09-28T03:38:12Z</dcterms:created>
  <dcterms:modified xsi:type="dcterms:W3CDTF">2025-03-19T04:10:52Z</dcterms:modified>
</cp:coreProperties>
</file>