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5"/>
  </p:notesMasterIdLst>
  <p:sldIdLst>
    <p:sldId id="256" r:id="rId3"/>
    <p:sldId id="322" r:id="rId4"/>
    <p:sldId id="257" r:id="rId6"/>
    <p:sldId id="326" r:id="rId7"/>
    <p:sldId id="324" r:id="rId8"/>
    <p:sldId id="330" r:id="rId9"/>
    <p:sldId id="331" r:id="rId10"/>
    <p:sldId id="332" r:id="rId11"/>
    <p:sldId id="333" r:id="rId12"/>
    <p:sldId id="335" r:id="rId13"/>
    <p:sldId id="351" r:id="rId14"/>
    <p:sldId id="352" r:id="rId15"/>
    <p:sldId id="336" r:id="rId16"/>
    <p:sldId id="338" r:id="rId17"/>
    <p:sldId id="339" r:id="rId18"/>
    <p:sldId id="34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9" d="100"/>
          <a:sy n="79" d="100"/>
        </p:scale>
        <p:origin x="1570" y="192"/>
      </p:cViewPr>
      <p:guideLst>
        <p:guide orient="horz" pos="2160"/>
        <p:guide pos="28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46840-B0FC-4A51-A925-A81DE38564A3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  <a:endParaRPr lang="en-US" sz="1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  <a:endParaRPr lang="en-US" sz="12200" dirty="0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>
            <a:alphaModFix amt="40000"/>
          </a:blip>
          <a:srcRect l="1518" r="23482"/>
          <a:stretch>
            <a:fillRect/>
          </a:stretch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0"/>
            <a:ext cx="6619243" cy="247244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dirty="0">
                <a:solidFill>
                  <a:schemeClr val="tx1"/>
                </a:solidFill>
              </a:rPr>
              <a:t>UNNATI (Sales CRM Application)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Agile M</a:t>
            </a:r>
            <a:r>
              <a:rPr lang="en-US" altLang="en-US" sz="3400" dirty="0">
                <a:solidFill>
                  <a:schemeClr val="tx1"/>
                </a:solidFill>
              </a:rPr>
              <a:t>ethodology</a:t>
            </a:r>
            <a:r>
              <a:rPr lang="en-US" sz="3400" dirty="0">
                <a:solidFill>
                  <a:schemeClr val="tx1"/>
                </a:solidFill>
              </a:rPr>
              <a:t> Approach</a:t>
            </a:r>
            <a:br>
              <a:rPr lang="en-US" sz="3400" dirty="0">
                <a:solidFill>
                  <a:schemeClr val="tx1"/>
                </a:solidFill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3" cy="86142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Prepared By : P Singa Ram</a:t>
            </a:r>
            <a:endParaRPr lang="en-US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Date : 28/01/2025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Methods/Approach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603817"/>
            <a:ext cx="7976681" cy="4108543"/>
          </a:xfrm>
        </p:spPr>
        <p:txBody>
          <a:bodyPr>
            <a:noAutofit/>
          </a:bodyPr>
          <a:lstStyle/>
          <a:p>
            <a:pPr marL="400050" marR="0" lvl="1" algn="l"/>
            <a:r>
              <a:rPr lang="en-US" alt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Sprint Planning (Feature-wise Execution) </a:t>
            </a:r>
            <a:endParaRPr lang="en-US" altLang="en-US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 1: Develop Interaction Tracking</a:t>
            </a:r>
            <a:endParaRPr lang="en-US" alt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Define user stories (e.g., record inbound/outbound interactions, customer engagement analytics).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Develop API integrations for multi-channel data tracking.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Implement real-time logging and reporting.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Conduct Sprint Review &amp; Stakeholder Demo.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 2: Implement Campaign Management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Develop workflows for marketing &amp; sales campaigns.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Implement customer segmentation logic.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Automate campaign execution with scheduled triggers.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Conduct Sprint Review &amp; gather feedback.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63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05" y="335915"/>
            <a:ext cx="7421880" cy="112522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Methods/Approach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15" y="2006600"/>
            <a:ext cx="7976870" cy="4705350"/>
          </a:xfrm>
        </p:spPr>
        <p:txBody>
          <a:bodyPr>
            <a:noAutofit/>
          </a:bodyPr>
          <a:lstStyle/>
          <a:p>
            <a:pPr marL="400050" lvl="1">
              <a:lnSpc>
                <a:spcPct val="90000"/>
              </a:lnSpc>
            </a:pPr>
            <a:r>
              <a:rPr lang="en-US" altLang="en-U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 3: Enable Activity Tracking</a:t>
            </a:r>
            <a:endParaRPr lang="en-US" alt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Create centralized tracking for all sales and customer interactions.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Implement filtering and reporting features.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Develop manager dashboard for performance analysis.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Conduct Sprint Review &amp; gather feedback.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 4: Optimize Workflow and Approvals</a:t>
            </a:r>
            <a:endParaRPr lang="en-US" alt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Identify approval processes and workflow automation needs.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Develop rule-based automation for approvals.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Integrate with existing systems for seamless data flow.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Conduct Sprint Review &amp; obtain stakeholder feedback.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 5: Implement Customer Service Automation</a:t>
            </a:r>
            <a:endParaRPr lang="en-US" alt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Develop a customer case management module.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Implement AI-driven support chat and ticketing system.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Automate personalized customer responses.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Conduct Sprint Review &amp; finalize feature deployment.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Methods/Approach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15" y="2286000"/>
            <a:ext cx="7976870" cy="4425950"/>
          </a:xfrm>
        </p:spPr>
        <p:txBody>
          <a:bodyPr>
            <a:noAutofit/>
          </a:bodyPr>
          <a:lstStyle/>
          <a:p>
            <a:pPr marL="400050" lvl="1">
              <a:lnSpc>
                <a:spcPct val="90000"/>
              </a:lnSpc>
            </a:pPr>
            <a:r>
              <a:rPr lang="en-US" altLang="en-U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Continuous Testing and Deployment</a:t>
            </a:r>
            <a:endParaRPr lang="en-US" alt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Perform automated &amp; manual testing after each sprint.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Conduct UAT (User Acceptance Testing) for key features.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Deploy releases in increments using DevOps CI/CD pipeline.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Sprint Retrospective and Optimization</a:t>
            </a:r>
            <a:endParaRPr lang="en-US" alt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Conduct retrospective meetings after each sprint to identify improvements.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Optimize backlog based on user feedback.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Implement process improvements for future sprints.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Final Deployment and Continuous Enhancements</a:t>
            </a:r>
            <a:endParaRPr lang="en-US" alt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Deploy final features in production.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Monitor system performance and user adoption.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Gather feedback for iterative improvements in future sprints.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Resources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04672" y="2352477"/>
            <a:ext cx="7042826" cy="3646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Owner.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Scrum Master.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Development Team (3 Developers, 2 Testers).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Business Analyst (P Singa Ram).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Implementation targeted within 6 months using two-week sprint cycles.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Budget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Hardware, software, training, and services budget not to exceed Rs. 50,00,000.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Third-party software evaluation and resources not to exceed Rs. 2,00,000.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Risks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6810" y="2571332"/>
            <a:ext cx="6882319" cy="3322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inconsistencies during migration; adoption resistance from users.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Integration issues with existing marketing tools; inaccurate data segmentation during initial implementation.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Resistance to adopting the new system; incomplete activity logging during the initial phase.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Workflow complexities leading to delays; incomplete automation due to unclear requirements.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Resistance to change among customer service teams; inaccurate case logging during the initial phase.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Dependencies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95917" y="3121579"/>
            <a:ext cx="6590489" cy="1706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Availability of APIs for integrating communication channels.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Availability of campaign data from existing systems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Availability of sales data from legacy systems.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Access to existing workflow data.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Availability of existing customer data for migration.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>
            <a:alphaModFix amt="40000"/>
          </a:blip>
          <a:srcRect l="1518" r="23482"/>
          <a:stretch>
            <a:fillRect/>
          </a:stretch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5" y="2577830"/>
            <a:ext cx="7476493" cy="134241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dirty="0">
                <a:solidFill>
                  <a:schemeClr val="tx1"/>
                </a:solidFill>
              </a:rPr>
              <a:t>Project Sponsor : Dr </a:t>
            </a:r>
            <a:r>
              <a:rPr lang="en-US" sz="3400" dirty="0" err="1">
                <a:solidFill>
                  <a:schemeClr val="tx1"/>
                </a:solidFill>
              </a:rPr>
              <a:t>Reddys</a:t>
            </a:r>
            <a:r>
              <a:rPr lang="en-US" sz="3400" dirty="0">
                <a:solidFill>
                  <a:schemeClr val="tx1"/>
                </a:solidFill>
              </a:rPr>
              <a:t>’ Lab</a:t>
            </a:r>
            <a:br>
              <a:rPr lang="en-US" sz="3400" dirty="0">
                <a:solidFill>
                  <a:schemeClr val="tx1"/>
                </a:solidFill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Title 1"/>
          <p:cNvSpPr txBox="1"/>
          <p:nvPr/>
        </p:nvSpPr>
        <p:spPr>
          <a:xfrm>
            <a:off x="794878" y="3634904"/>
            <a:ext cx="7476493" cy="1342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400" dirty="0">
                <a:solidFill>
                  <a:schemeClr val="tx1"/>
                </a:solidFill>
              </a:rPr>
              <a:t>Project Manager : Ashutosh Rana</a:t>
            </a:r>
            <a:br>
              <a:rPr lang="en-US" sz="3400" dirty="0">
                <a:solidFill>
                  <a:schemeClr val="tx1"/>
                </a:solidFill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6710641" cy="1400530"/>
          </a:xfrm>
        </p:spPr>
        <p:txBody>
          <a:bodyPr anchor="ctr"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Features Introduced 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sym typeface="+mn-ea"/>
              </a:rPr>
              <a:t>UNNATI</a:t>
            </a:r>
            <a:r>
              <a:rPr lang="en-US" dirty="0">
                <a:solidFill>
                  <a:srgbClr val="FFFFFF"/>
                </a:solidFill>
              </a:rPr>
              <a:t> (Sales CRM Application)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15" y="2290445"/>
            <a:ext cx="8657590" cy="4265930"/>
          </a:xfrm>
        </p:spPr>
        <p:txBody>
          <a:bodyPr>
            <a:noAutofit/>
          </a:bodyPr>
          <a:lstStyle/>
          <a:p>
            <a:pPr marL="0" marR="0" algn="just">
              <a:lnSpc>
                <a:spcPct val="150000"/>
              </a:lnSpc>
            </a:pPr>
            <a:r>
              <a:rPr 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</a:t>
            </a:r>
            <a:r>
              <a:rPr lang="en-US" alt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Interaction Tracking</a:t>
            </a:r>
            <a:r>
              <a:rPr 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13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	</a:t>
            </a:r>
            <a:r>
              <a:rPr lang="en-US" alt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records all customer interactions across different channels, whether inbound  or outbound </a:t>
            </a:r>
            <a:endParaRPr lang="en-US" altLang="en-US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Campaign Management</a:t>
            </a:r>
            <a:r>
              <a:rPr 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3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n-US" alt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Automate  all of the organization’s marketing campaigns, sales campaigns</a:t>
            </a:r>
            <a:endParaRPr lang="en-US" altLang="en-US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Activity tracking</a:t>
            </a:r>
            <a:r>
              <a:rPr 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3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M</a:t>
            </a:r>
            <a:r>
              <a:rPr lang="en-US" alt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anages all sales activities that have been completed, when they were completed and by whom.</a:t>
            </a:r>
            <a:endParaRPr lang="en-US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alt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Workflow and Approvals</a:t>
            </a:r>
            <a:r>
              <a:rPr 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3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n-US" alt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automating processes like data collection, data analysis, marketing campaigns and other tasks</a:t>
            </a:r>
            <a:r>
              <a:rPr 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Customer Service Automation:</a:t>
            </a:r>
            <a:endParaRPr lang="en-US" sz="13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n-US" alt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Users can manage each customer case individually to improve customer satisfaction levels and track, close and reopen     existing cases</a:t>
            </a:r>
            <a:r>
              <a:rPr 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6710641" cy="1400530"/>
          </a:xfrm>
        </p:spPr>
        <p:txBody>
          <a:bodyPr anchor="ctr">
            <a:normAutofit/>
          </a:bodyPr>
          <a:lstStyle/>
          <a:p>
            <a:r>
              <a:rPr lang="en-US" altLang="en-US" dirty="0">
                <a:solidFill>
                  <a:srgbClr val="FFFFFF"/>
                </a:solidFill>
              </a:rPr>
              <a:t>Situation/Problem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681044"/>
            <a:ext cx="8657617" cy="4104094"/>
          </a:xfrm>
        </p:spPr>
        <p:txBody>
          <a:bodyPr>
            <a:noAutofit/>
          </a:bodyPr>
          <a:lstStyle/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 interactions are fragmented across multiple systems, leading to inconsistent communication, poor customer experience, and missed opportunities.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Marketing and sales campaigns are managed manually, leading to inefficiencies, errors, and limited reach.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Sales teams lack visibility into completed activities, making it difficult to track performance or evaluate engagement effectiveness.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Manual workflows cause delays, errors, and inefficiencies in processes such as data analysis and approvals.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Manual case management leads to delays in resolution and reduced customer satisfaction.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Font typeface="Wingdings" panose="05000000000000000000" charset="0"/>
              <a:buNone/>
            </a:pP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671064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Opportunity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15" y="2641600"/>
            <a:ext cx="8657590" cy="3830320"/>
          </a:xfrm>
        </p:spPr>
        <p:txBody>
          <a:bodyPr>
            <a:noAutofit/>
          </a:bodyPr>
          <a:lstStyle/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*Centralizing customer interaction data can reduce inconsistencies, enable personalized engagement, and provide actionable insights into customer behavior for tailored marketing and sales strategies.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 Automating campaigns with workflows ensures accurate targeting, reduces manual work, and improves campaign performance.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*A centralized activity tracking system ensures visibility into team performance and improves engagement strategies.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*Automating workflows and approvals will reduce errors, improve efficiency, and enable faster decision-making.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*Automating case tracking and resolution will improve response time, customer satisfaction, and operational efficiency.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400050" lvl="1"/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5" name="Text Box 4"/>
          <p:cNvSpPr txBox="1"/>
          <p:nvPr/>
        </p:nvSpPr>
        <p:spPr>
          <a:xfrm>
            <a:off x="-514985" y="5871210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671064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Purpose Statement (GOAL)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15" y="2213610"/>
            <a:ext cx="8657590" cy="4342765"/>
          </a:xfrm>
        </p:spPr>
        <p:txBody>
          <a:bodyPr>
            <a:noAutofit/>
          </a:bodyPr>
          <a:lstStyle/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implement interaction tracking that records all customer interactions across channels to improve communication consistency, enhance customer experience, and leverage data for informed decision-making.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build automated workflows for managing campaigns, enabling segmentation, scheduling, and execution with minimal manual intervention.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implement activity tracking for centralized monitoring of sales activities, enabling better performance analysis and customer engagement.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 streamline processes through workflow automation, enabling faster approvals and reducing manual errors.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 automate customer service processes for faster resolution of cases, personalized communication, and higher satisfaction levels.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Project Objectives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523653"/>
            <a:ext cx="7976681" cy="3731231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1.Enable a centralized system for recording and monitoring customer interactions.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2.Provide tools for analyzing customer behavior and trends.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3.Ensure seamless integration with existing communication channels for real-time data updates.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4.Automate marketing and sales campaign workflows.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5.Enable advanced segmentation for tailored campaigns.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6.Monitor and analyze campaign performance in real-time.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7.Centralize the tracking of all sales activities.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8.Provide real-time performance insights to managers.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Project Objectives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805758"/>
            <a:ext cx="7976681" cy="3731231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9.Enable data-driven decisions for customer engagement strategies.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10.Automate key workflows for data collection, analysis, and approvals.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11.Reduce process completion time by at least 50%.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12.Enable real-time reporting on workflow status and bottlenecks.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13.Implement an automated system for managing customer cases.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14.Develop a centralized knowledge base for quick issue resolution.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15.Personalize client communications through automation.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00050" lvl="1"/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Success Criteria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338509"/>
            <a:ext cx="7976681" cy="3731231"/>
          </a:xfrm>
        </p:spPr>
        <p:txBody>
          <a:bodyPr>
            <a:noAutofit/>
          </a:bodyPr>
          <a:lstStyle/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90% of customer interactions logged within the system by the end of the project.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Reduced customer communication errors by 30% in the first quarter post-implementation.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Campaign execution time reduced by 50% within the first three months post-implementation.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Improved customer engagement by 25% through targeted campaigns.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95% of sales activities logged in the system within two months.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Improved sales team productivity by 20% within the first quarter post-implementation.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Workflow completion time reduced by 50% within the first quarter.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Error rates in manual processes decreased by 70%.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Case resolution time reduced by 40% within three months.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Improved customer satisfaction scores by 20%.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Methods/Approach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572189"/>
            <a:ext cx="7976681" cy="3731231"/>
          </a:xfrm>
        </p:spPr>
        <p:txBody>
          <a:bodyPr>
            <a:noAutofit/>
          </a:bodyPr>
          <a:lstStyle/>
          <a:p>
            <a:pPr marL="114300" lvl="1" indent="0" algn="just">
              <a:lnSpc>
                <a:spcPct val="90000"/>
              </a:lnSpc>
              <a:buNone/>
            </a:pPr>
            <a:r>
              <a:rPr lang="en-US" alt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Product Vision and Backlog Creation</a:t>
            </a:r>
            <a:endParaRPr lang="en-US" altLang="en-US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r>
              <a:rPr lang="en-US" alt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▪ Define the business objectives and goals for each feature.</a:t>
            </a:r>
            <a:endParaRPr lang="en-US" alt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r>
              <a:rPr lang="en-US" alt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▪ Identify key stakeholders and Agile team roles.</a:t>
            </a:r>
            <a:endParaRPr lang="en-US" alt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r>
              <a:rPr lang="en-US" alt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▪ Create an initial product backlog with prioritized user stories.</a:t>
            </a:r>
            <a:endParaRPr lang="en-US" alt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r>
              <a:rPr lang="en-US" alt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2. Planning and Infrastructure Setup</a:t>
            </a:r>
            <a:endParaRPr lang="en-US" altLang="en-US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r>
              <a:rPr lang="en-US" alt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▪ Define the Agile framework (Scrum).</a:t>
            </a:r>
            <a:endParaRPr lang="en-US" alt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r>
              <a:rPr lang="en-US" alt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▪ Set up development, testing, and staging environments.</a:t>
            </a:r>
            <a:endParaRPr lang="en-US" alt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r>
              <a:rPr lang="en-US" alt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▪ Establish sprint duration, ceremonies, and communication channels.</a:t>
            </a:r>
            <a:endParaRPr lang="en-US" alt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r>
              <a:rPr lang="en-US" alt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▪ Identify dependencies and risks.</a:t>
            </a:r>
            <a:endParaRPr lang="en-US" alt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8049</Words>
  <Application>WPS Presentation</Application>
  <PresentationFormat>On-screen Show (4:3)</PresentationFormat>
  <Paragraphs>249</Paragraphs>
  <Slides>16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4" baseType="lpstr">
      <vt:lpstr>Arial</vt:lpstr>
      <vt:lpstr>SimSun</vt:lpstr>
      <vt:lpstr>Wingdings</vt:lpstr>
      <vt:lpstr>Wingdings 3</vt:lpstr>
      <vt:lpstr>Arial</vt:lpstr>
      <vt:lpstr>Century Gothic</vt:lpstr>
      <vt:lpstr>Calibri</vt:lpstr>
      <vt:lpstr>Times New Roman</vt:lpstr>
      <vt:lpstr>Symbol</vt:lpstr>
      <vt:lpstr>Wingdings</vt:lpstr>
      <vt:lpstr>MS Mincho</vt:lpstr>
      <vt:lpstr>Courier New</vt:lpstr>
      <vt:lpstr>Microsoft YaHei</vt:lpstr>
      <vt:lpstr>Arial Unicode MS</vt:lpstr>
      <vt:lpstr>Aptos</vt:lpstr>
      <vt:lpstr>Segoe Print</vt:lpstr>
      <vt:lpstr>Century Gothic</vt:lpstr>
      <vt:lpstr>Ion</vt:lpstr>
      <vt:lpstr>UNNATI (Sales CRM Application) Agile Model Approach </vt:lpstr>
      <vt:lpstr>Features Introduced in UNNATI (Sales CRM Application)</vt:lpstr>
      <vt:lpstr>Situation/Problem</vt:lpstr>
      <vt:lpstr>Opportunity</vt:lpstr>
      <vt:lpstr>Purpose Statement (GOAL)</vt:lpstr>
      <vt:lpstr>Project Objectives</vt:lpstr>
      <vt:lpstr>Project Objectives</vt:lpstr>
      <vt:lpstr>Success Criteria</vt:lpstr>
      <vt:lpstr>Methods/Approach</vt:lpstr>
      <vt:lpstr>Methods/Approach</vt:lpstr>
      <vt:lpstr>Methods/Approach</vt:lpstr>
      <vt:lpstr>Methods/Approach</vt:lpstr>
      <vt:lpstr>Resources</vt:lpstr>
      <vt:lpstr>Risks</vt:lpstr>
      <vt:lpstr>Dependencies</vt:lpstr>
      <vt:lpstr>Project Sponsor : Dr Reddys’ Lab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P Singa Ram</cp:lastModifiedBy>
  <cp:revision>78</cp:revision>
  <dcterms:created xsi:type="dcterms:W3CDTF">2013-01-27T09:14:00Z</dcterms:created>
  <dcterms:modified xsi:type="dcterms:W3CDTF">2025-01-29T08:37:23Z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BEA41B215E1245C3B8897D94A9611E8F_13</vt:lpwstr>
  </property>
  <property fmtid="{D5CDD505-2E9C-101B-9397-08002B2CF9AE}" pid="3" name="KSOProductBuildVer">
    <vt:lpwstr>1033-12.2.0.19805</vt:lpwstr>
  </property>
</Properties>
</file>