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9" r:id="rId22"/>
  </p:sldIdLst>
  <p:sldSz cx="12192000" cy="6858000"/>
  <p:notesSz cx="6858000" cy="9144000"/>
  <p:embeddedFontLst>
    <p:embeddedFont>
      <p:font typeface="Trebuchet MS" panose="020B0603020202020204"/>
      <p:regular r:id="rId26"/>
    </p:embeddedFont>
    <p:embeddedFont>
      <p:font typeface="Calibri" panose="020F0502020204030204"/>
      <p:regular r:id="rId27"/>
    </p:embeddedFont>
    <p:embeddedFont>
      <p:font typeface="Arial Black" panose="020B0A04020102020204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B7CB116-DD3E-4D16-8652-198116FE321B}" styleName="Table_0">
    <a:wholeTbl>
      <a:tcTxStyle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EF4E7"/>
          </a:solidFill>
        </a:fill>
      </a:tcStyle>
    </a:wholeTbl>
    <a:band1H>
      <a:tcStyle>
        <a:tcBdr/>
        <a:fill>
          <a:solidFill>
            <a:srgbClr val="DBE9CB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BE9CB"/>
          </a:solidFill>
        </a:fill>
      </a:tcStyle>
    </a:band1V>
    <a:band2V>
      <a:tcStyle>
        <a:tcBdr/>
      </a:tcStyle>
    </a:band2V>
    <a:lastCol>
      <a:tcTxStyle b="on">
        <a:font>
          <a:latin typeface="Trebuchet MS"/>
          <a:ea typeface="Trebuchet MS"/>
          <a:cs typeface="Trebuchet M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>
          <a:latin typeface="Trebuchet MS"/>
          <a:ea typeface="Trebuchet MS"/>
          <a:cs typeface="Trebuchet M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font" Target="fonts/font3.fntdata"/><Relationship Id="rId27" Type="http://schemas.openxmlformats.org/officeDocument/2006/relationships/font" Target="fonts/font2.fntdata"/><Relationship Id="rId26" Type="http://schemas.openxmlformats.org/officeDocument/2006/relationships/font" Target="fonts/font1.fntdata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/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5" name="Google Shape;145;p1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307384c6f7_0_86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8" name="Google Shape;208;g3307384c6f7_0_86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307384c6f7_0_94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4" name="Google Shape;214;g3307384c6f7_0_94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307384c6f7_0_109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0;g3307384c6f7_0_109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307384c6f7_0_102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6" name="Google Shape;226;g3307384c6f7_0_102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2" name="Google Shape;232;p9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9" name="Google Shape;239;p10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1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6" name="Google Shape;246;p11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2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2" name="Google Shape;252;p12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307384c6f7_0_12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307384c6f7_0_12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9" name="Google Shape;259;g3307384c6f7_0_12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2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" name="Google Shape;153;p2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307384c6f7_0_0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307384c6f7_0_0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2" name="Google Shape;162;g3307384c6f7_0_0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8" name="Google Shape;168;p3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6" name="Google Shape;176;p4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4" name="Google Shape;184;p5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0" name="Google Shape;190;p6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307384c6f7_0_78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6" name="Google Shape;196;g3307384c6f7_0_78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307384c6f7_0_114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2" name="Google Shape;202;g3307384c6f7_0_114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OBJECT_WITH_CAPTION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4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 panose="020B0603020202020204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4"/>
          <p:cNvSpPr txBox="1"/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30" name="Google Shape;30;p14"/>
          <p:cNvSpPr txBox="1"/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 panose="020B0603020202020204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7" name="Google Shape;97;p23"/>
          <p:cNvSpPr txBox="1"/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3"/>
          <p:cNvSpPr txBox="1"/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 panose="020B0603020202020204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4"/>
          <p:cNvSpPr txBox="1"/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 panose="020B0603020202020204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 panose="020B0603020202020204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 panose="020B0603020202020204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 panose="020B0603020202020204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 panose="020B0603020202020204"/>
              <a:buNone/>
              <a:defRPr/>
            </a:lvl5pPr>
            <a:lvl6pPr marL="2743200" lvl="5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03" name="Google Shape;103;p24"/>
          <p:cNvSpPr txBox="1"/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4" name="Google Shape;104;p24"/>
          <p:cNvSpPr txBox="1"/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4"/>
          <p:cNvSpPr txBox="1"/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4"/>
          <p:cNvSpPr txBox="1"/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107" name="Google Shape;107;p2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“</a:t>
            </a:r>
            <a:endParaRPr lang="en-US" sz="8000">
              <a:solidFill>
                <a:srgbClr val="BFE47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8" name="Google Shape;108;p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”</a:t>
            </a:r>
            <a:endParaRPr sz="1800">
              <a:solidFill>
                <a:srgbClr val="BFE47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 panose="020B0603020202020204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5"/>
          <p:cNvSpPr txBox="1"/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25"/>
          <p:cNvSpPr txBox="1"/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5"/>
          <p:cNvSpPr txBox="1"/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5"/>
          <p:cNvSpPr txBox="1"/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 panose="020B0603020202020204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6"/>
          <p:cNvSpPr txBox="1"/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 panose="020B0603020202020204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 panose="020B0603020202020204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 panose="020B0603020202020204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 panose="020B0603020202020204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 panose="020B0603020202020204"/>
              <a:buNone/>
              <a:defRPr/>
            </a:lvl5pPr>
            <a:lvl6pPr marL="2743200" lvl="5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8" name="Google Shape;118;p26"/>
          <p:cNvSpPr txBox="1"/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26"/>
          <p:cNvSpPr txBox="1"/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6"/>
          <p:cNvSpPr txBox="1"/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6"/>
          <p:cNvSpPr txBox="1"/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122" name="Google Shape;122;p26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“</a:t>
            </a:r>
            <a:endParaRPr lang="en-US" sz="8000">
              <a:solidFill>
                <a:srgbClr val="BFE47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3" name="Google Shape;123;p26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”</a:t>
            </a:r>
            <a:endParaRPr lang="en-US" sz="8000">
              <a:solidFill>
                <a:srgbClr val="BFE47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 panose="020B0603020202020204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7"/>
          <p:cNvSpPr txBox="1"/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 panose="020B0603020202020204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 panose="020B0603020202020204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 panose="020B0603020202020204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 panose="020B0603020202020204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 panose="020B0603020202020204"/>
              <a:buNone/>
              <a:defRPr/>
            </a:lvl5pPr>
            <a:lvl6pPr marL="2743200" lvl="5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7" name="Google Shape;127;p27"/>
          <p:cNvSpPr txBox="1"/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27"/>
          <p:cNvSpPr txBox="1"/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7"/>
          <p:cNvSpPr txBox="1"/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7"/>
          <p:cNvSpPr txBox="1"/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8"/>
          <p:cNvSpPr txBox="1"/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28"/>
          <p:cNvSpPr txBox="1"/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8"/>
          <p:cNvSpPr txBox="1"/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8"/>
          <p:cNvSpPr txBox="1"/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9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9"/>
          <p:cNvSpPr txBox="1"/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29"/>
          <p:cNvSpPr txBox="1"/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9"/>
          <p:cNvSpPr txBox="1"/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9"/>
          <p:cNvSpPr txBox="1"/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/>
          <a:lstStyle>
            <a:lvl1pPr algn="ctr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 panose="020B0603020202020204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TWO_OBJECTS_WITH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 panose="020B0603020202020204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6"/>
          <p:cNvSpPr txBox="1"/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/>
        </p:txBody>
      </p:sp>
      <p:sp>
        <p:nvSpPr>
          <p:cNvPr id="42" name="Google Shape;42;p16"/>
          <p:cNvSpPr txBox="1"/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/>
        </p:txBody>
      </p:sp>
      <p:sp>
        <p:nvSpPr>
          <p:cNvPr id="44" name="Google Shape;44;p16"/>
          <p:cNvSpPr txBox="1"/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5" name="Google Shape;45;p16"/>
          <p:cNvSpPr txBox="1"/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7"/>
          <p:cNvSpPr txBox="1"/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matchingName="Title Slide">
  <p:cSld name="TITL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5" name="Google Shape;55;p1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6" name="Google Shape;56;p1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7" name="Google Shape;57;p18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58" name="Google Shape;58;p18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59" name="Google Shape;59;p1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60;p18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61" name="Google Shape;61;p1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62" name="Google Shape;62;p18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63" name="Google Shape;63;p1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" name="Google Shape;64;p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5" name="Google Shape;65;p18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 panose="020B0603020202020204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7" name="Google Shape;67;p18"/>
          <p:cNvSpPr txBox="1"/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8"/>
          <p:cNvSpPr txBox="1"/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 panose="020B0603020202020204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3" name="Google Shape;73;p19"/>
          <p:cNvSpPr txBox="1"/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_OBJECT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/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Picture with Caption">
  <p:cSld name="PICTURE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 panose="020B0603020202020204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2"/>
          <p:cNvSpPr/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22"/>
          <p:cNvSpPr txBox="1"/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1" name="Google Shape;91;p22"/>
          <p:cNvSpPr txBox="1"/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2"/>
          <p:cNvSpPr txBox="1"/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2"/>
          <p:cNvSpPr txBox="1"/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1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1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1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4" name="Google Shape;14;p13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" name="Google Shape;16;p13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7" name="Google Shape;17;p13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8" name="Google Shape;18;p13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9" name="Google Shape;19;p1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20;p13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" name="Google Shape;21;p1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 panose="020B0603020202020204"/>
              <a:buNone/>
              <a:defRPr sz="3600" b="0" i="0" u="none" strike="noStrike" cap="none">
                <a:solidFill>
                  <a:schemeClr val="accent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" name="Google Shape;22;p13"/>
          <p:cNvSpPr txBox="1"/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2pPr>
            <a:lvl3pPr marL="1371600" marR="0" lvl="2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7pPr>
            <a:lvl8pPr marL="3657600" marR="0" lvl="7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8pPr>
            <a:lvl9pPr marL="4114800" marR="0" lvl="8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9pPr>
          </a:lstStyle>
          <a:p/>
        </p:txBody>
      </p:sp>
      <p:sp>
        <p:nvSpPr>
          <p:cNvPr id="23" name="Google Shape;23;p13"/>
          <p:cNvSpPr txBox="1"/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9pPr>
          </a:lstStyle>
          <a:p/>
        </p:txBody>
      </p:sp>
      <p:sp>
        <p:nvSpPr>
          <p:cNvPr id="24" name="Google Shape;24;p13"/>
          <p:cNvSpPr txBox="1"/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9pPr>
          </a:lstStyle>
          <a:p/>
        </p:txBody>
      </p:sp>
      <p:sp>
        <p:nvSpPr>
          <p:cNvPr id="25" name="Google Shape;25;p13"/>
          <p:cNvSpPr txBox="1"/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 txBox="1"/>
          <p:nvPr>
            <p:ph type="title"/>
          </p:nvPr>
        </p:nvSpPr>
        <p:spPr>
          <a:xfrm>
            <a:off x="189502" y="154113"/>
            <a:ext cx="95400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Black" panose="020B0A04020102020204"/>
              <a:buNone/>
            </a:pPr>
            <a:r>
              <a:rPr lang="en-US" sz="4800" u="sng">
                <a:solidFill>
                  <a:schemeClr val="dk1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rPr>
              <a:t> HDFC CRM </a:t>
            </a:r>
            <a:r>
              <a:rPr lang="en-US" sz="2400" u="sng">
                <a:solidFill>
                  <a:schemeClr val="dk1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rPr>
              <a:t>(</a:t>
            </a:r>
            <a:r>
              <a:rPr lang="en-US" u="sng">
                <a:solidFill>
                  <a:schemeClr val="dk1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rPr>
              <a:t>LEAD MANAGEMENT SYSTEM.)</a:t>
            </a:r>
            <a:endParaRPr u="sng">
              <a:solidFill>
                <a:schemeClr val="dk1"/>
              </a:solidFill>
            </a:endParaRPr>
          </a:p>
        </p:txBody>
      </p:sp>
      <p:pic>
        <p:nvPicPr>
          <p:cNvPr id="148" name="Google Shape;148;p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142022" y="1829419"/>
            <a:ext cx="4888625" cy="347266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"/>
          <p:cNvSpPr/>
          <p:nvPr/>
        </p:nvSpPr>
        <p:spPr>
          <a:xfrm>
            <a:off x="0" y="6222686"/>
            <a:ext cx="4104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Prepared by :- Mohammad Imran</a:t>
            </a:r>
            <a:endParaRPr sz="1800" b="0" i="0" u="none" strike="noStrike" cap="none">
              <a:solidFill>
                <a:schemeClr val="dk1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Date :- 08/02/2025</a:t>
            </a:r>
            <a:endParaRPr sz="105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307384c6f7_0_86"/>
          <p:cNvSpPr txBox="1"/>
          <p:nvPr>
            <p:ph type="title"/>
          </p:nvPr>
        </p:nvSpPr>
        <p:spPr>
          <a:xfrm>
            <a:off x="0" y="0"/>
            <a:ext cx="104355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 panose="020F0502020204030204"/>
              <a:buNone/>
            </a:pPr>
            <a:r>
              <a:rPr lang="en-US" sz="40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Methods and Approach</a:t>
            </a:r>
            <a:br>
              <a:rPr lang="en-US" sz="40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endParaRPr sz="4000" b="1" u="sng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11" name="Google Shape;211;g3307384c6f7_0_86"/>
          <p:cNvSpPr txBox="1"/>
          <p:nvPr>
            <p:ph type="body" idx="2"/>
          </p:nvPr>
        </p:nvSpPr>
        <p:spPr>
          <a:xfrm>
            <a:off x="86171" y="534256"/>
            <a:ext cx="11976600" cy="6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365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365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5) Sprint Execution (2-4 Weeks - Iterative Development)</a:t>
            </a:r>
            <a:endParaRPr sz="17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</a:t>
            </a:r>
            <a:r>
              <a:rPr lang="en-US" sz="17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17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Objective:</a:t>
            </a:r>
            <a:r>
              <a:rPr lang="en-US" sz="17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Deliver incremental progress through Agile execution.</a:t>
            </a:r>
            <a:endParaRPr sz="17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2004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●"/>
            </a:pPr>
            <a:r>
              <a:rPr lang="en-US" sz="17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Development:</a:t>
            </a:r>
            <a:r>
              <a:rPr lang="en-US" sz="17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Code implementation, API development, and CRM feature enhancement.</a:t>
            </a:r>
            <a:endParaRPr sz="17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20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●"/>
            </a:pPr>
            <a:r>
              <a:rPr lang="en-US" sz="17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UI/UX Design:</a:t>
            </a:r>
            <a:r>
              <a:rPr lang="en-US" sz="17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Create intuitive user interfaces for seamless lead tracking and management.</a:t>
            </a:r>
            <a:endParaRPr sz="17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20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●"/>
            </a:pPr>
            <a:r>
              <a:rPr lang="en-US" sz="17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API Integration:</a:t>
            </a:r>
            <a:r>
              <a:rPr lang="en-US" sz="17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Connect with third-party tools (e.g., customer database, analytics).</a:t>
            </a:r>
            <a:endParaRPr sz="17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20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●"/>
            </a:pPr>
            <a:r>
              <a:rPr lang="en-US" sz="17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Unit Testing:</a:t>
            </a:r>
            <a:r>
              <a:rPr lang="en-US" sz="17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Ensure each module functions independently before full system integration.</a:t>
            </a:r>
            <a:endParaRPr sz="17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20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●"/>
            </a:pPr>
            <a:r>
              <a:rPr lang="en-US" sz="17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Daily Scrum Meetings:</a:t>
            </a:r>
            <a:r>
              <a:rPr lang="en-US" sz="17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Review progress, discuss blockers, and align priorities daily.</a:t>
            </a:r>
            <a:endParaRPr sz="17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65000"/>
              <a:buFont typeface="Arial" panose="020B0604020202020204"/>
              <a:buNone/>
            </a:pPr>
            <a:r>
              <a:rPr lang="en-US" sz="17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6️)  Sprint Review &amp; Demo (End of Each Sprint)</a:t>
            </a:r>
            <a:endParaRPr sz="17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5000"/>
              <a:buFont typeface="Arial" panose="020B0604020202020204"/>
              <a:buNone/>
            </a:pPr>
            <a:r>
              <a:rPr lang="en-US" sz="17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 </a:t>
            </a:r>
            <a:r>
              <a:rPr lang="en-US" sz="17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Objective:</a:t>
            </a:r>
            <a:r>
              <a:rPr lang="en-US" sz="17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Validate completed work with stakeholders and gather feedback.</a:t>
            </a:r>
            <a:endParaRPr sz="17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2004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●"/>
            </a:pPr>
            <a:r>
              <a:rPr lang="en-US" sz="17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Showcase Completed Work:</a:t>
            </a:r>
            <a:r>
              <a:rPr lang="en-US" sz="17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Demonstrate sprint deliverables to business teams.</a:t>
            </a:r>
            <a:endParaRPr sz="17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20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●"/>
            </a:pPr>
            <a:r>
              <a:rPr lang="en-US" sz="17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Gather Feedback:</a:t>
            </a:r>
            <a:r>
              <a:rPr lang="en-US" sz="17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Identify gaps, missing functionalities, and required adjustments.</a:t>
            </a:r>
            <a:endParaRPr sz="17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20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●"/>
            </a:pPr>
            <a:r>
              <a:rPr lang="en-US" sz="17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Make Necessary Adjustments:</a:t>
            </a:r>
            <a:r>
              <a:rPr lang="en-US" sz="17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Implement stakeholder-driven refinements in upcoming sprints.</a:t>
            </a:r>
            <a:endParaRPr sz="17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80000"/>
              <a:buNone/>
            </a:pPr>
            <a:endParaRPr sz="1200" b="1" u="sng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307384c6f7_0_94"/>
          <p:cNvSpPr txBox="1"/>
          <p:nvPr>
            <p:ph type="title"/>
          </p:nvPr>
        </p:nvSpPr>
        <p:spPr>
          <a:xfrm>
            <a:off x="0" y="0"/>
            <a:ext cx="104355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 panose="020F0502020204030204"/>
              <a:buNone/>
            </a:pPr>
            <a:r>
              <a:rPr lang="en-US" sz="40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Methods and Approach</a:t>
            </a:r>
            <a:br>
              <a:rPr lang="en-US" sz="40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endParaRPr sz="4000" b="1" u="sng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17" name="Google Shape;217;g3307384c6f7_0_94"/>
          <p:cNvSpPr txBox="1"/>
          <p:nvPr>
            <p:ph type="body" idx="2"/>
          </p:nvPr>
        </p:nvSpPr>
        <p:spPr>
          <a:xfrm>
            <a:off x="107696" y="534306"/>
            <a:ext cx="11976600" cy="6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9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39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7) Sprint Retrospective (Post-Sprint Reflection &amp; Process Improvement)</a:t>
            </a:r>
            <a:endParaRPr sz="139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39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 </a:t>
            </a:r>
            <a:r>
              <a:rPr lang="en-US" sz="139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Objective:</a:t>
            </a:r>
            <a:r>
              <a:rPr lang="en-US" sz="139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Improve efficiency by analyzing team performance.</a:t>
            </a:r>
            <a:endParaRPr sz="139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686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92"/>
              <a:buFont typeface="Arial" panose="020B0604020202020204"/>
              <a:buChar char="●"/>
            </a:pPr>
            <a:r>
              <a:rPr lang="en-US" sz="139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Identify What Went Well &amp; Areas for Improvement:</a:t>
            </a:r>
            <a:r>
              <a:rPr lang="en-US" sz="139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Discuss challenges, blockers, and best practices.</a:t>
            </a:r>
            <a:endParaRPr sz="139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68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2"/>
              <a:buFont typeface="Arial" panose="020B0604020202020204"/>
              <a:buChar char="●"/>
            </a:pPr>
            <a:r>
              <a:rPr lang="en-US" sz="139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Document Learning Points:</a:t>
            </a:r>
            <a:r>
              <a:rPr lang="en-US" sz="139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Maintain a log of lessons learned for future sprints.</a:t>
            </a:r>
            <a:endParaRPr sz="139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68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2"/>
              <a:buFont typeface="Arial" panose="020B0604020202020204"/>
              <a:buChar char="●"/>
            </a:pPr>
            <a:r>
              <a:rPr lang="en-US" sz="139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Implement Improvements in the Next Sprint:</a:t>
            </a:r>
            <a:r>
              <a:rPr lang="en-US" sz="139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Adjust workflow, team coordination, or backlog refinement processes.</a:t>
            </a:r>
            <a:endParaRPr sz="139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39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139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8)  Continuous Integration &amp; Testing (Quality Assurance)</a:t>
            </a:r>
            <a:endParaRPr sz="139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139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 </a:t>
            </a:r>
            <a:r>
              <a:rPr lang="en-US" sz="139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Objective:</a:t>
            </a:r>
            <a:r>
              <a:rPr lang="en-US" sz="139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Maintain stability and ensure bug-free releases.</a:t>
            </a:r>
            <a:endParaRPr sz="139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686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92"/>
              <a:buFont typeface="Arial" panose="020B0604020202020204"/>
              <a:buChar char="●"/>
            </a:pPr>
            <a:r>
              <a:rPr lang="en-US" sz="139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Regression Testing:</a:t>
            </a:r>
            <a:r>
              <a:rPr lang="en-US" sz="139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Validate that new updates don’t break existing features.</a:t>
            </a:r>
            <a:endParaRPr sz="139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68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2"/>
              <a:buFont typeface="Arial" panose="020B0604020202020204"/>
              <a:buChar char="●"/>
            </a:pPr>
            <a:r>
              <a:rPr lang="en-US" sz="139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System Integration Testing:</a:t>
            </a:r>
            <a:r>
              <a:rPr lang="en-US" sz="139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Ensure smooth CRM interactions with external databases and services.</a:t>
            </a:r>
            <a:endParaRPr sz="139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68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2"/>
              <a:buFont typeface="Arial" panose="020B0604020202020204"/>
              <a:buChar char="●"/>
            </a:pPr>
            <a:r>
              <a:rPr lang="en-US" sz="139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Performance &amp; Security Testing:</a:t>
            </a:r>
            <a:r>
              <a:rPr lang="en-US" sz="139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Optimize response times and strengthen security against vulnerabilities.</a:t>
            </a:r>
            <a:endParaRPr sz="139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960"/>
              <a:buNone/>
            </a:pPr>
            <a:endParaRPr sz="1200" b="1" u="sng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307384c6f7_0_109"/>
          <p:cNvSpPr txBox="1"/>
          <p:nvPr>
            <p:ph type="title"/>
          </p:nvPr>
        </p:nvSpPr>
        <p:spPr>
          <a:xfrm>
            <a:off x="0" y="0"/>
            <a:ext cx="104355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 panose="020F0502020204030204"/>
              <a:buNone/>
            </a:pPr>
            <a:r>
              <a:rPr lang="en-US" sz="40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Methods and Approach</a:t>
            </a:r>
            <a:br>
              <a:rPr lang="en-US" sz="40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endParaRPr sz="4000" b="1" u="sng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3" name="Google Shape;223;g3307384c6f7_0_109"/>
          <p:cNvSpPr txBox="1"/>
          <p:nvPr>
            <p:ph type="body" idx="2"/>
          </p:nvPr>
        </p:nvSpPr>
        <p:spPr>
          <a:xfrm>
            <a:off x="86175" y="534300"/>
            <a:ext cx="11976600" cy="61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35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35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35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9️) UAT (User Acceptance Testing)</a:t>
            </a:r>
            <a:endParaRPr sz="135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</a:t>
            </a:r>
            <a:r>
              <a:rPr lang="en-US" sz="135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Objective:</a:t>
            </a:r>
            <a:r>
              <a:rPr lang="en-US" sz="135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Business teams validate CRM functionalities before launch.</a:t>
            </a:r>
            <a:endParaRPr sz="135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●"/>
            </a:pPr>
            <a:r>
              <a:rPr lang="en-US" sz="135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Business Users Validate CRM Functionalities:</a:t>
            </a:r>
            <a:r>
              <a:rPr lang="en-US" sz="135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Ensure system meets real-world operational needs.</a:t>
            </a:r>
            <a:endParaRPr sz="135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●"/>
            </a:pPr>
            <a:r>
              <a:rPr lang="en-US" sz="135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Bug Fixes Based on Feedback:</a:t>
            </a:r>
            <a:r>
              <a:rPr lang="en-US" sz="135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Resolve identified issues before deployment.</a:t>
            </a:r>
            <a:endParaRPr sz="135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35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10) Deployment &amp; Go-Live (Production Rollout)</a:t>
            </a:r>
            <a:endParaRPr sz="135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   </a:t>
            </a:r>
            <a:r>
              <a:rPr lang="en-US" sz="135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Objective:</a:t>
            </a:r>
            <a:r>
              <a:rPr lang="en-US" sz="135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Successfully launch the CRM system with a structured rollout plan.</a:t>
            </a:r>
            <a:endParaRPr sz="135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●"/>
            </a:pPr>
            <a:r>
              <a:rPr lang="en-US" sz="135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Deploy CRM System in Production:</a:t>
            </a:r>
            <a:r>
              <a:rPr lang="en-US" sz="135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Implement tested and verified features for live use.</a:t>
            </a:r>
            <a:endParaRPr sz="135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●"/>
            </a:pPr>
            <a:r>
              <a:rPr lang="en-US" sz="135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Conduct Training for End Users:</a:t>
            </a:r>
            <a:r>
              <a:rPr lang="en-US" sz="135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Train DSAs, sales teams, and branch users on new system workflows.</a:t>
            </a:r>
            <a:endParaRPr sz="135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●"/>
            </a:pPr>
            <a:r>
              <a:rPr lang="en-US" sz="135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Ensure Post-Deployment Support:</a:t>
            </a:r>
            <a:r>
              <a:rPr lang="en-US" sz="135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Monitor adoption and resolve early-stage issues.</a:t>
            </a:r>
            <a:endParaRPr sz="135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960"/>
              <a:buNone/>
            </a:pPr>
            <a:endParaRPr sz="1200" b="1" u="sng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307384c6f7_0_102"/>
          <p:cNvSpPr txBox="1"/>
          <p:nvPr>
            <p:ph type="title"/>
          </p:nvPr>
        </p:nvSpPr>
        <p:spPr>
          <a:xfrm>
            <a:off x="0" y="0"/>
            <a:ext cx="104355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 panose="020F0502020204030204"/>
              <a:buNone/>
            </a:pPr>
            <a:r>
              <a:rPr lang="en-US" sz="40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Methods and Approach</a:t>
            </a:r>
            <a:br>
              <a:rPr lang="en-US" sz="40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endParaRPr sz="4000" b="1" u="sng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9" name="Google Shape;229;g3307384c6f7_0_102"/>
          <p:cNvSpPr txBox="1"/>
          <p:nvPr>
            <p:ph type="body" idx="2"/>
          </p:nvPr>
        </p:nvSpPr>
        <p:spPr>
          <a:xfrm>
            <a:off x="86171" y="534256"/>
            <a:ext cx="11976600" cy="6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35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11)</a:t>
            </a:r>
            <a:r>
              <a:rPr lang="en-IN" altLang="en-US" sz="135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135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Maintenance &amp; Continuous Improvement (Post-Launch Enhancements)</a:t>
            </a:r>
            <a:endParaRPr sz="135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   </a:t>
            </a:r>
            <a:r>
              <a:rPr lang="en-US" sz="135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Objective:</a:t>
            </a:r>
            <a:r>
              <a:rPr lang="en-US" sz="135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Sustain long-term efficiency through updates and improvements.</a:t>
            </a:r>
            <a:endParaRPr sz="135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●"/>
            </a:pPr>
            <a:r>
              <a:rPr lang="en-US" sz="135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Gather Real-User Feedback:</a:t>
            </a:r>
            <a:r>
              <a:rPr lang="en-US" sz="135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Monitor CRM performance and user experiences.</a:t>
            </a:r>
            <a:endParaRPr sz="135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●"/>
            </a:pPr>
            <a:r>
              <a:rPr lang="en-US" sz="135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Release Updates &amp; New Features in Future Sprints:</a:t>
            </a:r>
            <a:r>
              <a:rPr lang="en-US" sz="135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Enhance functionalities based on analytics and business needs.</a:t>
            </a:r>
            <a:endParaRPr sz="135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960"/>
              <a:buNone/>
            </a:pPr>
            <a:endParaRPr sz="1200" b="1" u="sng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"/>
          <p:cNvSpPr txBox="1"/>
          <p:nvPr>
            <p:ph type="title"/>
          </p:nvPr>
        </p:nvSpPr>
        <p:spPr>
          <a:xfrm>
            <a:off x="0" y="152400"/>
            <a:ext cx="5554800" cy="6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 panose="020F0502020204030204"/>
              <a:buNone/>
            </a:pPr>
            <a:r>
              <a:rPr lang="en-US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10) </a:t>
            </a:r>
            <a:r>
              <a:rPr lang="en-US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Resources and budget</a:t>
            </a:r>
            <a:r>
              <a:rPr lang="en-US" b="1" u="sng">
                <a:solidFill>
                  <a:schemeClr val="dk1"/>
                </a:solidFill>
              </a:rPr>
              <a:t>:-</a:t>
            </a:r>
            <a:endParaRPr sz="2400" u="sng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aphicFrame>
        <p:nvGraphicFramePr>
          <p:cNvPr id="235" name="Google Shape;235;p9"/>
          <p:cNvGraphicFramePr/>
          <p:nvPr/>
        </p:nvGraphicFramePr>
        <p:xfrm>
          <a:off x="-1" y="952071"/>
          <a:ext cx="12192000" cy="3000000"/>
        </p:xfrm>
        <a:graphic>
          <a:graphicData uri="http://schemas.openxmlformats.org/drawingml/2006/table">
            <a:tbl>
              <a:tblPr>
                <a:noFill/>
                <a:tableStyleId>{6B7CB116-DD3E-4D16-8652-198116FE321B}</a:tableStyleId>
              </a:tblPr>
              <a:tblGrid>
                <a:gridCol w="3441850"/>
                <a:gridCol w="3400750"/>
                <a:gridCol w="2640450"/>
                <a:gridCol w="2708950"/>
              </a:tblGrid>
              <a:tr h="691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Category</a:t>
                      </a:r>
                      <a:endParaRPr sz="1200" b="1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Tools/ Platforms </a:t>
                      </a:r>
                      <a:endParaRPr sz="1200" b="1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Cost per Unit</a:t>
                      </a:r>
                      <a:endParaRPr sz="1200" b="1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Total Estimated Cost (INR)</a:t>
                      </a:r>
                      <a:endParaRPr sz="1200" b="1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  <p:graphicFrame>
        <p:nvGraphicFramePr>
          <p:cNvPr id="236" name="Google Shape;236;p9"/>
          <p:cNvGraphicFramePr/>
          <p:nvPr/>
        </p:nvGraphicFramePr>
        <p:xfrm>
          <a:off x="0" y="1643820"/>
          <a:ext cx="12192025" cy="5214175"/>
        </p:xfrm>
        <a:graphic>
          <a:graphicData uri="http://schemas.openxmlformats.org/drawingml/2006/table">
            <a:tbl>
              <a:tblPr>
                <a:noFill/>
                <a:tableStyleId>{6B7CB116-DD3E-4D16-8652-198116FE321B}</a:tableStyleId>
              </a:tblPr>
              <a:tblGrid>
                <a:gridCol w="3431575"/>
                <a:gridCol w="3400750"/>
                <a:gridCol w="2663850"/>
                <a:gridCol w="2695850"/>
              </a:tblGrid>
              <a:tr h="1021000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Operational and Miscellaneous</a:t>
                      </a:r>
                      <a:endParaRPr lang="en-US" sz="1200" b="1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Training and Knowledge Transfer</a:t>
                      </a:r>
                      <a:endParaRPr lang="en-US"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₹1,00,000</a:t>
                      </a:r>
                      <a:endParaRPr lang="en-US"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₹1,00,000 (Initial)</a:t>
                      </a:r>
                      <a:endParaRPr lang="en-US"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</a:tr>
              <a:tr h="82960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Marketing and Customer Engagement</a:t>
                      </a:r>
                      <a:endParaRPr lang="en-US"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₹2,00,000</a:t>
                      </a:r>
                      <a:endParaRPr lang="en-US"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₹2,00,000 (Initial)</a:t>
                      </a:r>
                      <a:endParaRPr lang="en-US"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</a:tr>
              <a:tr h="82960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Internet and Server Maintenance</a:t>
                      </a:r>
                      <a:endParaRPr lang="en-US"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₹50,000 </a:t>
                      </a:r>
                      <a:endParaRPr lang="en-US"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₹50,000 per year</a:t>
                      </a:r>
                      <a:endParaRPr lang="en-US"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</a:tr>
              <a:tr h="519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Contingency Fund</a:t>
                      </a:r>
                      <a:endParaRPr lang="en-US" sz="1200" b="1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Unforeseen Costs</a:t>
                      </a:r>
                      <a:endParaRPr lang="en-US"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₹1,00,000</a:t>
                      </a:r>
                      <a:endParaRPr lang="en-US"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₹1,00,000 (Initial)</a:t>
                      </a:r>
                      <a:endParaRPr lang="en-US"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</a:tr>
              <a:tr h="774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Total Estimated Project Cost</a:t>
                      </a:r>
                      <a:endParaRPr lang="en-US" sz="1200" b="1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Total One-Time Cost</a:t>
                      </a:r>
                      <a:endParaRPr lang="en-US"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 </a:t>
                      </a:r>
                      <a:endParaRPr lang="en-US"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₹10,640,000 (Initial)</a:t>
                      </a:r>
                      <a:endParaRPr lang="en-US"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</a:tr>
              <a:tr h="1240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Total Ongoing Annual Costs</a:t>
                      </a:r>
                      <a:endParaRPr lang="en-US" sz="1200" b="1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Annual Costs (Including Subscriptions, Maintenance, Support)</a:t>
                      </a:r>
                      <a:endParaRPr lang="en-US"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 </a:t>
                      </a:r>
                      <a:endParaRPr lang="en-US"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₹3,50,000 (Annual)</a:t>
                      </a:r>
                      <a:endParaRPr lang="en-US"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/>
          <p:nvPr>
            <p:ph type="title"/>
          </p:nvPr>
        </p:nvSpPr>
        <p:spPr>
          <a:xfrm>
            <a:off x="0" y="152400"/>
            <a:ext cx="5613400" cy="68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 panose="020F0502020204030204"/>
              <a:buNone/>
            </a:pPr>
            <a:r>
              <a:rPr lang="en-US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11) </a:t>
            </a:r>
            <a:r>
              <a:rPr lang="en-US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Resources and budget</a:t>
            </a:r>
            <a:r>
              <a:rPr lang="en-US" b="1" u="sng">
                <a:solidFill>
                  <a:schemeClr val="dk1"/>
                </a:solidFill>
              </a:rPr>
              <a:t>:-</a:t>
            </a:r>
            <a:endParaRPr u="sng">
              <a:solidFill>
                <a:schemeClr val="dk1"/>
              </a:solidFill>
              <a:latin typeface="Arial Black" panose="020B0A04020102020204"/>
              <a:ea typeface="Arial Black" panose="020B0A04020102020204"/>
              <a:cs typeface="Arial Black" panose="020B0A04020102020204"/>
              <a:sym typeface="Arial Black" panose="020B0A04020102020204"/>
            </a:endParaRPr>
          </a:p>
        </p:txBody>
      </p:sp>
      <p:graphicFrame>
        <p:nvGraphicFramePr>
          <p:cNvPr id="242" name="Google Shape;242;p10"/>
          <p:cNvGraphicFramePr/>
          <p:nvPr/>
        </p:nvGraphicFramePr>
        <p:xfrm>
          <a:off x="0" y="893852"/>
          <a:ext cx="12192000" cy="3656750"/>
        </p:xfrm>
        <a:graphic>
          <a:graphicData uri="http://schemas.openxmlformats.org/drawingml/2006/table">
            <a:tbl>
              <a:tblPr>
                <a:noFill/>
                <a:tableStyleId>{6B7CB116-DD3E-4D16-8652-198116FE321B}</a:tableStyleId>
              </a:tblPr>
              <a:tblGrid>
                <a:gridCol w="3400150"/>
                <a:gridCol w="3400150"/>
                <a:gridCol w="2695850"/>
                <a:gridCol w="2695850"/>
              </a:tblGrid>
              <a:tr h="691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Category</a:t>
                      </a:r>
                      <a:endParaRPr sz="1200" b="1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Tools/ Platforms </a:t>
                      </a:r>
                      <a:endParaRPr sz="1200" b="1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Cost per Unit</a:t>
                      </a:r>
                      <a:endParaRPr sz="1200" b="1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Total Estimated Cost (INR)</a:t>
                      </a:r>
                      <a:endParaRPr sz="1200" b="1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</a:tr>
              <a:tr h="397225">
                <a:tc row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Software and Tools</a:t>
                      </a:r>
                      <a:endParaRPr sz="1200" b="1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Google Cloud Platform (GCP)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₹3,00,000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₹3,00,000 (Initial)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</a:tr>
              <a:tr h="69175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Google Workspace (Annual Subscription)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₹50,000 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₹50,000 per year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</a:tr>
              <a:tr h="39722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Google Identity &amp; Security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₹1,50,000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₹1,50,000 (Initial)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</a:tr>
              <a:tr h="69175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DocuSign Integration (Annual Subscription)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₹1,00,000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₹1,00,000 per year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</a:tr>
              <a:tr h="78705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Third-Party APIs (Verification, Valuation, Legal Agencies)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₹2,00,000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₹2,00,000 (Initial)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  <p:graphicFrame>
        <p:nvGraphicFramePr>
          <p:cNvPr id="243" name="Google Shape;243;p10"/>
          <p:cNvGraphicFramePr/>
          <p:nvPr/>
        </p:nvGraphicFramePr>
        <p:xfrm>
          <a:off x="-9427" y="4479832"/>
          <a:ext cx="12192000" cy="3000000"/>
        </p:xfrm>
        <a:graphic>
          <a:graphicData uri="http://schemas.openxmlformats.org/drawingml/2006/table">
            <a:tbl>
              <a:tblPr>
                <a:noFill/>
                <a:tableStyleId>{6B7CB116-DD3E-4D16-8652-198116FE321B}</a:tableStyleId>
              </a:tblPr>
              <a:tblGrid>
                <a:gridCol w="3400150"/>
                <a:gridCol w="3400150"/>
                <a:gridCol w="2695850"/>
                <a:gridCol w="2695850"/>
              </a:tblGrid>
              <a:tr h="369325">
                <a:tc row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Personnel Costs</a:t>
                      </a:r>
                      <a:endParaRPr lang="en-US" sz="1200" b="1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Scrum Master (₹1,00,000 per month)</a:t>
                      </a:r>
                      <a:endParaRPr lang="en-US"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₹1,00,000</a:t>
                      </a:r>
                      <a:endParaRPr lang="en-US"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₹30,00,000 (30 months)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</a:tr>
              <a:tr h="36932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Developers (2 at ₹75,000 per month each)</a:t>
                      </a:r>
                      <a:endParaRPr lang="en-US"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₹75,000 </a:t>
                      </a:r>
                      <a:endParaRPr lang="en-US"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₹45,00,000 (30 months for 2 developers)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</a:tr>
              <a:tr h="36932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UI/UX Designers (2 at ₹50,000 per month each)</a:t>
                      </a:r>
                      <a:endParaRPr lang="en-US"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₹50,000 </a:t>
                      </a:r>
                      <a:endParaRPr lang="en-US"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₹30,00,000 (30 months for 2 designers)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</a:tr>
              <a:tr h="26187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Product Owner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₹90,000 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₹27,00,000 (30 months)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</a:tr>
              <a:tr h="51417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QA Engineers (2 at ₹40,000 per month each)</a:t>
                      </a:r>
                      <a:endParaRPr lang="en-US"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₹40,000 </a:t>
                      </a:r>
                      <a:endParaRPr lang="en-US"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₹12,00,000 (30 months for 2 QA Engineers)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</a:tr>
              <a:tr h="26187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Security &amp; Compliance Expert</a:t>
                      </a:r>
                      <a:endParaRPr lang="en-US"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₹90,000 </a:t>
                      </a:r>
                      <a:endParaRPr lang="en-US"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₹27,00,000 (30 months)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</a:tr>
              <a:tr h="51417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Customer Support (5 at ₹25,000 per month each)</a:t>
                      </a:r>
                      <a:endParaRPr lang="en-US"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₹25,000 </a:t>
                      </a:r>
                      <a:endParaRPr lang="en-US"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₹30,00,000 (30 months for 5 support members)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1"/>
          <p:cNvSpPr txBox="1"/>
          <p:nvPr>
            <p:ph type="title"/>
          </p:nvPr>
        </p:nvSpPr>
        <p:spPr>
          <a:xfrm>
            <a:off x="1" y="0"/>
            <a:ext cx="12108872" cy="11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 panose="020F0502020204030204"/>
              <a:buNone/>
            </a:pPr>
            <a:r>
              <a:rPr lang="en-US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12) </a:t>
            </a:r>
            <a:r>
              <a:rPr lang="en-US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Implementation Timeline (15 Months for Pan India Launch)</a:t>
            </a:r>
            <a:endParaRPr b="1" u="sng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aphicFrame>
        <p:nvGraphicFramePr>
          <p:cNvPr id="249" name="Google Shape;249;p11"/>
          <p:cNvGraphicFramePr/>
          <p:nvPr/>
        </p:nvGraphicFramePr>
        <p:xfrm>
          <a:off x="0" y="782426"/>
          <a:ext cx="12108850" cy="6075575"/>
        </p:xfrm>
        <a:graphic>
          <a:graphicData uri="http://schemas.openxmlformats.org/drawingml/2006/table">
            <a:tbl>
              <a:tblPr>
                <a:noFill/>
                <a:tableStyleId>{6B7CB116-DD3E-4D16-8652-198116FE321B}</a:tableStyleId>
              </a:tblPr>
              <a:tblGrid>
                <a:gridCol w="2840700"/>
                <a:gridCol w="3500675"/>
                <a:gridCol w="2582450"/>
                <a:gridCol w="3185025"/>
              </a:tblGrid>
              <a:tr h="196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Phase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Description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Duration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Timeline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</a:tr>
              <a:tr h="568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1. Project Planning &amp; Research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Initial planning, research, and requirements gathering.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 Months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Month 0 – Month 1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</a:tr>
              <a:tr h="568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2. System Design &amp; Architecture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Designing the digital platform, architecture, and security frameworks.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 Months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Month 1 – Month 2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</a:tr>
              <a:tr h="758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3. Software Development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Development of core features for the home loan platform (UI/UX, APIs, integrations).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 Months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Month 2 – Month 5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</a:tr>
              <a:tr h="758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4. Quality Assurance &amp; Testing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Comprehensive testing of the system for bugs, performance, and security.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 Months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Month 5 – Month 7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</a:tr>
              <a:tr h="568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5. Integration with Third-Party Services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API integrations with verification, valuation, legal, and other agencies.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 Months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Month 7 – Month 8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</a:tr>
              <a:tr h="568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6. User Training &amp; Knowledge Transfer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Training internal staff and stakeholders on the new system.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 Months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Month 8 – Month 9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</a:tr>
              <a:tr h="948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7. Marketing &amp; Awareness Campaign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Launching marketing campaigns and awareness programs for customers and employees.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 Months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Month 9 – Month 10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</a:tr>
              <a:tr h="568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8. System Launch (Pilot Phase)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Launching the system in select regions for initial testing and feedback.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 Months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Month 10 – Month 12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</a:tr>
              <a:tr h="568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9. Full-Scale Pan India Rollout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Full deployment across all 8,735 branches and 3,836 cities.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3 Months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Month 12 – Month 15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4525" marR="4525" marT="4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"/>
          <p:cNvSpPr txBox="1"/>
          <p:nvPr>
            <p:ph type="title"/>
          </p:nvPr>
        </p:nvSpPr>
        <p:spPr>
          <a:xfrm>
            <a:off x="196525" y="84200"/>
            <a:ext cx="21456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 panose="020F0502020204030204"/>
              <a:buNone/>
            </a:pPr>
            <a:r>
              <a:rPr lang="en-US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14) </a:t>
            </a:r>
            <a:r>
              <a:rPr lang="en-US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Risk</a:t>
            </a:r>
            <a:r>
              <a:rPr lang="en-US" b="1" u="sng">
                <a:solidFill>
                  <a:schemeClr val="dk1"/>
                </a:solidFill>
              </a:rPr>
              <a:t>:-</a:t>
            </a:r>
            <a:endParaRPr b="1" u="sng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55" name="Google Shape;255;p12"/>
          <p:cNvSpPr/>
          <p:nvPr/>
        </p:nvSpPr>
        <p:spPr>
          <a:xfrm>
            <a:off x="641675" y="1243275"/>
            <a:ext cx="11640600" cy="61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u="sng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984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Incomplete User Stories: Lack of clear acceptance criteria could lead to development delays or incorrect implementation.</a:t>
            </a:r>
            <a:endParaRPr lang="en-US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984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Scope Creep: Uncontrolled addition of new requirements during development could impact timelines and quality.</a:t>
            </a:r>
            <a:endParaRPr lang="en-US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984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Resource Availability: Limited access to key team members or stakeholders may slow down progress.</a:t>
            </a:r>
            <a:endParaRPr lang="en-US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984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Dependency Delays: External dependencies, such as third-party tools or integrations, may cause project bottlenecks.</a:t>
            </a:r>
            <a:endParaRPr lang="en-US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984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Inadequate Testing: Insufficient time for testing may result in undetected issues, impacting project outcomes.</a:t>
            </a:r>
            <a:endParaRPr lang="en-US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984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Team Velocity Misjudgment: Overestimating the team’s capacity may lead to sprint failures or missed deadlines.</a:t>
            </a:r>
            <a:endParaRPr lang="en-US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984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Change Management: Frequent changes in requirements could affect team productivity and focus.</a:t>
            </a:r>
            <a:endParaRPr lang="en-US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984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Impediment Resolution Delays: Delayed resolution of blockers may hinder sprint progress.</a:t>
            </a:r>
            <a:endParaRPr lang="en-US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984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Technology Challenges: Unforeseen technical issues with tools, platforms, or integrations may impact development.</a:t>
            </a:r>
            <a:endParaRPr lang="en-US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984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Customer Feedback Delays: Delayed inputs from stakeholders or customers may affect timely delivery of features.</a:t>
            </a:r>
            <a:endParaRPr lang="en-US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</a:p>
          <a:p>
            <a:pPr marL="285750" marR="0" lvl="0" indent="-22479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960"/>
              <a:buFont typeface="Noto Sans Symbols"/>
              <a:buNone/>
            </a:pPr>
            <a:endParaRPr sz="12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00" b="1" u="sng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307384c6f7_0_12"/>
          <p:cNvSpPr txBox="1"/>
          <p:nvPr>
            <p:ph type="title"/>
          </p:nvPr>
        </p:nvSpPr>
        <p:spPr>
          <a:xfrm>
            <a:off x="0" y="140375"/>
            <a:ext cx="3950400" cy="70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</a:pPr>
            <a:r>
              <a:rPr lang="en-US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15) </a:t>
            </a:r>
            <a:r>
              <a:rPr lang="en-US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Dependencies</a:t>
            </a:r>
            <a:r>
              <a:rPr lang="en-US" b="1" u="sng">
                <a:solidFill>
                  <a:schemeClr val="dk1"/>
                </a:solidFill>
              </a:rPr>
              <a:t>:-</a:t>
            </a:r>
            <a:endParaRPr u="sng"/>
          </a:p>
        </p:txBody>
      </p:sp>
      <p:sp>
        <p:nvSpPr>
          <p:cNvPr id="262" name="Google Shape;262;g3307384c6f7_0_12"/>
          <p:cNvSpPr txBox="1"/>
          <p:nvPr/>
        </p:nvSpPr>
        <p:spPr>
          <a:xfrm>
            <a:off x="762000" y="1303425"/>
            <a:ext cx="10507500" cy="3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2984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Stakeholder Involvement: Timely approvals and feedback from stakeholders are crucial for project progress.</a:t>
            </a:r>
            <a:endParaRPr>
              <a:solidFill>
                <a:schemeClr val="dk1"/>
              </a:solidFill>
            </a:endParaRPr>
          </a:p>
          <a:p>
            <a:pPr marL="285750" lvl="0" indent="-2984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Third-Party Tools: Integration and performance of external tools directly affect the project’s functionality.</a:t>
            </a:r>
            <a:endParaRPr>
              <a:solidFill>
                <a:schemeClr val="dk1"/>
              </a:solidFill>
            </a:endParaRPr>
          </a:p>
          <a:p>
            <a:pPr marL="285750" lvl="0" indent="-2984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Data Availability: Access to accurate and up-to-date data is essential for testing and development.</a:t>
            </a:r>
            <a:endParaRPr>
              <a:solidFill>
                <a:schemeClr val="dk1"/>
              </a:solidFill>
            </a:endParaRPr>
          </a:p>
          <a:p>
            <a:pPr marL="285750" lvl="0" indent="-2984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Team Collaboration: Effective communication and collaboration between cross-functional teams are required.</a:t>
            </a:r>
            <a:endParaRPr>
              <a:solidFill>
                <a:schemeClr val="dk1"/>
              </a:solidFill>
            </a:endParaRPr>
          </a:p>
          <a:p>
            <a:pPr marL="285750" lvl="0" indent="-2984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Infrastructure Readiness: Availability of required hardware, software, and network resources is necessary.</a:t>
            </a:r>
            <a:endParaRPr>
              <a:solidFill>
                <a:schemeClr val="dk1"/>
              </a:solidFill>
            </a:endParaRPr>
          </a:p>
          <a:p>
            <a:pPr marL="285750" lvl="0" indent="-2984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Regulatory Compliance: Adherence to legal and regulatory requirements is critical for approval.</a:t>
            </a:r>
            <a:endParaRPr>
              <a:solidFill>
                <a:schemeClr val="dk1"/>
              </a:solidFill>
            </a:endParaRPr>
          </a:p>
          <a:p>
            <a:pPr marL="285750" lvl="0" indent="-2984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External Vendors: Timely deliverables from vendors play a key role in meeting project milestones.</a:t>
            </a:r>
            <a:endParaRPr>
              <a:solidFill>
                <a:schemeClr val="dk1"/>
              </a:solidFill>
            </a:endParaRPr>
          </a:p>
          <a:p>
            <a:pPr marL="285750" lvl="0" indent="-2984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Market Trends: Adjusting to market demand changes depends on real-time data and analytics.</a:t>
            </a:r>
            <a:endParaRPr>
              <a:solidFill>
                <a:schemeClr val="dk1"/>
              </a:solidFill>
            </a:endParaRPr>
          </a:p>
          <a:p>
            <a:pPr marL="285750" lvl="0" indent="-2984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Training and Upskilling: Team’s ability to adopt new tools or methodologies depends on adequate training.</a:t>
            </a:r>
            <a:endParaRPr>
              <a:solidFill>
                <a:schemeClr val="dk1"/>
              </a:solidFill>
            </a:endParaRPr>
          </a:p>
          <a:p>
            <a:pPr marL="285750" lvl="0" indent="-2984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Customer Feedback Cycle: Iterative development relies on timely and constructive feedback from end-users.</a:t>
            </a:r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To conclude, the project’s estimated cost of ₹1,84,50,000 over 15 months reflects a strategic investment in innovation. It promises to enhance customer satisfaction, drive growth, and secure HDFC Bank’s leadership in digital banking, delivering long-term value and competitive advantage.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/>
          </a:bodyPr>
          <a:p>
            <a:r>
              <a:rPr lang="en-IN" altLang="en-GB">
                <a:solidFill>
                  <a:schemeClr val="tx1"/>
                </a:solidFill>
              </a:rPr>
              <a:t>Thank You for your valuable support and suggestions</a:t>
            </a:r>
            <a:endParaRPr lang="en-IN" altLang="en-GB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"/>
          <p:cNvSpPr txBox="1"/>
          <p:nvPr>
            <p:ph type="title"/>
          </p:nvPr>
        </p:nvSpPr>
        <p:spPr>
          <a:xfrm>
            <a:off x="7620" y="-635"/>
            <a:ext cx="3321050" cy="661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>
                <a:solidFill>
                  <a:schemeClr val="dk1"/>
                </a:solidFill>
              </a:rPr>
              <a:t>Situation :-</a:t>
            </a:r>
            <a:br>
              <a:rPr lang="en-US" sz="2400" u="sng">
                <a:solidFill>
                  <a:schemeClr val="dk1"/>
                </a:solidFill>
              </a:rPr>
            </a:br>
            <a:endParaRPr sz="2400" u="sng">
              <a:solidFill>
                <a:schemeClr val="dk1"/>
              </a:solidFill>
            </a:endParaRPr>
          </a:p>
        </p:txBody>
      </p:sp>
      <p:sp>
        <p:nvSpPr>
          <p:cNvPr id="156" name="Google Shape;156;p2"/>
          <p:cNvSpPr/>
          <p:nvPr/>
        </p:nvSpPr>
        <p:spPr>
          <a:xfrm>
            <a:off x="213175" y="890675"/>
            <a:ext cx="11663100" cy="3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br>
              <a:rPr lang="en-US" sz="1800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</a:br>
            <a:br>
              <a:rPr lang="en-US" sz="1800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</a:br>
            <a:endParaRPr sz="1800">
              <a:solidFill>
                <a:schemeClr val="dk1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157" name="Google Shape;157;p2"/>
          <p:cNvSpPr/>
          <p:nvPr/>
        </p:nvSpPr>
        <p:spPr>
          <a:xfrm>
            <a:off x="641675" y="1243275"/>
            <a:ext cx="11358300" cy="45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Understanding the current lead management process is essential to streamline operations and enhance the efficiency of handling leads sourced from diverse channels such as DSAs, branches, and online platforms.</a:t>
            </a:r>
            <a:endParaRPr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u="sng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Char char="❑"/>
            </a:pPr>
            <a:r>
              <a:rPr lang="en-US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Leads are generated through Direct Sales Agencies (DSAs), HDFC branches, and online marketing campaigns.</a:t>
            </a:r>
            <a:endParaRPr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Char char="❑"/>
            </a:pPr>
            <a:r>
              <a:rPr lang="en-US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Leads are collected and recorded separately based on their source.</a:t>
            </a:r>
            <a:endParaRPr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Char char="❑"/>
            </a:pPr>
            <a:r>
              <a:rPr lang="en-US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Branches and DSAs manually transfer leads to the centralized system or team.</a:t>
            </a:r>
            <a:endParaRPr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Char char="❑"/>
            </a:pPr>
            <a:r>
              <a:rPr lang="en-US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Online leads are captured directly through digital platforms and routed for processing.</a:t>
            </a:r>
            <a:endParaRPr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Char char="❑"/>
            </a:pPr>
            <a:r>
              <a:rPr lang="en-US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Assigned personnel evaluate and distribute leads to relevant sales teams for follow-up.</a:t>
            </a:r>
            <a:endParaRPr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Char char="❑"/>
            </a:pPr>
            <a:r>
              <a:rPr lang="en-US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Follow-ups are conducted via phone calls, emails, or in-person meetings to convert leads into applications.</a:t>
            </a:r>
            <a:endParaRPr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Char char="❑"/>
            </a:pPr>
            <a:r>
              <a:rPr lang="en-US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Updates on lead status are shared with the central system for further tracking and reporting.</a:t>
            </a:r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"The existing lead management process lays the foundation for customer acquisition but requires integration and optimization to achieve seamless coordination, faster response times, and improved conversion rates."</a:t>
            </a:r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8" name="Google Shape;158;p2"/>
          <p:cNvSpPr/>
          <p:nvPr/>
        </p:nvSpPr>
        <p:spPr>
          <a:xfrm>
            <a:off x="281150" y="5634803"/>
            <a:ext cx="11834700" cy="14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307384c6f7_0_0"/>
          <p:cNvSpPr txBox="1"/>
          <p:nvPr>
            <p:ph type="title"/>
          </p:nvPr>
        </p:nvSpPr>
        <p:spPr>
          <a:xfrm>
            <a:off x="0" y="0"/>
            <a:ext cx="3368700" cy="70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r>
              <a:rPr lang="en-US" b="1" u="sng">
                <a:solidFill>
                  <a:schemeClr val="dk1"/>
                </a:solidFill>
              </a:rPr>
              <a:t>Problems :-</a:t>
            </a:r>
            <a:endParaRPr b="1"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5" name="Google Shape;165;g3307384c6f7_0_0"/>
          <p:cNvSpPr txBox="1"/>
          <p:nvPr>
            <p:ph type="body" idx="1"/>
          </p:nvPr>
        </p:nvSpPr>
        <p:spPr>
          <a:xfrm>
            <a:off x="661725" y="1283375"/>
            <a:ext cx="10788300" cy="4797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"</a:t>
            </a:r>
            <a:r>
              <a:rPr lang="en-US"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The current lead management process faces several challenges that hinder efficiency and impact lead conversion rates. Identifying these issues is crucial to implementing a more streamlined and effective system.”</a:t>
            </a:r>
            <a:endParaRPr sz="1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</a:pPr>
            <a:endParaRPr sz="1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4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Lack of Integration</a:t>
            </a:r>
            <a:r>
              <a:rPr lang="en-US" sz="14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:</a:t>
            </a:r>
            <a:r>
              <a:rPr lang="en-US"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No unified system to consolidate leads from DSAs, branches, and online platforms.</a:t>
            </a:r>
            <a:endParaRPr sz="14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4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4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Manual Data Entry:</a:t>
            </a:r>
            <a:r>
              <a:rPr lang="en-US" sz="1400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High dependency on manual processes increases errors and delays.</a:t>
            </a:r>
            <a:endParaRPr sz="14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4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Duplicate Leads:</a:t>
            </a:r>
            <a:r>
              <a:rPr lang="en-US" sz="1400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Repeated entries across sources lead to inefficiencies and wasted effort.</a:t>
            </a:r>
            <a:endParaRPr sz="14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4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Delayed Follow-Ups:</a:t>
            </a:r>
            <a:r>
              <a:rPr lang="en-US"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Ineffective lead assignment results in slow response times, affecting conversion rates.  </a:t>
            </a:r>
            <a:endParaRPr sz="1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4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Limited Tracking:</a:t>
            </a:r>
            <a:r>
              <a:rPr lang="en-US" sz="1400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Absence of real-time visibility into lead progress and status.</a:t>
            </a:r>
            <a:endParaRPr sz="14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7145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4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Inconsistent Lead Quality:</a:t>
            </a:r>
            <a:r>
              <a:rPr lang="en-US" sz="1400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Variability in the quality of leads from different sources reduces productivity.</a:t>
            </a:r>
            <a:endParaRPr sz="1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4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Poor Communication:</a:t>
            </a:r>
            <a:r>
              <a:rPr lang="en-US" sz="1400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Ineffective coordination between branches, DSAs, and central teams hampers lead management.</a:t>
            </a:r>
            <a:endParaRPr sz="14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7145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4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High Drop-Off Rates:</a:t>
            </a:r>
            <a:r>
              <a:rPr lang="en-US" sz="1400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Leads often go cold due to delays or lack of timely follow-ups.</a:t>
            </a:r>
            <a:endParaRPr sz="14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7145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4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Resource Misallocation:</a:t>
            </a:r>
            <a:r>
              <a:rPr lang="en-US" sz="1400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Manual prioritization of leads to inefficient resource utilization.</a:t>
            </a:r>
            <a:endParaRPr sz="14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7145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4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Lack of Analytics:</a:t>
            </a:r>
            <a:r>
              <a:rPr lang="en-US" sz="1400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Insufficient insights into lead performance hinder data-driven decision-making.</a:t>
            </a:r>
            <a:endParaRPr sz="14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"Addressing these challenges in the lead management process will pave the way for improved efficiency, better coordination, and higher lead conversion rates."</a:t>
            </a:r>
            <a:endParaRPr sz="1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"/>
          <p:cNvSpPr txBox="1"/>
          <p:nvPr>
            <p:ph type="title"/>
          </p:nvPr>
        </p:nvSpPr>
        <p:spPr>
          <a:xfrm>
            <a:off x="0" y="0"/>
            <a:ext cx="32886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</a:pPr>
            <a:r>
              <a:rPr lang="en-US" b="1" u="sng">
                <a:solidFill>
                  <a:schemeClr val="dk1"/>
                </a:solidFill>
              </a:rPr>
              <a:t>Opportunity</a:t>
            </a:r>
            <a:r>
              <a:rPr lang="en-US" sz="1800" b="1" u="sng">
                <a:solidFill>
                  <a:schemeClr val="dk1"/>
                </a:solidFill>
              </a:rPr>
              <a:t>:-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 panose="020B0603020202020204"/>
              <a:buNone/>
            </a:pPr>
            <a:endParaRPr b="1" u="sng">
              <a:solidFill>
                <a:schemeClr val="dk1"/>
              </a:solidFill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164962" y="646332"/>
            <a:ext cx="1169124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u="sng">
              <a:solidFill>
                <a:srgbClr val="3F3F3F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1203150" y="782050"/>
            <a:ext cx="10507500" cy="20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641675" y="923325"/>
            <a:ext cx="11550300" cy="5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"By analyzing the current lead management process, we can identify key opportunities to enhance efficiency, streamline operations, and improve overall lead conversion rates."</a:t>
            </a:r>
            <a:endParaRPr lang="en-US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Opportunities:-</a:t>
            </a:r>
            <a:endParaRPr lang="en-US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Centralized Lead Management System:</a:t>
            </a:r>
            <a:r>
              <a:rPr lang="en-US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Implementing a unified platform to consolidate leads from all sources.</a:t>
            </a:r>
            <a:endParaRPr lang="en-US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Automation of Data Entry:</a:t>
            </a:r>
            <a:r>
              <a:rPr lang="en-US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Reducing manual work to minimize errors and save time.</a:t>
            </a:r>
            <a:endParaRPr lang="en-US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u="sng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Real-Time Lead Tracking:</a:t>
            </a:r>
            <a:r>
              <a:rPr lang="en-US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Enabling real-time updates on lead status to improve visibility and decision-making.</a:t>
            </a:r>
            <a:endParaRPr lang="en-US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u="sng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Enhanced Lead Prioritization:</a:t>
            </a:r>
            <a:r>
              <a:rPr lang="en-US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Using data analytics to rank leads based on quality and conversion potential.</a:t>
            </a:r>
            <a:endParaRPr lang="en-US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Improved Communication:</a:t>
            </a:r>
            <a:r>
              <a:rPr lang="en-US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Establishing seamless collaboration between DSAs, branches, and central teams.</a:t>
            </a:r>
            <a:endParaRPr lang="en-US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Faster Follow-Ups: </a:t>
            </a:r>
            <a:r>
              <a:rPr lang="en-US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Automating lead assignment to ensure timely engagement with prospects.</a:t>
            </a:r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b="1" u="sng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Targeted Marketing Campaigns:</a:t>
            </a:r>
            <a:r>
              <a:rPr lang="en-US" b="1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Using data insights to design campaigns tailored to specific customer segments. </a:t>
            </a:r>
            <a:endParaRPr>
              <a:solidFill>
                <a:schemeClr val="dk1"/>
              </a:solidFill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1714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b="1" u="sng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Scalable Processes:</a:t>
            </a:r>
            <a:r>
              <a:rPr lang="en-US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Creating a system capable of handling an increasing volume of leads efficiently. </a:t>
            </a:r>
            <a:endParaRPr>
              <a:solidFill>
                <a:schemeClr val="dk1"/>
              </a:solidFill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1714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b="1" u="sng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Performance Insights:</a:t>
            </a:r>
            <a:r>
              <a:rPr lang="en-US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Generating detailed reports and analytics for continuous improvement.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"By capitalizing on these opportunities, the lead management process can become more efficient, customer-centric, and aligned with business goals."</a:t>
            </a:r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"/>
          <p:cNvSpPr txBox="1"/>
          <p:nvPr>
            <p:ph type="title"/>
          </p:nvPr>
        </p:nvSpPr>
        <p:spPr>
          <a:xfrm>
            <a:off x="-41275" y="1270"/>
            <a:ext cx="6758940" cy="643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</a:pPr>
            <a:r>
              <a:rPr lang="en-US" b="1" u="sng">
                <a:solidFill>
                  <a:schemeClr val="dk1"/>
                </a:solidFill>
              </a:rPr>
              <a:t>Purpose</a:t>
            </a:r>
            <a:r>
              <a:rPr lang="en-US" sz="1800" b="1" u="sng">
                <a:solidFill>
                  <a:schemeClr val="dk1"/>
                </a:solidFill>
              </a:rPr>
              <a:t> </a:t>
            </a:r>
            <a:r>
              <a:rPr lang="en-US" b="1" u="sng">
                <a:solidFill>
                  <a:schemeClr val="dk1"/>
                </a:solidFill>
              </a:rPr>
              <a:t>Statement</a:t>
            </a:r>
            <a:r>
              <a:rPr lang="en-US" sz="1800" b="1" u="sng">
                <a:solidFill>
                  <a:schemeClr val="dk1"/>
                </a:solidFill>
              </a:rPr>
              <a:t> </a:t>
            </a:r>
            <a:r>
              <a:rPr lang="en-US" b="1" u="sng">
                <a:solidFill>
                  <a:schemeClr val="dk1"/>
                </a:solidFill>
              </a:rPr>
              <a:t>(Goals):-</a:t>
            </a:r>
            <a:endParaRPr b="1" u="sng">
              <a:solidFill>
                <a:schemeClr val="dk1"/>
              </a:solidFill>
            </a:endParaRPr>
          </a:p>
        </p:txBody>
      </p:sp>
      <p:sp>
        <p:nvSpPr>
          <p:cNvPr id="179" name="Google Shape;179;p4"/>
          <p:cNvSpPr/>
          <p:nvPr/>
        </p:nvSpPr>
        <p:spPr>
          <a:xfrm>
            <a:off x="196609" y="750424"/>
            <a:ext cx="11995391" cy="121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rgbClr val="3F3F3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0" name="Google Shape;180;p4"/>
          <p:cNvSpPr/>
          <p:nvPr/>
        </p:nvSpPr>
        <p:spPr>
          <a:xfrm>
            <a:off x="60705" y="2070234"/>
            <a:ext cx="612058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u="sng">
              <a:solidFill>
                <a:schemeClr val="dk1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181" name="Google Shape;181;p4"/>
          <p:cNvSpPr/>
          <p:nvPr/>
        </p:nvSpPr>
        <p:spPr>
          <a:xfrm>
            <a:off x="741950" y="750425"/>
            <a:ext cx="11450100" cy="53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"To design and implement a streamlined, efficient, and automated lead management system that enhances lead tracking, follow-up efficiency, and overall conversion rates.“</a:t>
            </a:r>
            <a:endParaRPr lang="en-US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Centralized System:</a:t>
            </a:r>
            <a:r>
              <a:rPr lang="en-US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Develop a unified platform to integrate leads from DSAs, branches, and online marketing.</a:t>
            </a:r>
            <a:endParaRPr lang="en-US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Automation: </a:t>
            </a:r>
            <a:r>
              <a:rPr lang="en-US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Minimize manual processes by automating lead capture, assignment, and follow-ups.</a:t>
            </a:r>
            <a:endParaRPr lang="en-US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Enhanced Visibility: </a:t>
            </a:r>
            <a:r>
              <a:rPr lang="en-US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Provide real-time insights into lead status and progress for better decision-making.</a:t>
            </a:r>
            <a:endParaRPr lang="en-US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Improved Response </a:t>
            </a:r>
            <a:r>
              <a:rPr lang="en-US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Times: Ensure quick follow-ups through automated lead prioritization and allocation.</a:t>
            </a:r>
            <a:endParaRPr lang="en-US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Lead Quality Management: </a:t>
            </a:r>
            <a:r>
              <a:rPr lang="en-US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Implement tools to evaluate and prioritize high-potential leads effectively. </a:t>
            </a:r>
            <a:endParaRPr lang="en-US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Seamless Collaboration:</a:t>
            </a:r>
            <a:r>
              <a:rPr lang="en-US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Facilitate efficient communication between branches, DSAs, and sales teams.</a:t>
            </a:r>
            <a:endParaRPr lang="en-US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Data-Driven Insights:</a:t>
            </a:r>
            <a:r>
              <a:rPr lang="en-US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Use advanced analytics to identify trends and optimize lead conversion strategies.</a:t>
            </a:r>
            <a:endParaRPr lang="en-US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Scalability:</a:t>
            </a:r>
            <a:r>
              <a:rPr lang="en-US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Build a system capable of handling increasing lead volumes without compromising performance.</a:t>
            </a:r>
            <a:endParaRPr lang="en-US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Customer-Centric Approach</a:t>
            </a:r>
            <a:r>
              <a:rPr lang="en-US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:</a:t>
            </a:r>
            <a:r>
              <a:rPr lang="en-US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Personalize engagement strategies to enhance customer satisfaction and retention.</a:t>
            </a:r>
            <a:endParaRPr lang="en-US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  <a:p>
            <a:pPr marL="1714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Enhanced Conversion Rates:</a:t>
            </a:r>
            <a:r>
              <a:rPr lang="en-US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Achieve higher productivity and success rates through a structured and optimized process.</a:t>
            </a:r>
            <a:endParaRPr lang="en-US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"/>
          <p:cNvSpPr txBox="1"/>
          <p:nvPr>
            <p:ph type="title"/>
          </p:nvPr>
        </p:nvSpPr>
        <p:spPr>
          <a:xfrm>
            <a:off x="0" y="-70000"/>
            <a:ext cx="5373900" cy="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 panose="020B0603020202020204"/>
              <a:buNone/>
            </a:pPr>
            <a:r>
              <a:rPr lang="en-US" b="1" u="sng">
                <a:solidFill>
                  <a:schemeClr val="dk1"/>
                </a:solidFill>
              </a:rPr>
              <a:t>Project Objectives :-</a:t>
            </a:r>
            <a:endParaRPr sz="2000" b="1" u="sng">
              <a:solidFill>
                <a:schemeClr val="dk1"/>
              </a:solidFill>
              <a:latin typeface="Arial Black" panose="020B0A04020102020204"/>
              <a:ea typeface="Arial Black" panose="020B0A04020102020204"/>
              <a:cs typeface="Arial Black" panose="020B0A04020102020204"/>
              <a:sym typeface="Arial Black" panose="020B0A04020102020204"/>
            </a:endParaRPr>
          </a:p>
        </p:txBody>
      </p:sp>
      <p:sp>
        <p:nvSpPr>
          <p:cNvPr id="187" name="Google Shape;187;p5"/>
          <p:cNvSpPr txBox="1"/>
          <p:nvPr>
            <p:ph type="body" idx="2"/>
          </p:nvPr>
        </p:nvSpPr>
        <p:spPr>
          <a:xfrm>
            <a:off x="822150" y="872825"/>
            <a:ext cx="11273100" cy="48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60"/>
              <a:buNone/>
            </a:pPr>
            <a:r>
              <a:rPr lang="en-US" sz="14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"To establish a robust lead management system that optimizes lead generation, tracking, and conversion processes to drive business growth and enhance customer experience.”</a:t>
            </a:r>
            <a:endParaRPr sz="140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lvl="0" indent="-37084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400" b="1" u="sng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Integrate Lead Sources:-</a:t>
            </a:r>
            <a:r>
              <a:rPr lang="en-US" sz="14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Unify DSAs, branches, and online marketing channels into a single lead management platform.</a:t>
            </a:r>
            <a:endParaRPr sz="1400"/>
          </a:p>
          <a:p>
            <a:pPr marL="342900" lvl="0" indent="-37084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400" b="1" u="sng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Automate Processes:- </a:t>
            </a:r>
            <a:r>
              <a:rPr lang="en-US" sz="14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Streamline lead capture, allocation, and follow-ups through automation.</a:t>
            </a:r>
            <a:endParaRPr sz="1400"/>
          </a:p>
          <a:p>
            <a:pPr marL="342900" lvl="0" indent="-37084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400" b="1" u="sng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Real-Time Monitoring:-</a:t>
            </a:r>
            <a:r>
              <a:rPr lang="en-US" sz="14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Enable live tracking of lead status and activity for improved decision-making.</a:t>
            </a:r>
            <a:endParaRPr sz="1400"/>
          </a:p>
          <a:p>
            <a:pPr marL="342900" lvl="0" indent="-37084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400" b="1" u="sng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Optimize Lead Assignment:-</a:t>
            </a:r>
            <a:r>
              <a:rPr lang="en-US" sz="14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Ensure proper distribution of leads based on location, priority, or customer needs.</a:t>
            </a:r>
            <a:endParaRPr sz="1400"/>
          </a:p>
          <a:p>
            <a:pPr marL="342900" lvl="0" indent="-37084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400" b="1" u="sng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Reduce Manual Errors:-</a:t>
            </a:r>
            <a:r>
              <a:rPr lang="en-US" sz="14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Minimize data entry errors with automated data integration and validation tools.</a:t>
            </a:r>
            <a:endParaRPr sz="1400"/>
          </a:p>
          <a:p>
            <a:pPr marL="342900" lvl="0" indent="-37084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400" b="1" u="sng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Boost Conversion Rates:-</a:t>
            </a:r>
            <a:r>
              <a:rPr lang="en-US" sz="14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Implement strategies to convert more leads into successful applications.</a:t>
            </a:r>
            <a:endParaRPr sz="1400"/>
          </a:p>
          <a:p>
            <a:pPr marL="342900" lvl="0" indent="-37084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400" b="1" u="sng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Improve Team Collaboration:-</a:t>
            </a:r>
            <a:r>
              <a:rPr lang="en-US" sz="14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Enhance communication and coordination between DSAs, branches, and sales teams.</a:t>
            </a:r>
            <a:endParaRPr sz="1400"/>
          </a:p>
          <a:p>
            <a:pPr marL="342900" lvl="0" indent="-37084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400" b="1" u="sng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Enhance Customer Experience:-</a:t>
            </a:r>
            <a:r>
              <a:rPr lang="en-US" sz="14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Provide timely and personalized interactions to improve satisfaction.</a:t>
            </a:r>
            <a:endParaRPr sz="1400"/>
          </a:p>
          <a:p>
            <a:pPr marL="342900" lvl="0" indent="-37084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400" b="1" u="sng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Generate Analytical Insights:-</a:t>
            </a:r>
            <a:r>
              <a:rPr lang="en-US" sz="14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Use detailed reports and analytics to refine marketing and sales strategies.</a:t>
            </a:r>
            <a:endParaRPr sz="1400"/>
          </a:p>
          <a:p>
            <a:pPr marL="342900" lvl="0" indent="-37084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400" b="1" u="sng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Ensure Scalability:-</a:t>
            </a:r>
            <a:r>
              <a:rPr lang="en-US" sz="14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Design a system that adapts to growing lead volumes and future business needs.</a:t>
            </a:r>
            <a:endParaRPr sz="140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960"/>
              <a:buNone/>
            </a:pPr>
            <a:r>
              <a:rPr lang="en-US" sz="14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"Achieving these objectives will empower the organization with an efficient, scalable, and customer-focused lead management system, driving higher conversions and sustained business growth."</a:t>
            </a:r>
            <a:endParaRPr sz="140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"/>
          <p:cNvSpPr txBox="1"/>
          <p:nvPr>
            <p:ph type="title"/>
          </p:nvPr>
        </p:nvSpPr>
        <p:spPr>
          <a:xfrm>
            <a:off x="0" y="43125"/>
            <a:ext cx="4672200" cy="6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rebuchet MS" panose="020B0603020202020204"/>
              <a:buNone/>
            </a:pPr>
            <a:r>
              <a:rPr lang="en-US" b="1" u="sng">
                <a:solidFill>
                  <a:srgbClr val="000000"/>
                </a:solidFill>
              </a:rPr>
              <a:t>Success Criteria </a:t>
            </a:r>
            <a:r>
              <a:rPr lang="en-US" b="1" u="sng">
                <a:solidFill>
                  <a:schemeClr val="dk1"/>
                </a:solidFill>
              </a:rPr>
              <a:t>:-</a:t>
            </a:r>
            <a:endParaRPr u="sng">
              <a:solidFill>
                <a:srgbClr val="000000"/>
              </a:solidFill>
            </a:endParaRPr>
          </a:p>
        </p:txBody>
      </p:sp>
      <p:sp>
        <p:nvSpPr>
          <p:cNvPr id="193" name="Google Shape;193;p6"/>
          <p:cNvSpPr/>
          <p:nvPr/>
        </p:nvSpPr>
        <p:spPr>
          <a:xfrm>
            <a:off x="601575" y="1363575"/>
            <a:ext cx="11590500" cy="53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"Measuring the effectiveness of the lead management system to ensure it meets business objectives and enhances overall efficiency.“</a:t>
            </a:r>
            <a:endParaRPr b="1" u="sng">
              <a:solidFill>
                <a:srgbClr val="3F3F3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lvl="0" indent="-35560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b="1" u="sng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Seamless Collaboration:</a:t>
            </a:r>
            <a:r>
              <a:rPr lang="en-US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Facilitate efficient communication between branches, DSAs, and sales teams.</a:t>
            </a:r>
            <a:endParaRPr lang="en-US">
              <a:solidFill>
                <a:srgbClr val="3F3F3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lvl="0" indent="-35560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b="1" u="sng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Data-Driven Insights</a:t>
            </a:r>
            <a:r>
              <a:rPr lang="en-US" u="sng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:</a:t>
            </a:r>
            <a:r>
              <a:rPr lang="en-US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Use advanced analytics to identify trends and optimize lead conversion strategies.</a:t>
            </a:r>
            <a:endParaRPr lang="en-US">
              <a:solidFill>
                <a:srgbClr val="3F3F3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lvl="0" indent="-35560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b="1" u="sng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Scalability</a:t>
            </a:r>
            <a:r>
              <a:rPr lang="en-US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: Build a system capable of handling increasing lead volumes without compromising performance.</a:t>
            </a:r>
            <a:endParaRPr lang="en-US">
              <a:solidFill>
                <a:srgbClr val="3F3F3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lvl="0" indent="-35560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b="1" u="sng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Customer-Centric Approach: </a:t>
            </a:r>
            <a:r>
              <a:rPr lang="en-US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Personalize engagement strategies to enhance customer satisfaction and retention.</a:t>
            </a:r>
            <a:endParaRPr lang="en-US">
              <a:solidFill>
                <a:srgbClr val="3F3F3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lvl="0" indent="-35560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b="1" u="sng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Enhanced Conversion Rates</a:t>
            </a:r>
            <a:r>
              <a:rPr lang="en-US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: Achieve higher productivity and success rates through a structured and optimized process.</a:t>
            </a:r>
            <a:endParaRPr>
              <a:solidFill>
                <a:srgbClr val="3F3F3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lvl="0" indent="-35560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b="1" u="sng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Seamless Integration: </a:t>
            </a:r>
            <a:r>
              <a:rPr lang="en-US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Successful unification of all lead sources (DSAs, branches, and online platforms) into a centralized system.</a:t>
            </a:r>
            <a:endParaRPr lang="en-US">
              <a:solidFill>
                <a:srgbClr val="3F3F3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lvl="0" indent="-35560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b="1" u="sng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Automation Achieved: </a:t>
            </a:r>
            <a:r>
              <a:rPr lang="en-US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Reduction in manual effort for lead capture, assignment, and follow-ups through automated processes.</a:t>
            </a:r>
            <a:endParaRPr lang="en-US">
              <a:solidFill>
                <a:srgbClr val="3F3F3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lvl="0" indent="-35560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b="1" u="sng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Improved Lead Visibility</a:t>
            </a:r>
            <a:r>
              <a:rPr lang="en-US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: Availability of real-time updates on lead status and progress across teams.</a:t>
            </a:r>
            <a:endParaRPr lang="en-US">
              <a:solidFill>
                <a:srgbClr val="3F3F3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lvl="0" indent="-35560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b="1" u="sng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Faster Lead Response Times</a:t>
            </a:r>
            <a:r>
              <a:rPr lang="en-US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: Reduction in the average time taken to follow up with leads.</a:t>
            </a:r>
            <a:endParaRPr lang="en-US">
              <a:solidFill>
                <a:srgbClr val="3F3F3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lvl="0" indent="-35560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b="1" u="sng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Higher Conversion Rates: </a:t>
            </a:r>
            <a:r>
              <a:rPr lang="en-US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Increase in the percentage of leads converted into successful loan applications.</a:t>
            </a:r>
            <a:endParaRPr lang="en-US">
              <a:solidFill>
                <a:srgbClr val="3F3F3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lvl="0" indent="-35560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b="1" u="sng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Reduced Duplicate Leads: </a:t>
            </a:r>
            <a:r>
              <a:rPr lang="en-US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Significant decline in the number of duplicate entries in the system.</a:t>
            </a:r>
            <a:endParaRPr lang="en-US">
              <a:solidFill>
                <a:srgbClr val="3F3F3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lvl="0" indent="-35560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b="1" u="sng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Enhanced Team Collaboration</a:t>
            </a:r>
            <a:r>
              <a:rPr lang="en-US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: Smoother communication and coordination between DSAs, branches, and sales teams.</a:t>
            </a:r>
            <a:endParaRPr lang="en-US">
              <a:solidFill>
                <a:srgbClr val="3F3F3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lvl="0" indent="-35560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b="1" u="sng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Customer Satisfaction</a:t>
            </a:r>
            <a:r>
              <a:rPr lang="en-US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: Positive feedback from customers regarding timely and personalized engagement.</a:t>
            </a:r>
            <a:endParaRPr lang="en-US">
              <a:solidFill>
                <a:srgbClr val="3F3F3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lvl="0" indent="-35560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b="1" u="sng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Data-Driven Insights</a:t>
            </a:r>
            <a:r>
              <a:rPr lang="en-US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: Generation of actionable analytics and reports to guide business decisions.</a:t>
            </a:r>
            <a:endParaRPr lang="en-US">
              <a:solidFill>
                <a:srgbClr val="3F3F3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lvl="0" indent="-35560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b="1" u="sng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System Scalability: </a:t>
            </a:r>
            <a:r>
              <a:rPr lang="en-US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Ability of the lead management system to handle growing lead volumes without performance issues.</a:t>
            </a:r>
            <a:endParaRPr>
              <a:solidFill>
                <a:srgbClr val="3F3F3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marR="0" lvl="0" indent="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“</a:t>
            </a:r>
            <a:r>
              <a:rPr lang="en-US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Meeting these success criteria will ensure the project's success, enabling HDFC to achieve its strategic goals and deliver exceptional value to its customers</a:t>
            </a:r>
            <a:endParaRPr>
              <a:solidFill>
                <a:srgbClr val="3F3F3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marR="0" lvl="0" indent="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rgbClr val="3F3F3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rgbClr val="3F3F3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rgbClr val="3F3F3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307384c6f7_0_78"/>
          <p:cNvSpPr txBox="1"/>
          <p:nvPr>
            <p:ph type="title"/>
          </p:nvPr>
        </p:nvSpPr>
        <p:spPr>
          <a:xfrm>
            <a:off x="0" y="0"/>
            <a:ext cx="104355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 panose="020F0502020204030204"/>
              <a:buNone/>
            </a:pPr>
            <a:r>
              <a:rPr lang="en-US" sz="40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Methods and Approach</a:t>
            </a:r>
            <a:br>
              <a:rPr lang="en-US" sz="40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endParaRPr sz="4000" b="1" u="sng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99" name="Google Shape;199;g3307384c6f7_0_78"/>
          <p:cNvSpPr txBox="1"/>
          <p:nvPr>
            <p:ph type="body" idx="2"/>
          </p:nvPr>
        </p:nvSpPr>
        <p:spPr>
          <a:xfrm>
            <a:off x="86171" y="534256"/>
            <a:ext cx="11976600" cy="6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39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39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6865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92"/>
              <a:buFont typeface="Calibri" panose="020F0502020204030204"/>
              <a:buAutoNum type="arabicParenR"/>
            </a:pPr>
            <a:r>
              <a:rPr lang="en-US" sz="139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Project Initiation &amp; Planning</a:t>
            </a:r>
            <a:endParaRPr sz="139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39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139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Objective:</a:t>
            </a:r>
            <a:r>
              <a:rPr lang="en-US" sz="139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Define the project vision, set goals, and align stakeholders.</a:t>
            </a:r>
            <a:endParaRPr sz="139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686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92"/>
              <a:buFont typeface="Arial" panose="020B0604020202020204"/>
              <a:buChar char="●"/>
            </a:pPr>
            <a:r>
              <a:rPr lang="en-US" sz="139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Identify Stakeholders:</a:t>
            </a:r>
            <a:r>
              <a:rPr lang="en-US" sz="139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Engage DSAs, branches, sales teams, and IT teams to gather insights.</a:t>
            </a:r>
            <a:endParaRPr sz="139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68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2"/>
              <a:buFont typeface="Arial" panose="020B0604020202020204"/>
              <a:buChar char="●"/>
            </a:pPr>
            <a:r>
              <a:rPr lang="en-US" sz="139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Define High-Level Requirements:</a:t>
            </a:r>
            <a:r>
              <a:rPr lang="en-US" sz="139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Outline key system functionalities, integration needs, and automation goals.</a:t>
            </a:r>
            <a:endParaRPr sz="139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68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2"/>
              <a:buFont typeface="Arial" panose="020B0604020202020204"/>
              <a:buChar char="●"/>
            </a:pPr>
            <a:r>
              <a:rPr lang="en-US" sz="139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Set Project Goals:</a:t>
            </a:r>
            <a:r>
              <a:rPr lang="en-US" sz="139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Establish clear success criteria such as lead conversion improvement and faster follow-ups.</a:t>
            </a:r>
            <a:endParaRPr sz="139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68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2"/>
              <a:buFont typeface="Arial" panose="020B0604020202020204"/>
              <a:buChar char="●"/>
            </a:pPr>
            <a:r>
              <a:rPr lang="en-US" sz="139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Assign Product Owner &amp; Scrum Master:</a:t>
            </a:r>
            <a:r>
              <a:rPr lang="en-US" sz="139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Designate key roles for backlog management and Agile execution.</a:t>
            </a:r>
            <a:endParaRPr lang="en-US" sz="139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40335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2"/>
              <a:buFont typeface="Arial" panose="020B0604020202020204"/>
              <a:buNone/>
            </a:pPr>
            <a:endParaRPr lang="en-US" sz="139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40335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2"/>
              <a:buFont typeface="Arial" panose="020B0604020202020204"/>
              <a:buNone/>
            </a:pPr>
            <a:endParaRPr lang="en-US" sz="139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40335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2"/>
              <a:buFont typeface="Arial" panose="020B0604020202020204"/>
              <a:buNone/>
            </a:pPr>
            <a:r>
              <a:rPr lang="en-IN" altLang="en-US" sz="139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2)     </a:t>
            </a:r>
            <a:r>
              <a:rPr lang="en-US" sz="139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Minimum Viable Product (MVP) Definition</a:t>
            </a:r>
            <a:endParaRPr sz="139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39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139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Objective:</a:t>
            </a:r>
            <a:r>
              <a:rPr lang="en-US" sz="139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Deliver a basic but functional CRM to validate early requirements.</a:t>
            </a:r>
            <a:endParaRPr sz="139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686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92"/>
              <a:buFont typeface="Arial" panose="020B0604020202020204"/>
              <a:buChar char="●"/>
            </a:pPr>
            <a:r>
              <a:rPr lang="en-US" sz="139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Define MVP Scope:</a:t>
            </a:r>
            <a:r>
              <a:rPr lang="en-US" sz="139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Focus on essential features like lead capture, assignment, and tracking.</a:t>
            </a:r>
            <a:endParaRPr sz="139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68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2"/>
              <a:buFont typeface="Arial" panose="020B0604020202020204"/>
              <a:buChar char="●"/>
            </a:pPr>
            <a:r>
              <a:rPr lang="en-US" sz="139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Stakeholder Validation:</a:t>
            </a:r>
            <a:r>
              <a:rPr lang="en-US" sz="139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Ensure DSAs, sales teams, and branch managers agree on MVP functionalities.</a:t>
            </a:r>
            <a:endParaRPr sz="139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68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2"/>
              <a:buFont typeface="Arial" panose="020B0604020202020204"/>
              <a:buChar char="●"/>
            </a:pPr>
            <a:r>
              <a:rPr lang="en-US" sz="139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Develop MVP Quickly:</a:t>
            </a:r>
            <a:r>
              <a:rPr lang="en-US" sz="139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Implement core CRM functions in a 2-3 sprint timeframe to gather feedback early.</a:t>
            </a:r>
            <a:endParaRPr sz="139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960"/>
              <a:buNone/>
            </a:pPr>
            <a:endParaRPr sz="1200" b="1" u="sng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307384c6f7_0_114"/>
          <p:cNvSpPr txBox="1"/>
          <p:nvPr>
            <p:ph type="title"/>
          </p:nvPr>
        </p:nvSpPr>
        <p:spPr>
          <a:xfrm>
            <a:off x="0" y="0"/>
            <a:ext cx="104355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 panose="020F0502020204030204"/>
              <a:buNone/>
            </a:pPr>
            <a:r>
              <a:rPr lang="en-US" sz="40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Methods and Approach</a:t>
            </a:r>
            <a:br>
              <a:rPr lang="en-US" sz="40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endParaRPr sz="4000" b="1" u="sng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05" name="Google Shape;205;g3307384c6f7_0_114"/>
          <p:cNvSpPr txBox="1"/>
          <p:nvPr>
            <p:ph type="body" idx="2"/>
          </p:nvPr>
        </p:nvSpPr>
        <p:spPr>
          <a:xfrm>
            <a:off x="86171" y="534256"/>
            <a:ext cx="11976600" cy="6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3) </a:t>
            </a:r>
            <a:r>
              <a:rPr lang="en-US" sz="135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Product Backlog Creation &amp; Grooming</a:t>
            </a:r>
            <a:endParaRPr sz="135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35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Objective:</a:t>
            </a:r>
            <a:r>
              <a:rPr lang="en-US" sz="135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Establish and refine the backlog to ensure clear priorities.</a:t>
            </a:r>
            <a:endParaRPr sz="135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●"/>
            </a:pPr>
            <a:r>
              <a:rPr lang="en-US" sz="135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Gather &amp; Prioritize User Stories:</a:t>
            </a:r>
            <a:r>
              <a:rPr lang="en-US" sz="135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Collect business needs, categorize user stories, and define acceptance criteria.</a:t>
            </a:r>
            <a:endParaRPr sz="135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●"/>
            </a:pPr>
            <a:r>
              <a:rPr lang="en-US" sz="135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Define Features &amp; Functionalities:</a:t>
            </a:r>
            <a:r>
              <a:rPr lang="en-US" sz="135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Break down into epics (lead capture, lead tracking, follow-ups, reporting).</a:t>
            </a:r>
            <a:endParaRPr sz="135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●"/>
            </a:pPr>
            <a:r>
              <a:rPr lang="en-US" sz="135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Backlog Grooming (Ongoing):</a:t>
            </a:r>
            <a:r>
              <a:rPr lang="en-US" sz="135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Regularly refine and </a:t>
            </a:r>
            <a:r>
              <a:rPr lang="en-US" sz="135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prioritize</a:t>
            </a:r>
            <a:r>
              <a:rPr lang="en-US" sz="135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tasks based on stakeholder feedback.</a:t>
            </a:r>
            <a:endParaRPr sz="135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●"/>
            </a:pPr>
            <a:r>
              <a:rPr lang="en-US" sz="135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Use Tools Like JIRA or Trello:</a:t>
            </a:r>
            <a:r>
              <a:rPr lang="en-US" sz="135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Maintain transparency and real-time tracking of user stories and sprint progress.</a:t>
            </a:r>
            <a:endParaRPr sz="135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135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4) </a:t>
            </a:r>
            <a:r>
              <a:rPr lang="en-US" sz="135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Sprint Planning (Every Sprint - 2 to 4 Weeks)</a:t>
            </a:r>
            <a:endParaRPr sz="135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135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Objective:</a:t>
            </a:r>
            <a:r>
              <a:rPr lang="en-US" sz="135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Prepare for focused development cycles with well-defined deliverables.</a:t>
            </a:r>
            <a:endParaRPr sz="135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●"/>
            </a:pPr>
            <a:r>
              <a:rPr lang="en-US" sz="135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Select Top-Priority Backlog Items:</a:t>
            </a:r>
            <a:r>
              <a:rPr lang="en-US" sz="135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Choose high-impact features for the sprint based on MoSCoW prioritization.</a:t>
            </a:r>
            <a:endParaRPr sz="135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●"/>
            </a:pPr>
            <a:r>
              <a:rPr lang="en-US" sz="135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Break Down into Tasks:</a:t>
            </a:r>
            <a:r>
              <a:rPr lang="en-US" sz="135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Split user stories into actionable development tasks for the team.</a:t>
            </a:r>
            <a:endParaRPr sz="135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●"/>
            </a:pPr>
            <a:r>
              <a:rPr lang="en-US" sz="135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Define "Definition of Done":</a:t>
            </a:r>
            <a:r>
              <a:rPr lang="en-US" sz="135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Ensure each feature meets quality and business acceptance criteria.</a:t>
            </a:r>
            <a:endParaRPr sz="135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●"/>
            </a:pPr>
            <a:r>
              <a:rPr lang="en-US" sz="135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Assign Tasks to the Development Team:</a:t>
            </a:r>
            <a:r>
              <a:rPr lang="en-US" sz="135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Allocate work based on skills and sprint capacity.</a:t>
            </a:r>
            <a:endParaRPr sz="135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960"/>
              <a:buNone/>
            </a:pPr>
            <a:endParaRPr sz="1200" b="1" u="sng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18544</Words>
  <Application>WPS Presentation</Application>
  <PresentationFormat/>
  <Paragraphs>568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9" baseType="lpstr">
      <vt:lpstr>Arial</vt:lpstr>
      <vt:lpstr>SimSun</vt:lpstr>
      <vt:lpstr>Wingdings</vt:lpstr>
      <vt:lpstr>Arial</vt:lpstr>
      <vt:lpstr>Trebuchet MS</vt:lpstr>
      <vt:lpstr>Noto Sans Symbols</vt:lpstr>
      <vt:lpstr>Segoe Print</vt:lpstr>
      <vt:lpstr>Calibri</vt:lpstr>
      <vt:lpstr>Arial Black</vt:lpstr>
      <vt:lpstr>Microsoft YaHei</vt:lpstr>
      <vt:lpstr>Arial Unicode MS</vt:lpstr>
      <vt:lpstr>Mali</vt:lpstr>
      <vt:lpstr>Mali SemiBold</vt:lpstr>
      <vt:lpstr>MiSans Normal</vt:lpstr>
      <vt:lpstr>Wingdings</vt:lpstr>
      <vt:lpstr>Nunito Sans</vt:lpstr>
      <vt:lpstr>Nunito Sans ExtraBold</vt:lpstr>
      <vt:lpstr>Manrope ExtraBold</vt:lpstr>
      <vt:lpstr>Lato</vt:lpstr>
      <vt:lpstr>Facet</vt:lpstr>
      <vt:lpstr> HDFC CRM (LEAD MANAGEMENT SYSTEM.)</vt:lpstr>
      <vt:lpstr>Situation :- </vt:lpstr>
      <vt:lpstr>Problems :-</vt:lpstr>
      <vt:lpstr>Opportunity:-</vt:lpstr>
      <vt:lpstr>Purpose Statement (Goals):-</vt:lpstr>
      <vt:lpstr>Project Objectives :-</vt:lpstr>
      <vt:lpstr>Success Criteria :-</vt:lpstr>
      <vt:lpstr>Methods and Approach </vt:lpstr>
      <vt:lpstr>Methods and Approach </vt:lpstr>
      <vt:lpstr>Methods and Approach </vt:lpstr>
      <vt:lpstr>Methods and Approach </vt:lpstr>
      <vt:lpstr>Methods and Approach </vt:lpstr>
      <vt:lpstr>Methods and Approach </vt:lpstr>
      <vt:lpstr>10) Resources and budget:-</vt:lpstr>
      <vt:lpstr>11) Resources and budget:-</vt:lpstr>
      <vt:lpstr>12) Implementation Timeline (15 Months for Pan India Launch)</vt:lpstr>
      <vt:lpstr>14) Risk:-</vt:lpstr>
      <vt:lpstr>15) Dependencies:-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HDFC CRM (LEAD MANAGEMENT SYSTEM.)</dc:title>
  <dc:creator/>
  <cp:lastModifiedBy>hobbs pagal</cp:lastModifiedBy>
  <cp:revision>4</cp:revision>
  <dcterms:created xsi:type="dcterms:W3CDTF">2025-02-10T12:40:52Z</dcterms:created>
  <dcterms:modified xsi:type="dcterms:W3CDTF">2025-02-10T12:44:20Z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131E75C2B4AD4F30A4698AB17E506612_13</vt:lpwstr>
  </property>
  <property fmtid="{D5CDD505-2E9C-101B-9397-08002B2CF9AE}" pid="3" name="KSOProductBuildVer">
    <vt:lpwstr>2057-12.2.0.19821</vt:lpwstr>
  </property>
</Properties>
</file>