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p:txBody>
          <a:bodyPr/>
          <a:p>
            <a:r>
              <a:rPr lang="en-US" altLang="en-US">
                <a:latin typeface="Arial" panose="020B0604020202020204" pitchFamily="34" charset="0"/>
                <a:cs typeface="Arial" panose="020B0604020202020204" pitchFamily="34" charset="0"/>
              </a:rPr>
              <a:t>Retail Store Management System</a:t>
            </a:r>
            <a:endParaRPr lang="en-US" altLang="en-US">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p>
            <a:r>
              <a:rPr lang="en-IN" altLang="en-US" sz="1200">
                <a:latin typeface="Arial" panose="020B0604020202020204" pitchFamily="34" charset="0"/>
                <a:cs typeface="Arial" panose="020B0604020202020204" pitchFamily="34" charset="0"/>
              </a:rPr>
              <a:t>Prepared by: Akash Gadge</a:t>
            </a:r>
            <a:endParaRPr lang="en-IN" altLang="en-US" sz="1200">
              <a:latin typeface="Arial" panose="020B0604020202020204" pitchFamily="34" charset="0"/>
              <a:cs typeface="Arial" panose="020B0604020202020204" pitchFamily="34" charset="0"/>
            </a:endParaRPr>
          </a:p>
          <a:p>
            <a:r>
              <a:rPr lang="en-IN" altLang="en-US" sz="1200">
                <a:latin typeface="Arial" panose="020B0604020202020204" pitchFamily="34" charset="0"/>
                <a:cs typeface="Arial" panose="020B0604020202020204" pitchFamily="34" charset="0"/>
              </a:rPr>
              <a:t>Date: 25/1/2025</a:t>
            </a:r>
            <a:endParaRPr lang="en-IN" altLang="en-US" sz="120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51840" y="1252855"/>
            <a:ext cx="10515600" cy="4351338"/>
          </a:xfrm>
        </p:spPr>
        <p:txBody>
          <a:bodyPr>
            <a:normAutofit lnSpcReduction="10000"/>
          </a:bodyPr>
          <a:p>
            <a:pPr marL="0" indent="0">
              <a:buNone/>
            </a:pPr>
            <a:r>
              <a:rPr lang="en-IN" altLang="en-US">
                <a:sym typeface="+mn-ea"/>
              </a:rPr>
              <a:t>10. </a:t>
            </a:r>
            <a:r>
              <a:rPr lang="en-US" altLang="en-US">
                <a:sym typeface="+mn-ea"/>
              </a:rPr>
              <a:t>Define user roles (e.g., cashier, manager, admin) with specific access permissions.</a:t>
            </a:r>
            <a:endParaRPr lang="en-US" altLang="en-US"/>
          </a:p>
          <a:p>
            <a:pPr marL="0" indent="0">
              <a:buNone/>
            </a:pPr>
            <a:r>
              <a:rPr lang="en-IN" altLang="en-US">
                <a:sym typeface="+mn-ea"/>
              </a:rPr>
              <a:t>12. </a:t>
            </a:r>
            <a:r>
              <a:rPr lang="en-US" altLang="en-US">
                <a:sym typeface="+mn-ea"/>
              </a:rPr>
              <a:t>Ensure data security and access control.</a:t>
            </a:r>
            <a:endParaRPr lang="en-US" altLang="en-US"/>
          </a:p>
          <a:p>
            <a:pPr marL="0" indent="0">
              <a:buNone/>
            </a:pPr>
            <a:r>
              <a:rPr lang="en-IN" altLang="en-US">
                <a:sym typeface="+mn-ea"/>
              </a:rPr>
              <a:t>13. </a:t>
            </a:r>
            <a:r>
              <a:rPr lang="en-US" altLang="en-US">
                <a:sym typeface="+mn-ea"/>
              </a:rPr>
              <a:t>Integrate with existing POS systems and accounting software.</a:t>
            </a:r>
            <a:endParaRPr lang="en-US" altLang="en-US"/>
          </a:p>
          <a:p>
            <a:pPr marL="0" indent="0">
              <a:buNone/>
            </a:pPr>
            <a:r>
              <a:rPr lang="en-IN" altLang="en-US">
                <a:sym typeface="+mn-ea"/>
              </a:rPr>
              <a:t>14. </a:t>
            </a:r>
            <a:r>
              <a:rPr lang="en-US" altLang="en-US">
                <a:sym typeface="+mn-ea"/>
              </a:rPr>
              <a:t>Ensure seamless data flow between systems.</a:t>
            </a:r>
            <a:endParaRPr lang="en-US" altLang="en-US"/>
          </a:p>
          <a:p>
            <a:pPr marL="0" indent="0">
              <a:buNone/>
            </a:pPr>
            <a:r>
              <a:rPr lang="en-IN" altLang="en-US">
                <a:sym typeface="+mn-ea"/>
              </a:rPr>
              <a:t>15. </a:t>
            </a:r>
            <a:r>
              <a:rPr lang="en-US" altLang="en-US">
                <a:sym typeface="+mn-ea"/>
              </a:rPr>
              <a:t>Develop a user-friendly interface for ease of use.</a:t>
            </a:r>
            <a:endParaRPr lang="en-US" altLang="en-US"/>
          </a:p>
          <a:p>
            <a:pPr marL="0" indent="0">
              <a:buNone/>
            </a:pPr>
            <a:r>
              <a:rPr lang="en-IN" altLang="en-US">
                <a:sym typeface="+mn-ea"/>
              </a:rPr>
              <a:t>16. </a:t>
            </a:r>
            <a:r>
              <a:rPr lang="en-US" altLang="en-US">
                <a:sym typeface="+mn-ea"/>
              </a:rPr>
              <a:t>Support both desktop and mobile access.</a:t>
            </a:r>
            <a:endParaRPr lang="en-US" altLang="en-US"/>
          </a:p>
          <a:p>
            <a:pPr marL="0" indent="0">
              <a:buNone/>
            </a:pPr>
            <a:r>
              <a:rPr lang="en-IN" altLang="en-US">
                <a:sym typeface="+mn-ea"/>
              </a:rPr>
              <a:t>17. </a:t>
            </a:r>
            <a:r>
              <a:rPr lang="en-US" altLang="en-US">
                <a:sym typeface="+mn-ea"/>
              </a:rPr>
              <a:t>Implement robust security measures to protect sensitive data.</a:t>
            </a:r>
            <a:endParaRPr lang="en-US" altLang="en-US"/>
          </a:p>
          <a:p>
            <a:pPr marL="0" indent="0">
              <a:buNone/>
            </a:pPr>
            <a:r>
              <a:rPr lang="en-IN" altLang="en-US">
                <a:sym typeface="+mn-ea"/>
              </a:rPr>
              <a:t>18. </a:t>
            </a:r>
            <a:r>
              <a:rPr lang="en-US" altLang="en-US">
                <a:sym typeface="+mn-ea"/>
              </a:rPr>
              <a:t>Ensure compliance with relevant regulations.</a:t>
            </a:r>
            <a:endParaRPr lang="en-US" altLang="en-US"/>
          </a:p>
          <a:p>
            <a:pP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IN" altLang="en-US"/>
              <a:t>Other Methodology</a:t>
            </a:r>
            <a:endParaRPr lang="en-IN" altLang="en-US"/>
          </a:p>
        </p:txBody>
      </p:sp>
      <p:sp>
        <p:nvSpPr>
          <p:cNvPr id="3" name="Content Placeholder 2"/>
          <p:cNvSpPr>
            <a:spLocks noGrp="1"/>
          </p:cNvSpPr>
          <p:nvPr>
            <p:ph idx="1"/>
          </p:nvPr>
        </p:nvSpPr>
        <p:spPr/>
        <p:txBody>
          <a:bodyPr/>
          <a:p>
            <a:r>
              <a:rPr lang="en-IN" altLang="en-US"/>
              <a:t>Use case </a:t>
            </a:r>
            <a:endParaRPr lang="en-IN" altLang="en-US"/>
          </a:p>
          <a:p>
            <a:r>
              <a:rPr lang="en-IN" altLang="en-US"/>
              <a:t>activity diagram </a:t>
            </a:r>
            <a:endParaRPr lang="en-IN" altLang="en-US"/>
          </a:p>
          <a:p>
            <a:r>
              <a:rPr lang="en-IN" altLang="en-US"/>
              <a:t>sequential diagram by software developers</a:t>
            </a:r>
            <a:endParaRPr lang="en-I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ltLang="en-US">
                <a:latin typeface="Arial" panose="020B0604020202020204" pitchFamily="34" charset="0"/>
                <a:cs typeface="Arial" panose="020B0604020202020204" pitchFamily="34" charset="0"/>
              </a:rPr>
              <a:t>Select vendors and finalists through RFPdemonstrations and reviews</a:t>
            </a:r>
            <a:endParaRPr lang="en-US" alt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p>
            <a:r>
              <a:rPr lang="en-US" altLang="en-US">
                <a:latin typeface="Arial" panose="020B0604020202020204" pitchFamily="34" charset="0"/>
                <a:cs typeface="Arial" panose="020B0604020202020204" pitchFamily="34" charset="0"/>
              </a:rPr>
              <a:t>Steps for Vendor Selection</a:t>
            </a:r>
            <a:endParaRPr lang="en-US" altLang="en-US">
              <a:latin typeface="Arial" panose="020B0604020202020204" pitchFamily="34" charset="0"/>
              <a:cs typeface="Arial" panose="020B0604020202020204" pitchFamily="34" charset="0"/>
            </a:endParaRPr>
          </a:p>
          <a:p>
            <a:pPr marL="514350" indent="-514350">
              <a:buAutoNum type="arabicPeriod"/>
            </a:pPr>
            <a:r>
              <a:rPr lang="en-US" altLang="en-US">
                <a:latin typeface="Arial" panose="020B0604020202020204" pitchFamily="34" charset="0"/>
                <a:cs typeface="Arial" panose="020B0604020202020204" pitchFamily="34" charset="0"/>
              </a:rPr>
              <a:t>Develop and Issue RFP</a:t>
            </a:r>
            <a:endParaRPr lang="en-US" altLang="en-US">
              <a:latin typeface="Arial" panose="020B0604020202020204" pitchFamily="34" charset="0"/>
              <a:cs typeface="Arial" panose="020B0604020202020204" pitchFamily="34" charset="0"/>
            </a:endParaRPr>
          </a:p>
          <a:p>
            <a:pPr marL="514350" indent="-514350">
              <a:buAutoNum type="arabicPeriod"/>
            </a:pPr>
            <a:r>
              <a:rPr lang="en-US" altLang="en-US">
                <a:latin typeface="Arial" panose="020B0604020202020204" pitchFamily="34" charset="0"/>
                <a:cs typeface="Arial" panose="020B0604020202020204" pitchFamily="34" charset="0"/>
              </a:rPr>
              <a:t>Evaluate RFP Responses</a:t>
            </a:r>
            <a:endParaRPr lang="en-US" altLang="en-US">
              <a:latin typeface="Arial" panose="020B0604020202020204" pitchFamily="34" charset="0"/>
              <a:cs typeface="Arial" panose="020B0604020202020204" pitchFamily="34" charset="0"/>
            </a:endParaRPr>
          </a:p>
          <a:p>
            <a:pPr marL="514350" indent="-514350">
              <a:buAutoNum type="arabicPeriod"/>
            </a:pPr>
            <a:r>
              <a:rPr lang="en-US" altLang="en-US">
                <a:latin typeface="Arial" panose="020B0604020202020204" pitchFamily="34" charset="0"/>
                <a:cs typeface="Arial" panose="020B0604020202020204" pitchFamily="34" charset="0"/>
              </a:rPr>
              <a:t>Vendor Demonstrations</a:t>
            </a:r>
            <a:endParaRPr lang="en-US" altLang="en-US">
              <a:latin typeface="Arial" panose="020B0604020202020204" pitchFamily="34" charset="0"/>
              <a:cs typeface="Arial" panose="020B0604020202020204" pitchFamily="34" charset="0"/>
            </a:endParaRPr>
          </a:p>
          <a:p>
            <a:pPr marL="514350" indent="-514350">
              <a:buAutoNum type="arabicPeriod"/>
            </a:pPr>
            <a:r>
              <a:rPr lang="en-US" altLang="en-US">
                <a:latin typeface="Arial" panose="020B0604020202020204" pitchFamily="34" charset="0"/>
                <a:cs typeface="Arial" panose="020B0604020202020204" pitchFamily="34" charset="0"/>
              </a:rPr>
              <a:t>Conduct Reviews</a:t>
            </a:r>
            <a:endParaRPr lang="en-US" altLang="en-US">
              <a:latin typeface="Arial" panose="020B0604020202020204" pitchFamily="34" charset="0"/>
              <a:cs typeface="Arial" panose="020B0604020202020204" pitchFamily="34" charset="0"/>
            </a:endParaRPr>
          </a:p>
          <a:p>
            <a:pPr marL="514350" indent="-514350">
              <a:buAutoNum type="arabicPeriod"/>
            </a:pPr>
            <a:r>
              <a:rPr lang="en-US" altLang="en-US">
                <a:latin typeface="Arial" panose="020B0604020202020204" pitchFamily="34" charset="0"/>
                <a:cs typeface="Arial" panose="020B0604020202020204" pitchFamily="34" charset="0"/>
              </a:rPr>
              <a:t>Final Selection</a:t>
            </a:r>
            <a:endParaRPr lang="en-US" altLang="en-US">
              <a:latin typeface="Arial" panose="020B0604020202020204" pitchFamily="34" charset="0"/>
              <a:cs typeface="Arial" panose="020B0604020202020204" pitchFamily="34" charset="0"/>
            </a:endParaRPr>
          </a:p>
          <a:p>
            <a:pPr marL="514350" indent="-514350">
              <a:buAutoNum type="arabicPeriod"/>
            </a:pPr>
            <a:r>
              <a:rPr lang="en-US" altLang="en-US">
                <a:latin typeface="Arial" panose="020B0604020202020204" pitchFamily="34" charset="0"/>
                <a:cs typeface="Arial" panose="020B0604020202020204" pitchFamily="34" charset="0"/>
              </a:rPr>
              <a:t>Make Decision</a:t>
            </a:r>
            <a:endParaRPr lang="en-US" altLang="en-US">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IN" altLang="en-US"/>
              <a:t>I</a:t>
            </a:r>
            <a:r>
              <a:rPr lang="en-US" altLang="en-US"/>
              <a:t>mplement solution. Train users and technical staff. Establish support processes</a:t>
            </a:r>
            <a:r>
              <a:rPr lang="en-IN" altLang="en-US"/>
              <a:t>.</a:t>
            </a:r>
            <a:endParaRPr lang="en-IN" altLang="en-US"/>
          </a:p>
        </p:txBody>
      </p:sp>
      <p:sp>
        <p:nvSpPr>
          <p:cNvPr id="3" name="Content Placeholder 2"/>
          <p:cNvSpPr>
            <a:spLocks noGrp="1"/>
          </p:cNvSpPr>
          <p:nvPr>
            <p:ph idx="1"/>
          </p:nvPr>
        </p:nvSpPr>
        <p:spPr>
          <a:xfrm>
            <a:off x="838200" y="1825625"/>
            <a:ext cx="7701915" cy="4949190"/>
          </a:xfrm>
        </p:spPr>
        <p:txBody>
          <a:bodyPr>
            <a:normAutofit fontScale="90000" lnSpcReduction="20000"/>
          </a:bodyPr>
          <a:p>
            <a:pPr marL="0" indent="0">
              <a:buNone/>
            </a:pPr>
            <a:r>
              <a:rPr lang="en-US" altLang="en-US"/>
              <a:t>1. Implement Solution</a:t>
            </a:r>
            <a:endParaRPr lang="en-US" altLang="en-US"/>
          </a:p>
          <a:p>
            <a:pPr marL="0" indent="0">
              <a:buNone/>
            </a:pPr>
            <a:r>
              <a:rPr lang="en-US" altLang="en-US"/>
              <a:t>System Installation</a:t>
            </a:r>
            <a:endParaRPr lang="en-US" altLang="en-US"/>
          </a:p>
          <a:p>
            <a:pPr marL="0" indent="0">
              <a:buNone/>
            </a:pPr>
            <a:r>
              <a:rPr lang="en-US" altLang="en-US"/>
              <a:t>Data Migration</a:t>
            </a:r>
            <a:endParaRPr lang="en-US" altLang="en-US"/>
          </a:p>
          <a:p>
            <a:pPr marL="0" indent="0">
              <a:buNone/>
            </a:pPr>
            <a:r>
              <a:rPr lang="en-US" altLang="en-US"/>
              <a:t>Customization</a:t>
            </a:r>
            <a:endParaRPr lang="en-US" altLang="en-US"/>
          </a:p>
          <a:p>
            <a:pPr marL="0" indent="0">
              <a:buNone/>
            </a:pPr>
            <a:r>
              <a:rPr lang="en-US" altLang="en-US"/>
              <a:t>2. Train Users and Technical Staff</a:t>
            </a:r>
            <a:endParaRPr lang="en-US" altLang="en-US"/>
          </a:p>
          <a:p>
            <a:pPr marL="0" indent="0">
              <a:buNone/>
            </a:pPr>
            <a:r>
              <a:rPr lang="en-US" altLang="en-US"/>
              <a:t>User Training</a:t>
            </a:r>
            <a:endParaRPr lang="en-US" altLang="en-US"/>
          </a:p>
          <a:p>
            <a:pPr marL="0" indent="0">
              <a:buNone/>
            </a:pPr>
            <a:r>
              <a:rPr lang="en-US" altLang="en-US"/>
              <a:t>Technical Staff Training</a:t>
            </a:r>
            <a:endParaRPr lang="en-US" altLang="en-US"/>
          </a:p>
          <a:p>
            <a:pPr marL="0" indent="0">
              <a:buNone/>
            </a:pPr>
            <a:r>
              <a:rPr lang="en-US" altLang="en-US"/>
              <a:t>3. Establish Support Processes</a:t>
            </a:r>
            <a:endParaRPr lang="en-US" altLang="en-US"/>
          </a:p>
          <a:p>
            <a:pPr marL="0" indent="0">
              <a:buNone/>
            </a:pPr>
            <a:r>
              <a:rPr lang="en-US" altLang="en-US"/>
              <a:t>Support Framework</a:t>
            </a:r>
            <a:endParaRPr lang="en-US" altLang="en-US"/>
          </a:p>
          <a:p>
            <a:pPr marL="0" indent="0">
              <a:buNone/>
            </a:pPr>
            <a:r>
              <a:rPr lang="en-US" altLang="en-US"/>
              <a:t>Service Level Agreements (SLAs)</a:t>
            </a:r>
            <a:endParaRPr lang="en-US" altLang="en-US"/>
          </a:p>
          <a:p>
            <a:pPr marL="0" indent="0">
              <a:buNone/>
            </a:pPr>
            <a:r>
              <a:rPr lang="en-US" altLang="en-US"/>
              <a:t>Regular Updates and Maintenance</a:t>
            </a:r>
            <a:endParaRPr lang="en-US" altLang="en-US"/>
          </a:p>
          <a:p>
            <a:pPr marL="0" indent="0">
              <a:buNone/>
            </a:pPr>
            <a:r>
              <a:rPr lang="en-IN" altLang="en-US"/>
              <a:t>4. </a:t>
            </a:r>
            <a:r>
              <a:rPr lang="en-US" altLang="en-US"/>
              <a:t>Go Live with new system</a:t>
            </a:r>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latin typeface="Arial" panose="020B0604020202020204" pitchFamily="34" charset="0"/>
                <a:cs typeface="Arial" panose="020B0604020202020204" pitchFamily="34" charset="0"/>
              </a:rPr>
              <a:t>Resources</a:t>
            </a:r>
            <a:endParaRPr lang="en-US" alt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p>
            <a:r>
              <a:rPr lang="en-US" altLang="en-US">
                <a:latin typeface="Arial" panose="020B0604020202020204" pitchFamily="34" charset="0"/>
                <a:cs typeface="Arial" panose="020B0604020202020204" pitchFamily="34" charset="0"/>
              </a:rPr>
              <a:t>People:</a:t>
            </a:r>
            <a:endParaRPr lang="en-US" altLang="en-US">
              <a:latin typeface="Arial" panose="020B0604020202020204" pitchFamily="34" charset="0"/>
              <a:cs typeface="Arial" panose="020B0604020202020204" pitchFamily="34" charset="0"/>
            </a:endParaRPr>
          </a:p>
          <a:p>
            <a:pPr marL="0" indent="0">
              <a:buNone/>
            </a:pPr>
            <a:r>
              <a:rPr lang="en-US" altLang="en-US">
                <a:latin typeface="Arial" panose="020B0604020202020204" pitchFamily="34" charset="0"/>
                <a:cs typeface="Arial" panose="020B0604020202020204" pitchFamily="34" charset="0"/>
              </a:rPr>
              <a:t>Project Team</a:t>
            </a:r>
            <a:r>
              <a:rPr lang="en-IN" altLang="en-US">
                <a:latin typeface="Arial" panose="020B0604020202020204" pitchFamily="34" charset="0"/>
                <a:cs typeface="Arial" panose="020B0604020202020204" pitchFamily="34" charset="0"/>
              </a:rPr>
              <a:t>:</a:t>
            </a:r>
            <a:r>
              <a:rPr lang="en-US" altLang="en-US">
                <a:latin typeface="Arial" panose="020B0604020202020204" pitchFamily="34" charset="0"/>
                <a:cs typeface="Arial" panose="020B0604020202020204" pitchFamily="34" charset="0"/>
              </a:rPr>
              <a:t> </a:t>
            </a:r>
            <a:r>
              <a:rPr lang="en-IN" altLang="en-US">
                <a:latin typeface="Arial" panose="020B0604020202020204" pitchFamily="34" charset="0"/>
                <a:cs typeface="Arial" panose="020B0604020202020204" pitchFamily="34" charset="0"/>
              </a:rPr>
              <a:t>PM, BA, IT staff, trainers, support staff.</a:t>
            </a:r>
            <a:endParaRPr lang="en-IN" altLang="en-US">
              <a:latin typeface="Arial" panose="020B0604020202020204" pitchFamily="34" charset="0"/>
              <a:cs typeface="Arial" panose="020B0604020202020204" pitchFamily="34" charset="0"/>
            </a:endParaRPr>
          </a:p>
          <a:p>
            <a:pPr marL="0" indent="0">
              <a:buNone/>
            </a:pPr>
            <a:r>
              <a:rPr lang="en-US" altLang="en-US">
                <a:latin typeface="Arial" panose="020B0604020202020204" pitchFamily="34" charset="0"/>
                <a:cs typeface="Arial" panose="020B0604020202020204" pitchFamily="34" charset="0"/>
              </a:rPr>
              <a:t>Stakeholders</a:t>
            </a:r>
            <a:r>
              <a:rPr lang="en-IN" altLang="en-US">
                <a:latin typeface="Arial" panose="020B0604020202020204" pitchFamily="34" charset="0"/>
                <a:cs typeface="Arial" panose="020B0604020202020204" pitchFamily="34" charset="0"/>
              </a:rPr>
              <a:t>: </a:t>
            </a:r>
            <a:r>
              <a:rPr lang="en-US" altLang="en-US">
                <a:latin typeface="Arial" panose="020B0604020202020204" pitchFamily="34" charset="0"/>
                <a:cs typeface="Arial" panose="020B0604020202020204" pitchFamily="34" charset="0"/>
              </a:rPr>
              <a:t>Retail Managers</a:t>
            </a:r>
            <a:r>
              <a:rPr lang="en-IN" altLang="en-US">
                <a:latin typeface="Arial" panose="020B0604020202020204" pitchFamily="34" charset="0"/>
                <a:cs typeface="Arial" panose="020B0604020202020204" pitchFamily="34" charset="0"/>
              </a:rPr>
              <a:t>, </a:t>
            </a:r>
            <a:r>
              <a:rPr lang="en-US" altLang="en-US">
                <a:latin typeface="Arial" panose="020B0604020202020204" pitchFamily="34" charset="0"/>
                <a:cs typeface="Arial" panose="020B0604020202020204" pitchFamily="34" charset="0"/>
              </a:rPr>
              <a:t>Suppliers</a:t>
            </a:r>
            <a:r>
              <a:rPr lang="en-IN" altLang="en-US">
                <a:latin typeface="Arial" panose="020B0604020202020204" pitchFamily="34" charset="0"/>
                <a:cs typeface="Arial" panose="020B0604020202020204" pitchFamily="34" charset="0"/>
              </a:rPr>
              <a:t>, </a:t>
            </a:r>
            <a:r>
              <a:rPr lang="en-US" altLang="en-US">
                <a:latin typeface="Arial" panose="020B0604020202020204" pitchFamily="34" charset="0"/>
                <a:cs typeface="Arial" panose="020B0604020202020204" pitchFamily="34" charset="0"/>
              </a:rPr>
              <a:t>End Users</a:t>
            </a:r>
            <a:r>
              <a:rPr lang="en-IN" altLang="en-US">
                <a:latin typeface="Arial" panose="020B0604020202020204" pitchFamily="34" charset="0"/>
                <a:cs typeface="Arial" panose="020B0604020202020204" pitchFamily="34" charset="0"/>
              </a:rPr>
              <a:t>.</a:t>
            </a:r>
            <a:endParaRPr lang="en-US" altLang="en-US">
              <a:latin typeface="Arial" panose="020B0604020202020204" pitchFamily="34" charset="0"/>
              <a:cs typeface="Arial" panose="020B0604020202020204" pitchFamily="34" charset="0"/>
            </a:endParaRPr>
          </a:p>
          <a:p>
            <a:r>
              <a:rPr lang="en-US" altLang="en-US">
                <a:latin typeface="Arial" panose="020B0604020202020204" pitchFamily="34" charset="0"/>
                <a:cs typeface="Arial" panose="020B0604020202020204" pitchFamily="34" charset="0"/>
              </a:rPr>
              <a:t>Time: Implementation within [N] months.</a:t>
            </a:r>
            <a:endParaRPr lang="en-US" altLang="en-US">
              <a:latin typeface="Arial" panose="020B0604020202020204" pitchFamily="34" charset="0"/>
              <a:cs typeface="Arial" panose="020B0604020202020204" pitchFamily="34" charset="0"/>
            </a:endParaRPr>
          </a:p>
          <a:p>
            <a:r>
              <a:rPr lang="en-US" altLang="en-US">
                <a:latin typeface="Arial" panose="020B0604020202020204" pitchFamily="34" charset="0"/>
                <a:cs typeface="Arial" panose="020B0604020202020204" pitchFamily="34" charset="0"/>
              </a:rPr>
              <a:t>Budget: Hardware, software, training, and services not to exceed Rs. 0000.00.</a:t>
            </a:r>
            <a:endParaRPr lang="en-US" altLang="en-US">
              <a:latin typeface="Arial" panose="020B0604020202020204" pitchFamily="34" charset="0"/>
              <a:cs typeface="Arial" panose="020B0604020202020204" pitchFamily="34" charset="0"/>
            </a:endParaRPr>
          </a:p>
          <a:p>
            <a:r>
              <a:rPr lang="en-US" altLang="en-US">
                <a:latin typeface="Arial" panose="020B0604020202020204" pitchFamily="34" charset="0"/>
                <a:cs typeface="Arial" panose="020B0604020202020204" pitchFamily="34" charset="0"/>
              </a:rPr>
              <a:t>Other: Third-party software evaluation, site visits, Dataquest reports – not to exceed Rs. 0000.00.</a:t>
            </a:r>
            <a:endParaRPr lang="en-US" altLang="en-US">
              <a:latin typeface="Arial" panose="020B06040202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741045" y="311150"/>
            <a:ext cx="10515600" cy="1325563"/>
          </a:xfrm>
        </p:spPr>
        <p:txBody>
          <a:bodyPr/>
          <a:p>
            <a:r>
              <a:rPr lang="en-US" altLang="en-US">
                <a:latin typeface="Arial" panose="020B0604020202020204" pitchFamily="34" charset="0"/>
                <a:cs typeface="Arial" panose="020B0604020202020204" pitchFamily="34" charset="0"/>
              </a:rPr>
              <a:t>Risks and Dependencies</a:t>
            </a:r>
            <a:endParaRPr lang="en-US" alt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p>
            <a:r>
              <a:rPr lang="en-US" altLang="en-US">
                <a:latin typeface="Arial" panose="020B0604020202020204" pitchFamily="34" charset="0"/>
                <a:cs typeface="Arial" panose="020B0604020202020204" pitchFamily="34" charset="0"/>
              </a:rPr>
              <a:t>Risk:</a:t>
            </a:r>
            <a:r>
              <a:rPr lang="en-IN" altLang="en-US">
                <a:latin typeface="Arial" panose="020B0604020202020204" pitchFamily="34" charset="0"/>
                <a:cs typeface="Arial" panose="020B0604020202020204" pitchFamily="34" charset="0"/>
              </a:rPr>
              <a:t> </a:t>
            </a:r>
            <a:r>
              <a:rPr lang="en-US" altLang="en-US">
                <a:latin typeface="Arial" panose="020B0604020202020204" pitchFamily="34" charset="0"/>
                <a:cs typeface="Arial" panose="020B0604020202020204" pitchFamily="34" charset="0"/>
              </a:rPr>
              <a:t>Resistance to Change</a:t>
            </a:r>
            <a:r>
              <a:rPr lang="en-IN" altLang="en-US">
                <a:latin typeface="Arial" panose="020B0604020202020204" pitchFamily="34" charset="0"/>
                <a:cs typeface="Arial" panose="020B0604020202020204" pitchFamily="34" charset="0"/>
              </a:rPr>
              <a:t>, </a:t>
            </a:r>
            <a:r>
              <a:rPr lang="en-US" altLang="en-US">
                <a:latin typeface="Arial" panose="020B0604020202020204" pitchFamily="34" charset="0"/>
                <a:cs typeface="Arial" panose="020B0604020202020204" pitchFamily="34" charset="0"/>
              </a:rPr>
              <a:t>Data Migration Issues</a:t>
            </a:r>
            <a:r>
              <a:rPr lang="en-IN" altLang="en-US">
                <a:latin typeface="Arial" panose="020B0604020202020204" pitchFamily="34" charset="0"/>
                <a:cs typeface="Arial" panose="020B0604020202020204" pitchFamily="34" charset="0"/>
              </a:rPr>
              <a:t>, </a:t>
            </a:r>
            <a:r>
              <a:rPr lang="en-US" altLang="en-US">
                <a:latin typeface="Arial" panose="020B0604020202020204" pitchFamily="34" charset="0"/>
                <a:cs typeface="Arial" panose="020B0604020202020204" pitchFamily="34" charset="0"/>
              </a:rPr>
              <a:t>Integration Challenges</a:t>
            </a:r>
            <a:r>
              <a:rPr lang="en-IN" altLang="en-US">
                <a:latin typeface="Arial" panose="020B0604020202020204" pitchFamily="34" charset="0"/>
                <a:cs typeface="Arial" panose="020B0604020202020204" pitchFamily="34" charset="0"/>
              </a:rPr>
              <a:t>, </a:t>
            </a:r>
            <a:r>
              <a:rPr lang="en-US" altLang="en-US">
                <a:latin typeface="Arial" panose="020B0604020202020204" pitchFamily="34" charset="0"/>
                <a:cs typeface="Arial" panose="020B0604020202020204" pitchFamily="34" charset="0"/>
              </a:rPr>
              <a:t>Budget Overruns</a:t>
            </a:r>
            <a:r>
              <a:rPr lang="en-IN" altLang="en-US">
                <a:latin typeface="Arial" panose="020B0604020202020204" pitchFamily="34" charset="0"/>
                <a:cs typeface="Arial" panose="020B0604020202020204" pitchFamily="34" charset="0"/>
              </a:rPr>
              <a:t>, </a:t>
            </a:r>
            <a:r>
              <a:rPr lang="en-US" altLang="en-US">
                <a:latin typeface="Arial" panose="020B0604020202020204" pitchFamily="34" charset="0"/>
                <a:cs typeface="Arial" panose="020B0604020202020204" pitchFamily="34" charset="0"/>
              </a:rPr>
              <a:t>System Downtime</a:t>
            </a:r>
            <a:r>
              <a:rPr lang="en-IN" altLang="en-US">
                <a:latin typeface="Arial" panose="020B0604020202020204" pitchFamily="34" charset="0"/>
                <a:cs typeface="Arial" panose="020B0604020202020204" pitchFamily="34" charset="0"/>
              </a:rPr>
              <a:t>, </a:t>
            </a:r>
            <a:r>
              <a:rPr lang="en-US" altLang="en-US">
                <a:latin typeface="Arial" panose="020B0604020202020204" pitchFamily="34" charset="0"/>
                <a:cs typeface="Arial" panose="020B0604020202020204" pitchFamily="34" charset="0"/>
              </a:rPr>
              <a:t>Security Concerns</a:t>
            </a:r>
            <a:r>
              <a:rPr lang="en-US" altLang="en-US">
                <a:latin typeface="Arial" panose="020B0604020202020204" pitchFamily="34" charset="0"/>
                <a:cs typeface="Arial" panose="020B0604020202020204" pitchFamily="34" charset="0"/>
              </a:rPr>
              <a:t>.</a:t>
            </a:r>
            <a:endParaRPr lang="en-US" altLang="en-US">
              <a:latin typeface="Arial" panose="020B0604020202020204" pitchFamily="34" charset="0"/>
              <a:cs typeface="Arial" panose="020B0604020202020204" pitchFamily="34" charset="0"/>
            </a:endParaRPr>
          </a:p>
          <a:p>
            <a:endParaRPr lang="en-US" altLang="en-US">
              <a:latin typeface="Arial" panose="020B0604020202020204" pitchFamily="34" charset="0"/>
              <a:cs typeface="Arial" panose="020B0604020202020204" pitchFamily="34" charset="0"/>
            </a:endParaRPr>
          </a:p>
          <a:p>
            <a:r>
              <a:rPr lang="en-IN" altLang="en-US">
                <a:latin typeface="Arial" panose="020B0604020202020204" pitchFamily="34" charset="0"/>
                <a:cs typeface="Arial" panose="020B0604020202020204" pitchFamily="34" charset="0"/>
              </a:rPr>
              <a:t>Dependencies</a:t>
            </a:r>
            <a:r>
              <a:rPr lang="en-US" altLang="en-US">
                <a:latin typeface="Arial" panose="020B0604020202020204" pitchFamily="34" charset="0"/>
                <a:cs typeface="Arial" panose="020B0604020202020204" pitchFamily="34" charset="0"/>
              </a:rPr>
              <a:t>: Availability of Skilled Personnel</a:t>
            </a:r>
            <a:r>
              <a:rPr lang="en-IN" altLang="en-US">
                <a:latin typeface="Arial" panose="020B0604020202020204" pitchFamily="34" charset="0"/>
                <a:cs typeface="Arial" panose="020B0604020202020204" pitchFamily="34" charset="0"/>
              </a:rPr>
              <a:t>,</a:t>
            </a:r>
            <a:r>
              <a:rPr lang="en-US" altLang="en-US">
                <a:latin typeface="Arial" panose="020B0604020202020204" pitchFamily="34" charset="0"/>
                <a:cs typeface="Arial" panose="020B0604020202020204" pitchFamily="34" charset="0"/>
              </a:rPr>
              <a:t>Vendor Reliability</a:t>
            </a:r>
            <a:r>
              <a:rPr lang="en-IN" altLang="en-US">
                <a:latin typeface="Arial" panose="020B0604020202020204" pitchFamily="34" charset="0"/>
                <a:cs typeface="Arial" panose="020B0604020202020204" pitchFamily="34" charset="0"/>
              </a:rPr>
              <a:t>, </a:t>
            </a:r>
            <a:r>
              <a:rPr lang="en-US" altLang="en-US">
                <a:latin typeface="Arial" panose="020B0604020202020204" pitchFamily="34" charset="0"/>
                <a:cs typeface="Arial" panose="020B0604020202020204" pitchFamily="34" charset="0"/>
              </a:rPr>
              <a:t>Existing System Compatibility</a:t>
            </a:r>
            <a:r>
              <a:rPr lang="en-IN" altLang="en-US">
                <a:latin typeface="Arial" panose="020B0604020202020204" pitchFamily="34" charset="0"/>
                <a:cs typeface="Arial" panose="020B0604020202020204" pitchFamily="34" charset="0"/>
              </a:rPr>
              <a:t>, </a:t>
            </a:r>
            <a:r>
              <a:rPr lang="en-US" altLang="en-US">
                <a:latin typeface="Arial" panose="020B0604020202020204" pitchFamily="34" charset="0"/>
                <a:cs typeface="Arial" panose="020B0604020202020204" pitchFamily="34" charset="0"/>
              </a:rPr>
              <a:t>Stakeholder Engagement</a:t>
            </a:r>
            <a:r>
              <a:rPr lang="en-IN" altLang="en-US">
                <a:latin typeface="Arial" panose="020B0604020202020204" pitchFamily="34" charset="0"/>
                <a:cs typeface="Arial" panose="020B0604020202020204" pitchFamily="34" charset="0"/>
              </a:rPr>
              <a:t>, </a:t>
            </a:r>
            <a:r>
              <a:rPr lang="en-US" altLang="en-US">
                <a:latin typeface="Arial" panose="020B0604020202020204" pitchFamily="34" charset="0"/>
                <a:cs typeface="Arial" panose="020B0604020202020204" pitchFamily="34" charset="0"/>
              </a:rPr>
              <a:t>Regulatory Compliance</a:t>
            </a:r>
            <a:r>
              <a:rPr lang="en-IN" altLang="en-US">
                <a:latin typeface="Arial" panose="020B0604020202020204" pitchFamily="34" charset="0"/>
                <a:cs typeface="Arial" panose="020B0604020202020204" pitchFamily="34" charset="0"/>
              </a:rPr>
              <a:t>.</a:t>
            </a:r>
            <a:endParaRPr lang="en-IN" altLang="en-US">
              <a:latin typeface="Arial" panose="020B0604020202020204" pitchFamily="34" charset="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US" altLang="en-US"/>
              <a:t>To Be Completed by Appropriate Manager</a:t>
            </a:r>
            <a:r>
              <a:rPr lang="en-IN" altLang="en-US"/>
              <a:t> - xxxxxx</a:t>
            </a:r>
            <a:endParaRPr lang="en-US" altLang="en-US"/>
          </a:p>
          <a:p>
            <a:r>
              <a:rPr lang="en-US" altLang="en-US"/>
              <a:t>Project Sponsor</a:t>
            </a:r>
            <a:r>
              <a:rPr lang="en-IN" altLang="en-US"/>
              <a:t> - xxxxxx</a:t>
            </a:r>
            <a:endParaRPr lang="en-US" altLang="en-US"/>
          </a:p>
          <a:p>
            <a:r>
              <a:rPr lang="en-US" altLang="en-US"/>
              <a:t>Project Manager</a:t>
            </a:r>
            <a:r>
              <a:rPr lang="en-IN" altLang="en-US"/>
              <a:t> - xxxxxx</a:t>
            </a:r>
            <a:endParaRPr lang="en-I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IN" altLang="en-US">
                <a:latin typeface="Arial" panose="020B0604020202020204" pitchFamily="34" charset="0"/>
                <a:cs typeface="Arial" panose="020B0604020202020204" pitchFamily="34" charset="0"/>
              </a:rPr>
              <a:t>Situation</a:t>
            </a:r>
            <a:endParaRPr lang="en-IN" alt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p>
            <a:r>
              <a:rPr lang="en-US" altLang="en-US" sz="2400">
                <a:latin typeface="Arial" panose="020B0604020202020204" pitchFamily="34" charset="0"/>
                <a:cs typeface="Arial" panose="020B0604020202020204" pitchFamily="34" charset="0"/>
              </a:rPr>
              <a:t>The retail store needs to manage the process of ordering, arranging, and selling goods efficiently. This includes checking stock availability, placing orders, arranging goods, and selling to customers.</a:t>
            </a:r>
            <a:endParaRPr lang="en-US" altLang="en-US" sz="240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latin typeface="Arial" panose="020B0604020202020204" pitchFamily="34" charset="0"/>
                <a:cs typeface="Arial" panose="020B0604020202020204" pitchFamily="34" charset="0"/>
              </a:rPr>
              <a:t>Problem</a:t>
            </a:r>
            <a:endParaRPr lang="en-US" alt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p>
            <a:r>
              <a:rPr lang="en-US" altLang="en-US" sz="2400">
                <a:latin typeface="Arial" panose="020B0604020202020204" pitchFamily="34" charset="0"/>
                <a:cs typeface="Arial" panose="020B0604020202020204" pitchFamily="34" charset="0"/>
              </a:rPr>
              <a:t>The current manual or outdated system leads to inefficiencies and errors in tracking inventory, arranging goods, and processing sales transactions. There is a need to ensure accurate stock management, streamline the arrangement process, and improve the overall sales process.</a:t>
            </a:r>
            <a:endParaRPr lang="en-US" altLang="en-US" sz="240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latin typeface="Arial" panose="020B0604020202020204" pitchFamily="34" charset="0"/>
                <a:cs typeface="Arial" panose="020B0604020202020204" pitchFamily="34" charset="0"/>
              </a:rPr>
              <a:t>Opportunity</a:t>
            </a:r>
            <a:endParaRPr lang="en-US" alt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p>
            <a:r>
              <a:rPr lang="en-US" altLang="en-US" sz="2400">
                <a:latin typeface="Arial" panose="020B0604020202020204" pitchFamily="34" charset="0"/>
                <a:cs typeface="Arial" panose="020B0604020202020204" pitchFamily="34" charset="0"/>
              </a:rPr>
              <a:t>Implementing a Retail Store Management System can automate and enhance the entire process. This includes efficient inventory management, arranging goods systematically (by price or product), seamless sales transactions, accurate billing, and improved customer satisfaction. The new system will streamline operations, reduce errors, and enhance productivity.</a:t>
            </a:r>
            <a:endParaRPr lang="en-US" altLang="en-US" sz="240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latin typeface="Arial" panose="020B0604020202020204" pitchFamily="34" charset="0"/>
                <a:cs typeface="Arial" panose="020B0604020202020204" pitchFamily="34" charset="0"/>
              </a:rPr>
              <a:t>Purpose Statement (Goals)</a:t>
            </a:r>
            <a:endParaRPr lang="en-US" alt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p>
            <a:r>
              <a:rPr lang="en-US" altLang="en-US" sz="2400">
                <a:latin typeface="Arial" panose="020B0604020202020204" pitchFamily="34" charset="0"/>
                <a:cs typeface="Arial" panose="020B0604020202020204" pitchFamily="34" charset="0"/>
              </a:rPr>
              <a:t>The purpose of this project is to implement a new retail store management system to streamline operations.</a:t>
            </a:r>
            <a:endParaRPr lang="en-US" altLang="en-US" sz="240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latin typeface="Arial" panose="020B0604020202020204" pitchFamily="34" charset="0"/>
                <a:cs typeface="Arial" panose="020B0604020202020204" pitchFamily="34" charset="0"/>
              </a:rPr>
              <a:t>Project Objectives</a:t>
            </a:r>
            <a:endParaRPr lang="en-US" alt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20000"/>
          </a:bodyPr>
          <a:p>
            <a:r>
              <a:rPr lang="en-US" altLang="en-US" sz="2400">
                <a:latin typeface="Arial" panose="020B0604020202020204" pitchFamily="34" charset="0"/>
                <a:cs typeface="Arial" panose="020B0604020202020204" pitchFamily="34" charset="0"/>
              </a:rPr>
              <a:t>Objective 1: Solution selection according to design criteria, specifications, and requirements.</a:t>
            </a:r>
            <a:endParaRPr lang="en-US" altLang="en-US" sz="2400">
              <a:latin typeface="Arial" panose="020B0604020202020204" pitchFamily="34" charset="0"/>
              <a:cs typeface="Arial" panose="020B0604020202020204" pitchFamily="34" charset="0"/>
            </a:endParaRPr>
          </a:p>
          <a:p>
            <a:endParaRPr lang="en-US" altLang="en-US" sz="2400">
              <a:latin typeface="Arial" panose="020B0604020202020204" pitchFamily="34" charset="0"/>
              <a:cs typeface="Arial" panose="020B0604020202020204" pitchFamily="34" charset="0"/>
            </a:endParaRPr>
          </a:p>
          <a:p>
            <a:r>
              <a:rPr lang="en-US" altLang="en-US" sz="2400">
                <a:latin typeface="Arial" panose="020B0604020202020204" pitchFamily="34" charset="0"/>
                <a:cs typeface="Arial" panose="020B0604020202020204" pitchFamily="34" charset="0"/>
              </a:rPr>
              <a:t>Objective 2: Solution prototyping and testing.</a:t>
            </a:r>
            <a:endParaRPr lang="en-US" altLang="en-US" sz="2400">
              <a:latin typeface="Arial" panose="020B0604020202020204" pitchFamily="34" charset="0"/>
              <a:cs typeface="Arial" panose="020B0604020202020204" pitchFamily="34" charset="0"/>
            </a:endParaRPr>
          </a:p>
          <a:p>
            <a:endParaRPr lang="en-US" altLang="en-US" sz="2400">
              <a:latin typeface="Arial" panose="020B0604020202020204" pitchFamily="34" charset="0"/>
              <a:cs typeface="Arial" panose="020B0604020202020204" pitchFamily="34" charset="0"/>
            </a:endParaRPr>
          </a:p>
          <a:p>
            <a:r>
              <a:rPr lang="en-US" altLang="en-US" sz="2400">
                <a:latin typeface="Arial" panose="020B0604020202020204" pitchFamily="34" charset="0"/>
                <a:cs typeface="Arial" panose="020B0604020202020204" pitchFamily="34" charset="0"/>
              </a:rPr>
              <a:t>Objective 3: Efficient inventory management.</a:t>
            </a:r>
            <a:endParaRPr lang="en-US" altLang="en-US" sz="2400">
              <a:latin typeface="Arial" panose="020B0604020202020204" pitchFamily="34" charset="0"/>
              <a:cs typeface="Arial" panose="020B0604020202020204" pitchFamily="34" charset="0"/>
            </a:endParaRPr>
          </a:p>
          <a:p>
            <a:endParaRPr lang="en-US" altLang="en-US" sz="2400">
              <a:latin typeface="Arial" panose="020B0604020202020204" pitchFamily="34" charset="0"/>
              <a:cs typeface="Arial" panose="020B0604020202020204" pitchFamily="34" charset="0"/>
            </a:endParaRPr>
          </a:p>
          <a:p>
            <a:r>
              <a:rPr lang="en-US" altLang="en-US" sz="2400">
                <a:latin typeface="Arial" panose="020B0604020202020204" pitchFamily="34" charset="0"/>
                <a:cs typeface="Arial" panose="020B0604020202020204" pitchFamily="34" charset="0"/>
              </a:rPr>
              <a:t>Objective 4: Enhanced customer experience.</a:t>
            </a:r>
            <a:endParaRPr lang="en-US" altLang="en-US" sz="2400">
              <a:latin typeface="Arial" panose="020B0604020202020204" pitchFamily="34" charset="0"/>
              <a:cs typeface="Arial" panose="020B0604020202020204" pitchFamily="34" charset="0"/>
            </a:endParaRPr>
          </a:p>
          <a:p>
            <a:endParaRPr lang="en-US" altLang="en-US" sz="2400">
              <a:latin typeface="Arial" panose="020B0604020202020204" pitchFamily="34" charset="0"/>
              <a:cs typeface="Arial" panose="020B0604020202020204" pitchFamily="34" charset="0"/>
            </a:endParaRPr>
          </a:p>
          <a:p>
            <a:r>
              <a:rPr lang="en-US" altLang="en-US" sz="2400">
                <a:latin typeface="Arial" panose="020B0604020202020204" pitchFamily="34" charset="0"/>
                <a:cs typeface="Arial" panose="020B0604020202020204" pitchFamily="34" charset="0"/>
              </a:rPr>
              <a:t>Objective 5: Improved sales tracking and reporting</a:t>
            </a:r>
            <a:r>
              <a:rPr lang="en-US" altLang="en-US"/>
              <a:t>.</a:t>
            </a:r>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ltLang="en-US" sz="4890">
                <a:latin typeface="Arial" panose="020B0604020202020204" pitchFamily="34" charset="0"/>
                <a:cs typeface="Arial" panose="020B0604020202020204" pitchFamily="34" charset="0"/>
              </a:rPr>
              <a:t>Success Criteria</a:t>
            </a:r>
            <a:br>
              <a:rPr lang="en-US" altLang="en-US" sz="4890">
                <a:latin typeface="Arial" panose="020B0604020202020204" pitchFamily="34" charset="0"/>
                <a:cs typeface="Arial" panose="020B0604020202020204" pitchFamily="34" charset="0"/>
              </a:rPr>
            </a:br>
            <a:endParaRPr lang="en-US" altLang="en-US" sz="489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p>
            <a:r>
              <a:rPr lang="en-US" altLang="en-US" sz="2400">
                <a:latin typeface="Arial" panose="020B0604020202020204" pitchFamily="34" charset="0"/>
                <a:cs typeface="Arial" panose="020B0604020202020204" pitchFamily="34" charset="0"/>
              </a:rPr>
              <a:t>Criterion 1: Improve records availability and accessibility.</a:t>
            </a:r>
            <a:endParaRPr lang="en-US" altLang="en-US" sz="2400">
              <a:latin typeface="Arial" panose="020B0604020202020204" pitchFamily="34" charset="0"/>
              <a:cs typeface="Arial" panose="020B0604020202020204" pitchFamily="34" charset="0"/>
            </a:endParaRPr>
          </a:p>
          <a:p>
            <a:endParaRPr lang="en-US" altLang="en-US" sz="2400">
              <a:latin typeface="Arial" panose="020B0604020202020204" pitchFamily="34" charset="0"/>
              <a:cs typeface="Arial" panose="020B0604020202020204" pitchFamily="34" charset="0"/>
            </a:endParaRPr>
          </a:p>
          <a:p>
            <a:r>
              <a:rPr lang="en-US" altLang="en-US" sz="2400">
                <a:latin typeface="Arial" panose="020B0604020202020204" pitchFamily="34" charset="0"/>
                <a:cs typeface="Arial" panose="020B0604020202020204" pitchFamily="34" charset="0"/>
              </a:rPr>
              <a:t>Criterion 2: Reduce system downtime and response times.</a:t>
            </a:r>
            <a:endParaRPr lang="en-US" altLang="en-US" sz="2400">
              <a:latin typeface="Arial" panose="020B0604020202020204" pitchFamily="34" charset="0"/>
              <a:cs typeface="Arial" panose="020B0604020202020204" pitchFamily="34" charset="0"/>
            </a:endParaRPr>
          </a:p>
          <a:p>
            <a:endParaRPr lang="en-US" altLang="en-US" sz="2400">
              <a:latin typeface="Arial" panose="020B0604020202020204" pitchFamily="34" charset="0"/>
              <a:cs typeface="Arial" panose="020B0604020202020204" pitchFamily="34" charset="0"/>
            </a:endParaRPr>
          </a:p>
          <a:p>
            <a:r>
              <a:rPr lang="en-US" altLang="en-US" sz="2400">
                <a:latin typeface="Arial" panose="020B0604020202020204" pitchFamily="34" charset="0"/>
                <a:cs typeface="Arial" panose="020B0604020202020204" pitchFamily="34" charset="0"/>
              </a:rPr>
              <a:t>Criterion 3: Increase sales and customer satisfaction.</a:t>
            </a:r>
            <a:endParaRPr lang="en-US" altLang="en-US" sz="240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latin typeface="Arial" panose="020B0604020202020204" pitchFamily="34" charset="0"/>
                <a:cs typeface="Arial" panose="020B0604020202020204" pitchFamily="34" charset="0"/>
              </a:rPr>
              <a:t>Methods/Approach</a:t>
            </a:r>
            <a:endParaRPr lang="en-US" alt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20000"/>
          </a:bodyPr>
          <a:p>
            <a:r>
              <a:rPr lang="en-IN" altLang="en-US"/>
              <a:t>Waterfall method: A</a:t>
            </a:r>
            <a:r>
              <a:rPr lang="en-US" altLang="en-US"/>
              <a:t> project management approach where each phase of a project must be completed entirely before moving on to the next, following a linear and sequential process</a:t>
            </a:r>
            <a:r>
              <a:rPr lang="en-IN" altLang="en-US"/>
              <a:t>.  </a:t>
            </a:r>
            <a:endParaRPr lang="en-IN" altLang="en-US"/>
          </a:p>
          <a:p>
            <a:endParaRPr lang="en-US" altLang="en-US" sz="1400">
              <a:latin typeface="Arial" panose="020B0604020202020204" pitchFamily="34" charset="0"/>
              <a:cs typeface="Arial" panose="020B0604020202020204" pitchFamily="34" charset="0"/>
            </a:endParaRPr>
          </a:p>
          <a:p>
            <a:r>
              <a:rPr lang="en-US" altLang="en-US">
                <a:latin typeface="Arial" panose="020B0604020202020204" pitchFamily="34" charset="0"/>
                <a:cs typeface="Arial" panose="020B0604020202020204" pitchFamily="34" charset="0"/>
              </a:rPr>
              <a:t>Elicitation Techniques</a:t>
            </a:r>
            <a:r>
              <a:rPr lang="en-IN" altLang="en-US">
                <a:latin typeface="Arial" panose="020B0604020202020204" pitchFamily="34" charset="0"/>
                <a:cs typeface="Arial" panose="020B0604020202020204" pitchFamily="34" charset="0"/>
              </a:rPr>
              <a:t> are used:</a:t>
            </a:r>
            <a:endParaRPr lang="en-IN" altLang="en-US">
              <a:latin typeface="Arial" panose="020B0604020202020204" pitchFamily="34" charset="0"/>
              <a:cs typeface="Arial" panose="020B0604020202020204" pitchFamily="34" charset="0"/>
            </a:endParaRPr>
          </a:p>
          <a:p>
            <a:pPr marL="342900" indent="-342900">
              <a:buAutoNum type="arabicPeriod"/>
            </a:pPr>
            <a:r>
              <a:rPr lang="en-US" altLang="en-US" sz="1400">
                <a:latin typeface="Arial" panose="020B0604020202020204" pitchFamily="34" charset="0"/>
                <a:cs typeface="Arial" panose="020B0604020202020204" pitchFamily="34" charset="0"/>
              </a:rPr>
              <a:t>Interviews</a:t>
            </a:r>
            <a:endParaRPr lang="en-US" altLang="en-US" sz="1400">
              <a:latin typeface="Arial" panose="020B0604020202020204" pitchFamily="34" charset="0"/>
              <a:cs typeface="Arial" panose="020B0604020202020204" pitchFamily="34" charset="0"/>
            </a:endParaRPr>
          </a:p>
          <a:p>
            <a:pPr marL="342900" indent="-342900">
              <a:buAutoNum type="arabicPeriod"/>
            </a:pPr>
            <a:r>
              <a:rPr lang="en-US" altLang="en-US" sz="1400">
                <a:latin typeface="Arial" panose="020B0604020202020204" pitchFamily="34" charset="0"/>
                <a:cs typeface="Arial" panose="020B0604020202020204" pitchFamily="34" charset="0"/>
              </a:rPr>
              <a:t>Focus Groups</a:t>
            </a:r>
            <a:endParaRPr lang="en-US" altLang="en-US" sz="1400">
              <a:latin typeface="Arial" panose="020B0604020202020204" pitchFamily="34" charset="0"/>
              <a:cs typeface="Arial" panose="020B0604020202020204" pitchFamily="34" charset="0"/>
            </a:endParaRPr>
          </a:p>
          <a:p>
            <a:pPr marL="342900" indent="-342900">
              <a:buAutoNum type="arabicPeriod"/>
            </a:pPr>
            <a:r>
              <a:rPr lang="en-US" altLang="en-US" sz="1400">
                <a:latin typeface="Arial" panose="020B0604020202020204" pitchFamily="34" charset="0"/>
                <a:cs typeface="Arial" panose="020B0604020202020204" pitchFamily="34" charset="0"/>
              </a:rPr>
              <a:t>Surveys/Questionnaires</a:t>
            </a:r>
            <a:endParaRPr lang="en-US" altLang="en-US" sz="1400">
              <a:latin typeface="Arial" panose="020B0604020202020204" pitchFamily="34" charset="0"/>
              <a:cs typeface="Arial" panose="020B0604020202020204" pitchFamily="34" charset="0"/>
            </a:endParaRPr>
          </a:p>
          <a:p>
            <a:pPr marL="342900" indent="-342900">
              <a:buAutoNum type="arabicPeriod"/>
            </a:pPr>
            <a:r>
              <a:rPr lang="en-US" altLang="en-US" sz="1400">
                <a:latin typeface="Arial" panose="020B0604020202020204" pitchFamily="34" charset="0"/>
                <a:cs typeface="Arial" panose="020B0604020202020204" pitchFamily="34" charset="0"/>
              </a:rPr>
              <a:t>Observation</a:t>
            </a:r>
            <a:endParaRPr lang="en-US" altLang="en-US" sz="1400">
              <a:latin typeface="Arial" panose="020B0604020202020204" pitchFamily="34" charset="0"/>
              <a:cs typeface="Arial" panose="020B0604020202020204" pitchFamily="34" charset="0"/>
            </a:endParaRPr>
          </a:p>
          <a:p>
            <a:pPr marL="342900" indent="-342900">
              <a:buAutoNum type="arabicPeriod"/>
            </a:pPr>
            <a:r>
              <a:rPr lang="en-US" altLang="en-US" sz="1400">
                <a:latin typeface="Arial" panose="020B0604020202020204" pitchFamily="34" charset="0"/>
                <a:cs typeface="Arial" panose="020B0604020202020204" pitchFamily="34" charset="0"/>
              </a:rPr>
              <a:t>Document Analysis</a:t>
            </a:r>
            <a:endParaRPr lang="en-US" altLang="en-US" sz="1400">
              <a:latin typeface="Arial" panose="020B0604020202020204" pitchFamily="34" charset="0"/>
              <a:cs typeface="Arial" panose="020B0604020202020204" pitchFamily="34" charset="0"/>
            </a:endParaRPr>
          </a:p>
          <a:p>
            <a:pPr marL="342900" indent="-342900">
              <a:buAutoNum type="arabicPeriod"/>
            </a:pPr>
            <a:r>
              <a:rPr lang="en-US" altLang="en-US" sz="1400">
                <a:latin typeface="Arial" panose="020B0604020202020204" pitchFamily="34" charset="0"/>
                <a:cs typeface="Arial" panose="020B0604020202020204" pitchFamily="34" charset="0"/>
              </a:rPr>
              <a:t>Workshops</a:t>
            </a:r>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ltLang="en-US" sz="4890">
                <a:latin typeface="Arial" panose="020B0604020202020204" pitchFamily="34" charset="0"/>
                <a:cs typeface="Arial" panose="020B0604020202020204" pitchFamily="34" charset="0"/>
              </a:rPr>
              <a:t>Requirements for Retail Store Management System</a:t>
            </a:r>
            <a:endParaRPr lang="en-US" altLang="en-US" sz="489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825625"/>
            <a:ext cx="10515600" cy="4927600"/>
          </a:xfrm>
        </p:spPr>
        <p:txBody>
          <a:bodyPr>
            <a:normAutofit fontScale="90000"/>
          </a:bodyPr>
          <a:p>
            <a:pPr marL="457200" indent="-457200">
              <a:buAutoNum type="arabicPeriod"/>
            </a:pPr>
            <a:r>
              <a:rPr lang="en-US" altLang="en-US"/>
              <a:t>Track stock levels in real-time.</a:t>
            </a:r>
            <a:endParaRPr lang="en-US" altLang="en-US"/>
          </a:p>
          <a:p>
            <a:pPr marL="457200" indent="-457200">
              <a:buAutoNum type="arabicPeriod"/>
            </a:pPr>
            <a:r>
              <a:rPr lang="en-US" altLang="en-US"/>
              <a:t>Automate reordering when stock is low.</a:t>
            </a:r>
            <a:endParaRPr lang="en-US" altLang="en-US"/>
          </a:p>
          <a:p>
            <a:pPr marL="457200" indent="-457200">
              <a:buAutoNum type="arabicPeriod"/>
            </a:pPr>
            <a:r>
              <a:rPr lang="en-US" altLang="en-US"/>
              <a:t>Integrate with supplier systems for seamless ordering.</a:t>
            </a:r>
            <a:endParaRPr lang="en-US" altLang="en-US"/>
          </a:p>
          <a:p>
            <a:pPr marL="457200" indent="-457200">
              <a:buAutoNum type="arabicPeriod"/>
            </a:pPr>
            <a:r>
              <a:rPr lang="en-US" altLang="en-US"/>
              <a:t>Organize goods by product or by price.</a:t>
            </a:r>
            <a:endParaRPr lang="en-US" altLang="en-US"/>
          </a:p>
          <a:p>
            <a:pPr marL="457200" indent="-457200">
              <a:buAutoNum type="arabicPeriod"/>
            </a:pPr>
            <a:r>
              <a:rPr lang="en-US" altLang="en-US"/>
              <a:t>Enable easy reorganization and tracking of inventory locations.</a:t>
            </a:r>
            <a:endParaRPr lang="en-US" altLang="en-US"/>
          </a:p>
          <a:p>
            <a:pPr marL="457200" indent="-457200">
              <a:buAutoNum type="arabicPeriod"/>
            </a:pPr>
            <a:r>
              <a:rPr lang="en-US" altLang="en-US"/>
              <a:t>Maintain customer records and purchase history.</a:t>
            </a:r>
            <a:endParaRPr lang="en-US" altLang="en-US"/>
          </a:p>
          <a:p>
            <a:pPr marL="457200" indent="-457200">
              <a:buAutoNum type="arabicPeriod"/>
            </a:pPr>
            <a:r>
              <a:rPr lang="en-US" altLang="en-US"/>
              <a:t>Implement loyalty programs and personalized offers.</a:t>
            </a:r>
            <a:endParaRPr lang="en-US" altLang="en-US"/>
          </a:p>
          <a:p>
            <a:pPr marL="457200" indent="-457200">
              <a:buAutoNum type="arabicPeriod"/>
            </a:pPr>
            <a:r>
              <a:rPr lang="en-US" altLang="en-US"/>
              <a:t>Generate sales reports, inventory reports, and financial reports.</a:t>
            </a:r>
            <a:endParaRPr lang="en-US" altLang="en-US"/>
          </a:p>
          <a:p>
            <a:pPr marL="457200" indent="-457200">
              <a:buAutoNum type="arabicPeriod"/>
            </a:pPr>
            <a:r>
              <a:rPr lang="en-US" altLang="en-US"/>
              <a:t>Provide insights into sales trends, stock movements, and customer behavior.</a:t>
            </a:r>
            <a:endParaRPr lang="en-US" altLang="en-US"/>
          </a:p>
          <a:p>
            <a:pPr marL="457200" indent="-457200">
              <a:buAutoNum type="arabicPeriod"/>
            </a:pPr>
            <a:endParaRPr lang="en-US" alt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4176</Words>
  <Application>WPS Presentation</Application>
  <PresentationFormat>Widescreen</PresentationFormat>
  <Paragraphs>126</Paragraphs>
  <Slides>16</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16</vt:i4>
      </vt:variant>
    </vt:vector>
  </HeadingPairs>
  <TitlesOfParts>
    <vt:vector size="26" baseType="lpstr">
      <vt:lpstr>Arial</vt:lpstr>
      <vt:lpstr>SimSun</vt:lpstr>
      <vt:lpstr>Wingdings</vt:lpstr>
      <vt:lpstr>Arial Unicode MS</vt:lpstr>
      <vt:lpstr>Calibri Light</vt:lpstr>
      <vt:lpstr>Calibri</vt:lpstr>
      <vt:lpstr>Microsoft YaHei</vt:lpstr>
      <vt:lpstr>Algerian</vt:lpstr>
      <vt:lpstr>Arial Black</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Retail Store Management System</dc:title>
  <dc:creator>Akash</dc:creator>
  <cp:lastModifiedBy>Akash Gadge</cp:lastModifiedBy>
  <cp:revision>2</cp:revision>
  <dcterms:created xsi:type="dcterms:W3CDTF">2025-01-28T10:31:33Z</dcterms:created>
  <dcterms:modified xsi:type="dcterms:W3CDTF">2025-01-28T10:32:31Z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3849F55AAFA242948228F401BF75C64A_11</vt:lpwstr>
  </property>
  <property fmtid="{D5CDD505-2E9C-101B-9397-08002B2CF9AE}" pid="3" name="KSOProductBuildVer">
    <vt:lpwstr>1033-12.2.0.19805</vt:lpwstr>
  </property>
</Properties>
</file>