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1"/>
  </p:sldMasterIdLst>
  <p:sldIdLst>
    <p:sldId id="256" r:id="rId2"/>
    <p:sldId id="257" r:id="rId3"/>
    <p:sldId id="259" r:id="rId4"/>
    <p:sldId id="263" r:id="rId5"/>
    <p:sldId id="265" r:id="rId6"/>
    <p:sldId id="266" r:id="rId7"/>
    <p:sldId id="267" r:id="rId8"/>
    <p:sldId id="269" r:id="rId9"/>
    <p:sldId id="270" r:id="rId10"/>
    <p:sldId id="271" r:id="rId11"/>
    <p:sldId id="272" r:id="rId12"/>
    <p:sldId id="273" r:id="rId13"/>
    <p:sldId id="274" r:id="rId14"/>
    <p:sldId id="27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3122471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982026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06098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803634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03598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2808040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385559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2926802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2099810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2397698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30FA15-C85D-4657-B436-DAD38054750E}" type="datetimeFigureOut">
              <a:rPr lang="en-IN" smtClean="0"/>
              <a:t>05-01-2025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462255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30FA15-C85D-4657-B436-DAD38054750E}" type="datetimeFigureOut">
              <a:rPr lang="en-IN" smtClean="0"/>
              <a:t>05-01-2025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98142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30FA15-C85D-4657-B436-DAD38054750E}" type="datetimeFigureOut">
              <a:rPr lang="en-IN" smtClean="0"/>
              <a:t>05-01-2025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4076463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30FA15-C85D-4657-B436-DAD38054750E}" type="datetimeFigureOut">
              <a:rPr lang="en-IN" smtClean="0"/>
              <a:t>05-01-2025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378335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30FA15-C85D-4657-B436-DAD38054750E}" type="datetimeFigureOut">
              <a:rPr lang="en-IN" smtClean="0"/>
              <a:t>05-01-2025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1471425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30FA15-C85D-4657-B436-DAD38054750E}" type="datetimeFigureOut">
              <a:rPr lang="en-IN" smtClean="0"/>
              <a:t>05-01-2025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4112943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E30FA15-C85D-4657-B436-DAD38054750E}" type="datetimeFigureOut">
              <a:rPr lang="en-IN" smtClean="0"/>
              <a:t>05-01-2025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8AA4806-84F0-4964-8421-27B0AF92DB67}" type="slidenum">
              <a:rPr lang="en-IN" smtClean="0"/>
              <a:t>‹#›</a:t>
            </a:fld>
            <a:endParaRPr lang="en-IN"/>
          </a:p>
        </p:txBody>
      </p:sp>
    </p:spTree>
    <p:extLst>
      <p:ext uri="{BB962C8B-B14F-4D97-AF65-F5344CB8AC3E}">
        <p14:creationId xmlns:p14="http://schemas.microsoft.com/office/powerpoint/2010/main" val="2714102463"/>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93" r:id="rId12"/>
    <p:sldLayoutId id="2147483894" r:id="rId13"/>
    <p:sldLayoutId id="2147483895" r:id="rId14"/>
    <p:sldLayoutId id="2147483896" r:id="rId15"/>
    <p:sldLayoutId id="214748389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D918A-F37A-4965-A9DF-0C8299F68D89}"/>
              </a:ext>
            </a:extLst>
          </p:cNvPr>
          <p:cNvSpPr>
            <a:spLocks noGrp="1"/>
          </p:cNvSpPr>
          <p:nvPr>
            <p:ph type="ctrTitle"/>
          </p:nvPr>
        </p:nvSpPr>
        <p:spPr/>
        <p:txBody>
          <a:bodyPr>
            <a:normAutofit fontScale="90000"/>
          </a:bodyPr>
          <a:lstStyle/>
          <a:p>
            <a:r>
              <a:rPr lang="en-US" dirty="0"/>
              <a:t>HOSPITAL MANAGEMENT SYSTEM</a:t>
            </a:r>
            <a:endParaRPr lang="en-IN" dirty="0"/>
          </a:p>
        </p:txBody>
      </p:sp>
      <p:sp>
        <p:nvSpPr>
          <p:cNvPr id="3" name="Subtitle 2">
            <a:extLst>
              <a:ext uri="{FF2B5EF4-FFF2-40B4-BE49-F238E27FC236}">
                <a16:creationId xmlns:a16="http://schemas.microsoft.com/office/drawing/2014/main" id="{686A313A-2731-425B-A26F-3A1077A93050}"/>
              </a:ext>
            </a:extLst>
          </p:cNvPr>
          <p:cNvSpPr>
            <a:spLocks noGrp="1"/>
          </p:cNvSpPr>
          <p:nvPr>
            <p:ph type="subTitle" idx="1"/>
          </p:nvPr>
        </p:nvSpPr>
        <p:spPr>
          <a:xfrm>
            <a:off x="1181100" y="3602038"/>
            <a:ext cx="9486900" cy="3255962"/>
          </a:xfrm>
        </p:spPr>
        <p:txBody>
          <a:bodyPr>
            <a:normAutofit/>
          </a:bodyPr>
          <a:lstStyle/>
          <a:p>
            <a:r>
              <a:rPr lang="en-US" dirty="0"/>
              <a:t>                                                                      </a:t>
            </a:r>
          </a:p>
          <a:p>
            <a:endParaRPr lang="en-US" dirty="0"/>
          </a:p>
          <a:p>
            <a:endParaRPr lang="en-US" dirty="0"/>
          </a:p>
          <a:p>
            <a:endParaRPr lang="en-US" dirty="0"/>
          </a:p>
          <a:p>
            <a:endParaRPr lang="en-US" dirty="0"/>
          </a:p>
          <a:p>
            <a:r>
              <a:rPr lang="en-US" dirty="0"/>
              <a:t>                                                                         Prepared by : Shaik Javid Afreed</a:t>
            </a:r>
          </a:p>
          <a:p>
            <a:r>
              <a:rPr lang="en-US" dirty="0"/>
              <a:t>                                                 Date : 05/01/2025</a:t>
            </a:r>
            <a:endParaRPr lang="en-IN" dirty="0"/>
          </a:p>
        </p:txBody>
      </p:sp>
    </p:spTree>
    <p:extLst>
      <p:ext uri="{BB962C8B-B14F-4D97-AF65-F5344CB8AC3E}">
        <p14:creationId xmlns:p14="http://schemas.microsoft.com/office/powerpoint/2010/main" val="2848108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75A14A7-5D60-4D4C-978F-59DC959332CB}"/>
              </a:ext>
            </a:extLst>
          </p:cNvPr>
          <p:cNvSpPr/>
          <p:nvPr/>
        </p:nvSpPr>
        <p:spPr>
          <a:xfrm>
            <a:off x="838200" y="647700"/>
            <a:ext cx="8591550" cy="2862322"/>
          </a:xfrm>
          <a:prstGeom prst="rect">
            <a:avLst/>
          </a:prstGeom>
        </p:spPr>
        <p:txBody>
          <a:bodyPr wrap="square">
            <a:spAutoFit/>
          </a:bodyPr>
          <a:lstStyle/>
          <a:p>
            <a:r>
              <a:rPr lang="en-US" dirty="0"/>
              <a:t>6. </a:t>
            </a:r>
            <a:r>
              <a:rPr lang="en-US" b="1" dirty="0"/>
              <a:t>Miscellaneous Resources </a:t>
            </a:r>
          </a:p>
          <a:p>
            <a:r>
              <a:rPr lang="en-US" dirty="0"/>
              <a:t>Physical Space: Workstations or meeting rooms for the development team and stakeholder discussions. Communication Tools : Email, video conferencing tools (e.g., Zoom, Teams), and instant messaging platforms.</a:t>
            </a:r>
          </a:p>
          <a:p>
            <a:endParaRPr lang="en-US" dirty="0"/>
          </a:p>
          <a:p>
            <a:endParaRPr lang="en-US" dirty="0"/>
          </a:p>
          <a:p>
            <a:r>
              <a:rPr lang="en-US" b="1" dirty="0"/>
              <a:t>ESTIMATED TIME FOR THE PROJECT: </a:t>
            </a:r>
          </a:p>
          <a:p>
            <a:r>
              <a:rPr lang="en-US" dirty="0"/>
              <a:t>Core Implementation (Phases 1–5): Approximately 27–37 weeks (6–9 months).</a:t>
            </a:r>
          </a:p>
          <a:p>
            <a:endParaRPr lang="en-US" dirty="0"/>
          </a:p>
          <a:p>
            <a:r>
              <a:rPr lang="en-US" dirty="0"/>
              <a:t>BUDGET COST FOR THE PROJECT IS AROUND : 4 CRORES.</a:t>
            </a:r>
          </a:p>
        </p:txBody>
      </p:sp>
    </p:spTree>
    <p:extLst>
      <p:ext uri="{BB962C8B-B14F-4D97-AF65-F5344CB8AC3E}">
        <p14:creationId xmlns:p14="http://schemas.microsoft.com/office/powerpoint/2010/main" val="1316790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34E55-8574-4D36-9811-52CD17BF984D}"/>
              </a:ext>
            </a:extLst>
          </p:cNvPr>
          <p:cNvSpPr>
            <a:spLocks noGrp="1"/>
          </p:cNvSpPr>
          <p:nvPr>
            <p:ph type="title"/>
          </p:nvPr>
        </p:nvSpPr>
        <p:spPr>
          <a:xfrm>
            <a:off x="677334" y="1142999"/>
            <a:ext cx="8596668" cy="6543675"/>
          </a:xfrm>
        </p:spPr>
        <p:txBody>
          <a:bodyPr/>
          <a:lstStyle/>
          <a:p>
            <a:r>
              <a:rPr lang="en-US" dirty="0"/>
              <a:t>RISKS AND DEPENDENCIES FOR (HMS)</a:t>
            </a:r>
            <a:endParaRPr lang="en-IN" dirty="0"/>
          </a:p>
        </p:txBody>
      </p:sp>
      <p:sp>
        <p:nvSpPr>
          <p:cNvPr id="3" name="Rectangle 2">
            <a:extLst>
              <a:ext uri="{FF2B5EF4-FFF2-40B4-BE49-F238E27FC236}">
                <a16:creationId xmlns:a16="http://schemas.microsoft.com/office/drawing/2014/main" id="{B50E60F3-64E7-48EF-8F25-CE7776E0B0BF}"/>
              </a:ext>
            </a:extLst>
          </p:cNvPr>
          <p:cNvSpPr/>
          <p:nvPr/>
        </p:nvSpPr>
        <p:spPr>
          <a:xfrm>
            <a:off x="677334" y="2136338"/>
            <a:ext cx="11191875" cy="2585323"/>
          </a:xfrm>
          <a:prstGeom prst="rect">
            <a:avLst/>
          </a:prstGeom>
        </p:spPr>
        <p:txBody>
          <a:bodyPr wrap="square">
            <a:spAutoFit/>
          </a:bodyPr>
          <a:lstStyle/>
          <a:p>
            <a:r>
              <a:rPr lang="en-US" b="1" dirty="0"/>
              <a:t>Risks</a:t>
            </a:r>
          </a:p>
          <a:p>
            <a:pPr marL="342900" indent="-342900">
              <a:buAutoNum type="arabicPeriod"/>
            </a:pPr>
            <a:r>
              <a:rPr lang="en-US" dirty="0"/>
              <a:t>Data security risks</a:t>
            </a:r>
          </a:p>
          <a:p>
            <a:pPr marL="342900" indent="-342900">
              <a:buAutoNum type="arabicPeriod"/>
            </a:pPr>
            <a:r>
              <a:rPr lang="en-US" dirty="0"/>
              <a:t>System Risks</a:t>
            </a:r>
          </a:p>
          <a:p>
            <a:pPr marL="342900" indent="-342900">
              <a:buAutoNum type="arabicPeriod"/>
            </a:pPr>
            <a:r>
              <a:rPr lang="en-US" dirty="0"/>
              <a:t>Implementation</a:t>
            </a:r>
          </a:p>
          <a:p>
            <a:pPr marL="342900" indent="-342900">
              <a:buAutoNum type="arabicPeriod"/>
            </a:pPr>
            <a:r>
              <a:rPr lang="en-US" dirty="0"/>
              <a:t>Data Accuracy</a:t>
            </a:r>
          </a:p>
          <a:p>
            <a:pPr marL="342900" indent="-342900">
              <a:buAutoNum type="arabicPeriod"/>
            </a:pPr>
            <a:r>
              <a:rPr lang="en-US" dirty="0"/>
              <a:t>User Adoption </a:t>
            </a:r>
          </a:p>
          <a:p>
            <a:pPr marL="342900" indent="-342900">
              <a:buAutoNum type="arabicPeriod"/>
            </a:pPr>
            <a:r>
              <a:rPr lang="en-US" dirty="0"/>
              <a:t>Compliance &amp; legal </a:t>
            </a:r>
          </a:p>
          <a:p>
            <a:pPr marL="342900" indent="-342900">
              <a:buAutoNum type="arabicPeriod"/>
            </a:pPr>
            <a:r>
              <a:rPr lang="en-US" dirty="0"/>
              <a:t>Financial</a:t>
            </a:r>
          </a:p>
          <a:p>
            <a:pPr marL="342900" indent="-342900">
              <a:buAutoNum type="arabicPeriod"/>
            </a:pPr>
            <a:r>
              <a:rPr lang="en-US" dirty="0"/>
              <a:t>vendor</a:t>
            </a:r>
            <a:endParaRPr lang="en-IN" dirty="0"/>
          </a:p>
        </p:txBody>
      </p:sp>
    </p:spTree>
    <p:extLst>
      <p:ext uri="{BB962C8B-B14F-4D97-AF65-F5344CB8AC3E}">
        <p14:creationId xmlns:p14="http://schemas.microsoft.com/office/powerpoint/2010/main" val="2662288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C57E72-34E5-40E5-8484-103DFBDB6DE5}"/>
              </a:ext>
            </a:extLst>
          </p:cNvPr>
          <p:cNvSpPr/>
          <p:nvPr/>
        </p:nvSpPr>
        <p:spPr>
          <a:xfrm>
            <a:off x="542925" y="1228725"/>
            <a:ext cx="11344275" cy="3416320"/>
          </a:xfrm>
          <a:prstGeom prst="rect">
            <a:avLst/>
          </a:prstGeom>
        </p:spPr>
        <p:txBody>
          <a:bodyPr wrap="square">
            <a:spAutoFit/>
          </a:bodyPr>
          <a:lstStyle/>
          <a:p>
            <a:r>
              <a:rPr lang="en-US" b="1" dirty="0"/>
              <a:t>Dependencies:</a:t>
            </a:r>
          </a:p>
          <a:p>
            <a:endParaRPr lang="en-US" b="1" dirty="0"/>
          </a:p>
          <a:p>
            <a:pPr marL="342900" indent="-342900">
              <a:buFont typeface="Wingdings" panose="05000000000000000000" pitchFamily="2" charset="2"/>
              <a:buChar char="Ø"/>
            </a:pPr>
            <a:r>
              <a:rPr lang="en-US" dirty="0"/>
              <a:t>Electronic health records</a:t>
            </a:r>
          </a:p>
          <a:p>
            <a:pPr marL="342900" indent="-342900">
              <a:buFont typeface="Wingdings" panose="05000000000000000000" pitchFamily="2" charset="2"/>
              <a:buChar char="Ø"/>
            </a:pPr>
            <a:r>
              <a:rPr lang="en-US" dirty="0"/>
              <a:t>Laboratory information management system</a:t>
            </a:r>
          </a:p>
          <a:p>
            <a:pPr marL="342900" indent="-342900">
              <a:buFont typeface="Wingdings" panose="05000000000000000000" pitchFamily="2" charset="2"/>
              <a:buChar char="Ø"/>
            </a:pPr>
            <a:r>
              <a:rPr lang="en-US" dirty="0"/>
              <a:t>Radiology information system</a:t>
            </a:r>
          </a:p>
          <a:p>
            <a:pPr marL="342900" indent="-342900">
              <a:buFont typeface="Wingdings" panose="05000000000000000000" pitchFamily="2" charset="2"/>
              <a:buChar char="Ø"/>
            </a:pPr>
            <a:r>
              <a:rPr lang="en-US" dirty="0"/>
              <a:t>Pharmacy Management system</a:t>
            </a:r>
          </a:p>
          <a:p>
            <a:pPr marL="342900" indent="-342900">
              <a:buFont typeface="Wingdings" panose="05000000000000000000" pitchFamily="2" charset="2"/>
              <a:buChar char="Ø"/>
            </a:pPr>
            <a:r>
              <a:rPr lang="en-US" dirty="0"/>
              <a:t>Insurance &amp; billing Systems</a:t>
            </a:r>
          </a:p>
          <a:p>
            <a:pPr marL="342900" indent="-342900">
              <a:buFont typeface="Wingdings" panose="05000000000000000000" pitchFamily="2" charset="2"/>
              <a:buChar char="Ø"/>
            </a:pPr>
            <a:r>
              <a:rPr lang="en-US" dirty="0"/>
              <a:t>Appointment Scheduling &amp; patient Management system</a:t>
            </a:r>
          </a:p>
          <a:p>
            <a:pPr marL="342900" indent="-342900">
              <a:buFont typeface="Wingdings" panose="05000000000000000000" pitchFamily="2" charset="2"/>
              <a:buChar char="Ø"/>
            </a:pPr>
            <a:r>
              <a:rPr lang="en-US" dirty="0"/>
              <a:t>Tele medicine &amp; Remote consultation Platform</a:t>
            </a:r>
          </a:p>
          <a:p>
            <a:pPr marL="342900" indent="-342900">
              <a:buFont typeface="Wingdings" panose="05000000000000000000" pitchFamily="2" charset="2"/>
              <a:buChar char="Ø"/>
            </a:pPr>
            <a:r>
              <a:rPr lang="en-US" dirty="0"/>
              <a:t>Communication Tools like (SMS,E-mail , Microsoft teams, zoom meet)</a:t>
            </a:r>
          </a:p>
          <a:p>
            <a:pPr marL="342900" indent="-342900">
              <a:buFont typeface="Wingdings" panose="05000000000000000000" pitchFamily="2" charset="2"/>
              <a:buChar char="Ø"/>
            </a:pPr>
            <a:r>
              <a:rPr lang="en-US" dirty="0"/>
              <a:t>Cloud storage &amp; Hosting Solutions</a:t>
            </a:r>
          </a:p>
          <a:p>
            <a:pPr marL="342900" indent="-342900">
              <a:buFont typeface="+mj-lt"/>
              <a:buAutoNum type="arabicPeriod"/>
            </a:pPr>
            <a:endParaRPr lang="en-IN" dirty="0"/>
          </a:p>
        </p:txBody>
      </p:sp>
    </p:spTree>
    <p:extLst>
      <p:ext uri="{BB962C8B-B14F-4D97-AF65-F5344CB8AC3E}">
        <p14:creationId xmlns:p14="http://schemas.microsoft.com/office/powerpoint/2010/main" val="1928447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77C016-F64E-41C8-A1A3-493D8C48E515}"/>
              </a:ext>
            </a:extLst>
          </p:cNvPr>
          <p:cNvSpPr/>
          <p:nvPr/>
        </p:nvSpPr>
        <p:spPr>
          <a:xfrm>
            <a:off x="707139" y="2318266"/>
            <a:ext cx="6090322" cy="461665"/>
          </a:xfrm>
          <a:prstGeom prst="rect">
            <a:avLst/>
          </a:prstGeom>
        </p:spPr>
        <p:txBody>
          <a:bodyPr wrap="none">
            <a:spAutoFit/>
          </a:bodyPr>
          <a:lstStyle/>
          <a:p>
            <a:r>
              <a:rPr lang="en-US" sz="2400" dirty="0">
                <a:latin typeface="Arial" panose="020B0604020202020204" pitchFamily="34" charset="0"/>
                <a:cs typeface="Arial" panose="020B0604020202020204" pitchFamily="34" charset="0"/>
              </a:rPr>
              <a:t>To Be Completed by Appropriate Manager: </a:t>
            </a:r>
            <a:endParaRPr lang="en-IN" sz="2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8A753EC-CAB2-419E-8B98-507F65E1588B}"/>
              </a:ext>
            </a:extLst>
          </p:cNvPr>
          <p:cNvSpPr/>
          <p:nvPr/>
        </p:nvSpPr>
        <p:spPr>
          <a:xfrm>
            <a:off x="997739" y="4644509"/>
            <a:ext cx="4291559" cy="461665"/>
          </a:xfrm>
          <a:prstGeom prst="rect">
            <a:avLst/>
          </a:prstGeom>
        </p:spPr>
        <p:txBody>
          <a:bodyPr wrap="none">
            <a:spAutoFit/>
          </a:bodyPr>
          <a:lstStyle/>
          <a:p>
            <a:r>
              <a:rPr lang="en-IN" sz="2400" dirty="0">
                <a:latin typeface="Arial" panose="020B0604020202020204" pitchFamily="34" charset="0"/>
                <a:cs typeface="Arial" panose="020B0604020202020204" pitchFamily="34" charset="0"/>
              </a:rPr>
              <a:t>Project Sponsor :  Williamson </a:t>
            </a:r>
          </a:p>
        </p:txBody>
      </p:sp>
      <p:sp>
        <p:nvSpPr>
          <p:cNvPr id="5" name="Rectangle 4">
            <a:extLst>
              <a:ext uri="{FF2B5EF4-FFF2-40B4-BE49-F238E27FC236}">
                <a16:creationId xmlns:a16="http://schemas.microsoft.com/office/drawing/2014/main" id="{3DD0B6C4-E0DB-4618-A9B2-F88667BA39ED}"/>
              </a:ext>
            </a:extLst>
          </p:cNvPr>
          <p:cNvSpPr/>
          <p:nvPr/>
        </p:nvSpPr>
        <p:spPr>
          <a:xfrm>
            <a:off x="7162800" y="4676775"/>
            <a:ext cx="4479942" cy="461665"/>
          </a:xfrm>
          <a:prstGeom prst="rect">
            <a:avLst/>
          </a:prstGeom>
        </p:spPr>
        <p:txBody>
          <a:bodyPr wrap="square">
            <a:spAutoFit/>
          </a:bodyPr>
          <a:lstStyle/>
          <a:p>
            <a:r>
              <a:rPr lang="en-IN" sz="2400" dirty="0">
                <a:latin typeface="Arial" panose="020B0604020202020204" pitchFamily="34" charset="0"/>
                <a:cs typeface="Arial" panose="020B0604020202020204" pitchFamily="34" charset="0"/>
              </a:rPr>
              <a:t>Project Manager : Henry-Mark</a:t>
            </a:r>
          </a:p>
        </p:txBody>
      </p:sp>
      <p:sp>
        <p:nvSpPr>
          <p:cNvPr id="6" name="Rectangle 5">
            <a:extLst>
              <a:ext uri="{FF2B5EF4-FFF2-40B4-BE49-F238E27FC236}">
                <a16:creationId xmlns:a16="http://schemas.microsoft.com/office/drawing/2014/main" id="{060A8265-6377-4032-9DE5-B3482ED308D8}"/>
              </a:ext>
            </a:extLst>
          </p:cNvPr>
          <p:cNvSpPr/>
          <p:nvPr/>
        </p:nvSpPr>
        <p:spPr>
          <a:xfrm>
            <a:off x="6715125" y="2318266"/>
            <a:ext cx="1842691" cy="461665"/>
          </a:xfrm>
          <a:prstGeom prst="rect">
            <a:avLst/>
          </a:prstGeom>
        </p:spPr>
        <p:txBody>
          <a:bodyPr wrap="square">
            <a:spAutoFit/>
          </a:bodyPr>
          <a:lstStyle/>
          <a:p>
            <a:r>
              <a:rPr lang="en-IN" sz="2400" dirty="0">
                <a:latin typeface="Arial" panose="020B0604020202020204" pitchFamily="34" charset="0"/>
                <a:cs typeface="Arial" panose="020B0604020202020204" pitchFamily="34" charset="0"/>
              </a:rPr>
              <a:t>Henry-Mark</a:t>
            </a:r>
          </a:p>
        </p:txBody>
      </p:sp>
    </p:spTree>
    <p:extLst>
      <p:ext uri="{BB962C8B-B14F-4D97-AF65-F5344CB8AC3E}">
        <p14:creationId xmlns:p14="http://schemas.microsoft.com/office/powerpoint/2010/main" val="3466334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E838E91-857B-47CD-B19D-F054A6010B9A}"/>
              </a:ext>
            </a:extLst>
          </p:cNvPr>
          <p:cNvSpPr/>
          <p:nvPr/>
        </p:nvSpPr>
        <p:spPr>
          <a:xfrm>
            <a:off x="2990851" y="2952750"/>
            <a:ext cx="4145330" cy="769441"/>
          </a:xfrm>
          <a:prstGeom prst="rect">
            <a:avLst/>
          </a:prstGeom>
        </p:spPr>
        <p:txBody>
          <a:bodyPr wrap="square">
            <a:spAutoFit/>
          </a:bodyPr>
          <a:lstStyle/>
          <a:p>
            <a:r>
              <a:rPr lang="en-US" dirty="0"/>
              <a:t>             </a:t>
            </a:r>
            <a:r>
              <a:rPr lang="en-US" sz="4400" dirty="0">
                <a:latin typeface="Adobe Garamond Pro Bold" panose="02020702060506020403" pitchFamily="18" charset="0"/>
              </a:rPr>
              <a:t>T</a:t>
            </a:r>
            <a:r>
              <a:rPr lang="en-IN" sz="4400" dirty="0">
                <a:latin typeface="Adobe Garamond Pro Bold" panose="02020702060506020403" pitchFamily="18" charset="0"/>
              </a:rPr>
              <a:t>HE END</a:t>
            </a:r>
          </a:p>
        </p:txBody>
      </p:sp>
    </p:spTree>
    <p:extLst>
      <p:ext uri="{BB962C8B-B14F-4D97-AF65-F5344CB8AC3E}">
        <p14:creationId xmlns:p14="http://schemas.microsoft.com/office/powerpoint/2010/main" val="356756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90533-B50B-4EEB-BF28-D6AEDDC360AE}"/>
              </a:ext>
            </a:extLst>
          </p:cNvPr>
          <p:cNvSpPr>
            <a:spLocks noGrp="1"/>
          </p:cNvSpPr>
          <p:nvPr>
            <p:ph type="title"/>
          </p:nvPr>
        </p:nvSpPr>
        <p:spPr/>
        <p:txBody>
          <a:bodyPr/>
          <a:lstStyle/>
          <a:p>
            <a:r>
              <a:rPr lang="en-US" dirty="0"/>
              <a:t>INTRODUCTION</a:t>
            </a:r>
            <a:endParaRPr lang="en-IN" dirty="0"/>
          </a:p>
        </p:txBody>
      </p:sp>
      <p:sp>
        <p:nvSpPr>
          <p:cNvPr id="3" name="Content Placeholder 2">
            <a:extLst>
              <a:ext uri="{FF2B5EF4-FFF2-40B4-BE49-F238E27FC236}">
                <a16:creationId xmlns:a16="http://schemas.microsoft.com/office/drawing/2014/main" id="{A31DCE71-C71B-4A79-8B4C-FC0E020DB1DD}"/>
              </a:ext>
            </a:extLst>
          </p:cNvPr>
          <p:cNvSpPr>
            <a:spLocks noGrp="1"/>
          </p:cNvSpPr>
          <p:nvPr>
            <p:ph idx="1"/>
          </p:nvPr>
        </p:nvSpPr>
        <p:spPr>
          <a:xfrm>
            <a:off x="534459" y="1408114"/>
            <a:ext cx="8596668" cy="3880773"/>
          </a:xfrm>
        </p:spPr>
        <p:txBody>
          <a:bodyPr>
            <a:normAutofit lnSpcReduction="10000"/>
          </a:bodyPr>
          <a:lstStyle/>
          <a:p>
            <a:r>
              <a:rPr lang="en-US" sz="2000" dirty="0">
                <a:solidFill>
                  <a:srgbClr val="000000"/>
                </a:solidFill>
                <a:latin typeface="Arial" panose="020B0604020202020204" pitchFamily="34" charset="0"/>
                <a:cs typeface="Arial" panose="020B0604020202020204" pitchFamily="34" charset="0"/>
              </a:rPr>
              <a:t>Hospital Management System is a system enabling hospitals to manage information and data related to all aspects of healthcare – processes, providers, patients, and more, which in turn ensures that processes are completed swiftly and effectively. </a:t>
            </a:r>
          </a:p>
          <a:p>
            <a:r>
              <a:rPr lang="en-US" sz="2000" dirty="0">
                <a:solidFill>
                  <a:srgbClr val="000000"/>
                </a:solidFill>
                <a:latin typeface="Arial" panose="020B0604020202020204" pitchFamily="34" charset="0"/>
                <a:cs typeface="Arial" panose="020B0604020202020204" pitchFamily="34" charset="0"/>
              </a:rPr>
              <a:t>When one thinks of the various aspects and departments of a hospital, it becomes apparent that an HMS is critical. </a:t>
            </a:r>
          </a:p>
          <a:p>
            <a:r>
              <a:rPr lang="en-US" sz="2000" dirty="0">
                <a:solidFill>
                  <a:srgbClr val="000000"/>
                </a:solidFill>
                <a:latin typeface="Arial" panose="020B0604020202020204" pitchFamily="34" charset="0"/>
                <a:cs typeface="Arial" panose="020B0604020202020204" pitchFamily="34" charset="0"/>
              </a:rPr>
              <a:t>The hospital database management system was introduced in 1960, and has greatly evolved since then – with the ability to integrate with the existing facilities, technologies, software, and systems of a hospital. </a:t>
            </a:r>
          </a:p>
          <a:p>
            <a:r>
              <a:rPr lang="en-US" sz="2000" dirty="0">
                <a:solidFill>
                  <a:srgbClr val="000000"/>
                </a:solidFill>
                <a:latin typeface="Arial" panose="020B0604020202020204" pitchFamily="34" charset="0"/>
                <a:cs typeface="Arial" panose="020B0604020202020204" pitchFamily="34" charset="0"/>
              </a:rPr>
              <a:t>Today, patients can begin the process of healthcare in the palm of their hand – the mobile devices and apps – make this possible </a:t>
            </a:r>
            <a:r>
              <a:rPr lang="en-US" sz="2000" dirty="0" err="1">
                <a:solidFill>
                  <a:srgbClr val="000000"/>
                </a:solidFill>
                <a:latin typeface="Arial" panose="020B0604020202020204" pitchFamily="34" charset="0"/>
                <a:cs typeface="Arial" panose="020B0604020202020204" pitchFamily="34" charset="0"/>
              </a:rPr>
              <a:t>i.e</a:t>
            </a:r>
            <a:r>
              <a:rPr lang="en-US" sz="2000" dirty="0">
                <a:solidFill>
                  <a:srgbClr val="000000"/>
                </a:solidFill>
                <a:latin typeface="Arial" panose="020B0604020202020204" pitchFamily="34" charset="0"/>
                <a:cs typeface="Arial" panose="020B0604020202020204" pitchFamily="34" charset="0"/>
              </a:rPr>
              <a:t> from manual to automation process</a:t>
            </a:r>
          </a:p>
        </p:txBody>
      </p:sp>
    </p:spTree>
    <p:extLst>
      <p:ext uri="{BB962C8B-B14F-4D97-AF65-F5344CB8AC3E}">
        <p14:creationId xmlns:p14="http://schemas.microsoft.com/office/powerpoint/2010/main" val="3002912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AC3B6-A66C-4228-82A8-71F2ADC9C534}"/>
              </a:ext>
            </a:extLst>
          </p:cNvPr>
          <p:cNvSpPr>
            <a:spLocks noGrp="1"/>
          </p:cNvSpPr>
          <p:nvPr>
            <p:ph type="title"/>
          </p:nvPr>
        </p:nvSpPr>
        <p:spPr>
          <a:xfrm>
            <a:off x="228600" y="542925"/>
            <a:ext cx="10772775" cy="1890713"/>
          </a:xfrm>
        </p:spPr>
        <p:txBody>
          <a:bodyPr/>
          <a:lstStyle/>
          <a:p>
            <a:r>
              <a:rPr lang="en-US" dirty="0"/>
              <a:t>Problems and Opportunities</a:t>
            </a:r>
            <a:endParaRPr lang="en-IN" dirty="0"/>
          </a:p>
        </p:txBody>
      </p:sp>
      <p:sp>
        <p:nvSpPr>
          <p:cNvPr id="3" name="Content Placeholder 2">
            <a:extLst>
              <a:ext uri="{FF2B5EF4-FFF2-40B4-BE49-F238E27FC236}">
                <a16:creationId xmlns:a16="http://schemas.microsoft.com/office/drawing/2014/main" id="{B7F89FC6-A52C-4732-807C-6C9FEA7C1FB8}"/>
              </a:ext>
            </a:extLst>
          </p:cNvPr>
          <p:cNvSpPr>
            <a:spLocks noGrp="1"/>
          </p:cNvSpPr>
          <p:nvPr>
            <p:ph idx="1"/>
          </p:nvPr>
        </p:nvSpPr>
        <p:spPr>
          <a:xfrm>
            <a:off x="228600" y="1290639"/>
            <a:ext cx="9305925" cy="4157662"/>
          </a:xfrm>
        </p:spPr>
        <p:txBody>
          <a:bodyPr>
            <a:noAutofit/>
          </a:bodyPr>
          <a:lstStyle/>
          <a:p>
            <a:r>
              <a:rPr lang="en-US" sz="1600" dirty="0">
                <a:solidFill>
                  <a:srgbClr val="001D35"/>
                </a:solidFill>
                <a:latin typeface="Arial" panose="020B0604020202020204" pitchFamily="34" charset="0"/>
                <a:cs typeface="Arial" panose="020B0604020202020204" pitchFamily="34" charset="0"/>
              </a:rPr>
              <a:t>Patient safety</a:t>
            </a:r>
          </a:p>
          <a:p>
            <a:r>
              <a:rPr lang="en-US" sz="1600" dirty="0">
                <a:solidFill>
                  <a:srgbClr val="001D35"/>
                </a:solidFill>
                <a:latin typeface="Arial" panose="020B0604020202020204" pitchFamily="34" charset="0"/>
                <a:cs typeface="Arial" panose="020B0604020202020204" pitchFamily="34" charset="0"/>
              </a:rPr>
              <a:t>Regulatory compliance</a:t>
            </a:r>
          </a:p>
          <a:p>
            <a:r>
              <a:rPr lang="en-US" sz="1600" dirty="0">
                <a:solidFill>
                  <a:srgbClr val="001D35"/>
                </a:solidFill>
                <a:latin typeface="Arial" panose="020B0604020202020204" pitchFamily="34" charset="0"/>
                <a:cs typeface="Arial" panose="020B0604020202020204" pitchFamily="34" charset="0"/>
              </a:rPr>
              <a:t>Billing </a:t>
            </a:r>
          </a:p>
          <a:p>
            <a:r>
              <a:rPr lang="en-US" sz="1600" dirty="0">
                <a:solidFill>
                  <a:srgbClr val="001D35"/>
                </a:solidFill>
                <a:latin typeface="Arial" panose="020B0604020202020204" pitchFamily="34" charset="0"/>
                <a:cs typeface="Arial" panose="020B0604020202020204" pitchFamily="34" charset="0"/>
              </a:rPr>
              <a:t>Increasing costs</a:t>
            </a:r>
          </a:p>
          <a:p>
            <a:r>
              <a:rPr lang="en-US" sz="1600" dirty="0">
                <a:solidFill>
                  <a:srgbClr val="001D35"/>
                </a:solidFill>
                <a:latin typeface="Arial" panose="020B0604020202020204" pitchFamily="34" charset="0"/>
                <a:cs typeface="Arial" panose="020B0604020202020204" pitchFamily="34" charset="0"/>
              </a:rPr>
              <a:t>Appointment and schedule </a:t>
            </a:r>
            <a:r>
              <a:rPr lang="en-US" sz="1800" dirty="0">
                <a:solidFill>
                  <a:srgbClr val="001D35"/>
                </a:solidFill>
                <a:latin typeface="Arial" panose="020B0604020202020204" pitchFamily="34" charset="0"/>
                <a:cs typeface="Arial" panose="020B0604020202020204" pitchFamily="34" charset="0"/>
              </a:rPr>
              <a:t>management</a:t>
            </a:r>
          </a:p>
          <a:p>
            <a:pPr marL="0" indent="0">
              <a:buNone/>
            </a:pPr>
            <a:r>
              <a:rPr lang="en-US" b="1" dirty="0">
                <a:solidFill>
                  <a:srgbClr val="001D35"/>
                </a:solidFill>
                <a:latin typeface="Arial" panose="020B0604020202020204" pitchFamily="34" charset="0"/>
                <a:cs typeface="Arial" panose="020B0604020202020204" pitchFamily="34" charset="0"/>
              </a:rPr>
              <a:t>Opportunities </a:t>
            </a:r>
          </a:p>
          <a:p>
            <a:r>
              <a:rPr lang="en-US" dirty="0">
                <a:solidFill>
                  <a:srgbClr val="001D35"/>
                </a:solidFill>
                <a:latin typeface="Arial" panose="020B0604020202020204" pitchFamily="34" charset="0"/>
                <a:cs typeface="Arial" panose="020B0604020202020204" pitchFamily="34" charset="0"/>
              </a:rPr>
              <a:t>Staffing shortages</a:t>
            </a:r>
          </a:p>
          <a:p>
            <a:r>
              <a:rPr lang="en-US" dirty="0">
                <a:solidFill>
                  <a:srgbClr val="001D35"/>
                </a:solidFill>
                <a:latin typeface="Arial" panose="020B0604020202020204" pitchFamily="34" charset="0"/>
                <a:cs typeface="Arial" panose="020B0604020202020204" pitchFamily="34" charset="0"/>
              </a:rPr>
              <a:t>Poor sanitation</a:t>
            </a:r>
          </a:p>
          <a:p>
            <a:r>
              <a:rPr lang="en-US" dirty="0">
                <a:solidFill>
                  <a:srgbClr val="001D35"/>
                </a:solidFill>
                <a:latin typeface="Arial" panose="020B0604020202020204" pitchFamily="34" charset="0"/>
                <a:cs typeface="Arial" panose="020B0604020202020204" pitchFamily="34" charset="0"/>
              </a:rPr>
              <a:t>Digital adoption</a:t>
            </a:r>
          </a:p>
          <a:p>
            <a:r>
              <a:rPr lang="en-US" dirty="0">
                <a:solidFill>
                  <a:srgbClr val="001D35"/>
                </a:solidFill>
                <a:latin typeface="Arial" panose="020B0604020202020204" pitchFamily="34" charset="0"/>
                <a:cs typeface="Arial" panose="020B0604020202020204" pitchFamily="34" charset="0"/>
              </a:rPr>
              <a:t>Patient satisfaction</a:t>
            </a:r>
          </a:p>
          <a:p>
            <a:endParaRPr lang="en-US" sz="1800" dirty="0">
              <a:solidFill>
                <a:srgbClr val="001D3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2912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F8FCB9-A164-4BE5-ADAE-EC9B14323CD5}"/>
              </a:ext>
            </a:extLst>
          </p:cNvPr>
          <p:cNvSpPr/>
          <p:nvPr/>
        </p:nvSpPr>
        <p:spPr>
          <a:xfrm>
            <a:off x="476249" y="695325"/>
            <a:ext cx="11401425" cy="5632311"/>
          </a:xfrm>
          <a:prstGeom prst="rect">
            <a:avLst/>
          </a:prstGeom>
        </p:spPr>
        <p:txBody>
          <a:bodyPr wrap="square">
            <a:spAutoFit/>
          </a:bodyPr>
          <a:lstStyle/>
          <a:p>
            <a:r>
              <a:rPr lang="en-US" sz="2000" b="1" dirty="0">
                <a:solidFill>
                  <a:srgbClr val="001D35"/>
                </a:solidFill>
                <a:latin typeface="Arial" panose="020B0604020202020204" pitchFamily="34" charset="0"/>
                <a:cs typeface="Arial" panose="020B0604020202020204" pitchFamily="34" charset="0"/>
              </a:rPr>
              <a:t>The goals of a hospital management system (HMS) project can include:</a:t>
            </a:r>
          </a:p>
          <a:p>
            <a:endParaRPr lang="en-US" sz="2000" b="1" dirty="0">
              <a:solidFill>
                <a:srgbClr val="001D35"/>
              </a:solidFill>
              <a:latin typeface="Arial" panose="020B0604020202020204" pitchFamily="34" charset="0"/>
              <a:cs typeface="Arial" panose="020B0604020202020204" pitchFamily="34" charset="0"/>
            </a:endParaRP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Improving patient experience</a:t>
            </a: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Reducing errors</a:t>
            </a:r>
            <a:endParaRPr lang="en-US" sz="2000" dirty="0">
              <a:solidFill>
                <a:srgbClr val="001D35"/>
              </a:solidFill>
              <a:latin typeface="Arial" panose="020B0604020202020204" pitchFamily="34" charset="0"/>
              <a:cs typeface="Arial" panose="020B0604020202020204" pitchFamily="34" charset="0"/>
            </a:endParaRP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Increasing efficiency</a:t>
            </a:r>
            <a:endParaRPr lang="en-US" sz="2000" dirty="0">
              <a:solidFill>
                <a:srgbClr val="001D35"/>
              </a:solidFill>
              <a:latin typeface="Arial" panose="020B0604020202020204" pitchFamily="34" charset="0"/>
              <a:cs typeface="Arial" panose="020B0604020202020204" pitchFamily="34" charset="0"/>
            </a:endParaRP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Reducing costs</a:t>
            </a:r>
            <a:r>
              <a:rPr lang="en-US" sz="2000" dirty="0">
                <a:solidFill>
                  <a:srgbClr val="001D35"/>
                </a:solidFill>
                <a:latin typeface="Arial" panose="020B0604020202020204" pitchFamily="34" charset="0"/>
                <a:cs typeface="Arial" panose="020B0604020202020204" pitchFamily="34" charset="0"/>
              </a:rPr>
              <a:t> </a:t>
            </a: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Quick access to data</a:t>
            </a:r>
            <a:r>
              <a:rPr lang="en-US" sz="2000" dirty="0">
                <a:solidFill>
                  <a:srgbClr val="001D35"/>
                </a:solidFill>
                <a:latin typeface="Arial" panose="020B0604020202020204" pitchFamily="34" charset="0"/>
                <a:cs typeface="Arial" panose="020B0604020202020204" pitchFamily="34" charset="0"/>
              </a:rPr>
              <a:t> </a:t>
            </a: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Secure messaging</a:t>
            </a:r>
          </a:p>
          <a:p>
            <a:pPr marL="342900" indent="-342900" fontAlgn="ctr">
              <a:buFont typeface="Wingdings" panose="05000000000000000000" pitchFamily="2" charset="2"/>
              <a:buChar char="Ø"/>
            </a:pPr>
            <a:endParaRPr lang="en-US" sz="2000" dirty="0">
              <a:solidFill>
                <a:srgbClr val="001D35"/>
              </a:solidFill>
              <a:latin typeface="Arial" panose="020B0604020202020204" pitchFamily="34" charset="0"/>
              <a:cs typeface="Arial" panose="020B0604020202020204" pitchFamily="34" charset="0"/>
            </a:endParaRPr>
          </a:p>
          <a:p>
            <a:pPr fontAlgn="ctr"/>
            <a:r>
              <a:rPr lang="en-US" sz="2000" b="1" dirty="0">
                <a:solidFill>
                  <a:srgbClr val="001D35"/>
                </a:solidFill>
                <a:latin typeface="Arial" panose="020B0604020202020204" pitchFamily="34" charset="0"/>
                <a:cs typeface="Arial" panose="020B0604020202020204" pitchFamily="34" charset="0"/>
              </a:rPr>
              <a:t>Other goals of an HMS project can include:</a:t>
            </a:r>
            <a:r>
              <a:rPr lang="en-US" sz="2000" dirty="0">
                <a:solidFill>
                  <a:srgbClr val="001D35"/>
                </a:solidFill>
                <a:latin typeface="Arial" panose="020B0604020202020204" pitchFamily="34" charset="0"/>
                <a:cs typeface="Arial" panose="020B0604020202020204" pitchFamily="34" charset="0"/>
              </a:rPr>
              <a:t> </a:t>
            </a:r>
          </a:p>
          <a:p>
            <a:pPr fontAlgn="ctr"/>
            <a:endParaRPr lang="en-US" sz="2000" dirty="0">
              <a:solidFill>
                <a:srgbClr val="001D35"/>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000" dirty="0">
                <a:solidFill>
                  <a:srgbClr val="001D35"/>
                </a:solidFill>
                <a:latin typeface="Arial" panose="020B0604020202020204" pitchFamily="34" charset="0"/>
                <a:cs typeface="Arial" panose="020B0604020202020204" pitchFamily="34" charset="0"/>
              </a:rPr>
              <a:t>Maintaining the day-to-day state of patient admission and discharge.</a:t>
            </a:r>
          </a:p>
          <a:p>
            <a:pPr marL="342900" indent="-342900">
              <a:buFont typeface="Wingdings" panose="05000000000000000000" pitchFamily="2" charset="2"/>
              <a:buChar char="Ø"/>
            </a:pPr>
            <a:r>
              <a:rPr lang="en-US" sz="2000" dirty="0">
                <a:solidFill>
                  <a:srgbClr val="001D35"/>
                </a:solidFill>
                <a:latin typeface="Arial" panose="020B0604020202020204" pitchFamily="34" charset="0"/>
                <a:cs typeface="Arial" panose="020B0604020202020204" pitchFamily="34" charset="0"/>
              </a:rPr>
              <a:t>Keeping a list of doctors, medicines, and bills.</a:t>
            </a:r>
          </a:p>
          <a:p>
            <a:pPr marL="342900" indent="-342900">
              <a:buFont typeface="Wingdings" panose="05000000000000000000" pitchFamily="2" charset="2"/>
              <a:buChar char="Ø"/>
            </a:pPr>
            <a:r>
              <a:rPr lang="en-US" sz="2000" dirty="0">
                <a:solidFill>
                  <a:srgbClr val="001D35"/>
                </a:solidFill>
                <a:latin typeface="Arial" panose="020B0604020202020204" pitchFamily="34" charset="0"/>
                <a:cs typeface="Arial" panose="020B0604020202020204" pitchFamily="34" charset="0"/>
              </a:rPr>
              <a:t>Keeping records of employee salary structure.</a:t>
            </a:r>
          </a:p>
          <a:p>
            <a:pPr marL="342900" indent="-342900">
              <a:buFont typeface="Wingdings" panose="05000000000000000000" pitchFamily="2" charset="2"/>
              <a:buChar char="Ø"/>
            </a:pPr>
            <a:r>
              <a:rPr lang="en-US" sz="2000" dirty="0">
                <a:solidFill>
                  <a:srgbClr val="001D35"/>
                </a:solidFill>
                <a:latin typeface="Arial" panose="020B0604020202020204" pitchFamily="34" charset="0"/>
                <a:cs typeface="Arial" panose="020B0604020202020204" pitchFamily="34" charset="0"/>
              </a:rPr>
              <a:t>Keeping the best laboratory facilities and diagnostic tools.</a:t>
            </a:r>
          </a:p>
          <a:p>
            <a:pPr marL="342900" indent="-342900">
              <a:buFont typeface="Wingdings" panose="05000000000000000000" pitchFamily="2" charset="2"/>
              <a:buChar char="Ø"/>
            </a:pPr>
            <a:r>
              <a:rPr lang="en-US" sz="2000" dirty="0">
                <a:solidFill>
                  <a:srgbClr val="001D35"/>
                </a:solidFill>
                <a:latin typeface="Google Sans"/>
              </a:rPr>
              <a:t>Keeping explicit details about patients' diseases, diagnosis, and management.</a:t>
            </a:r>
          </a:p>
          <a:p>
            <a:pPr marL="342900" indent="-342900">
              <a:buFont typeface="Wingdings" panose="05000000000000000000" pitchFamily="2" charset="2"/>
              <a:buChar char="Ø"/>
            </a:pPr>
            <a:endParaRPr lang="en-US" sz="2000" dirty="0">
              <a:solidFill>
                <a:srgbClr val="001D35"/>
              </a:solidFill>
              <a:latin typeface="Arial" panose="020B0604020202020204" pitchFamily="34" charset="0"/>
              <a:cs typeface="Arial" panose="020B0604020202020204" pitchFamily="34" charset="0"/>
            </a:endParaRPr>
          </a:p>
          <a:p>
            <a:endParaRPr lang="en-US" sz="2000" dirty="0">
              <a:solidFill>
                <a:srgbClr val="001D3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3652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DCA771D-EE41-4B40-B7BF-F707E2395821}"/>
              </a:ext>
            </a:extLst>
          </p:cNvPr>
          <p:cNvSpPr/>
          <p:nvPr/>
        </p:nvSpPr>
        <p:spPr>
          <a:xfrm>
            <a:off x="695325" y="666749"/>
            <a:ext cx="10839450" cy="6186309"/>
          </a:xfrm>
          <a:prstGeom prst="rect">
            <a:avLst/>
          </a:prstGeom>
        </p:spPr>
        <p:txBody>
          <a:bodyPr wrap="square">
            <a:spAutoFit/>
          </a:bodyPr>
          <a:lstStyle/>
          <a:p>
            <a:r>
              <a:rPr lang="en-US" dirty="0"/>
              <a:t>Business Analyst (BA) plays a crucial role at each stage of the development lifecycle. Their responsibilities include ensuring that the system meets the hospital's functional and non-functional requirements. Below are the BA's duties,</a:t>
            </a:r>
          </a:p>
          <a:p>
            <a:pPr marL="342900" indent="-342900">
              <a:buAutoNum type="arabicPeriod"/>
            </a:pPr>
            <a:r>
              <a:rPr lang="en-US" b="1" dirty="0"/>
              <a:t>Requirement Gathering and Analysis: </a:t>
            </a:r>
            <a:r>
              <a:rPr lang="en-US" dirty="0"/>
              <a:t>To Conduct stakeholder meetings (e.g., with doctors, administrators, nurses, and IT staff) to gather comprehensive requirements. Identify and document functional requirements, such as patient registration, appointment scheduling, billing, and reporting.</a:t>
            </a:r>
          </a:p>
          <a:p>
            <a:pPr marL="285750" indent="-285750">
              <a:buFont typeface="Arial" panose="020B0604020202020204" pitchFamily="34" charset="0"/>
              <a:buChar char="•"/>
            </a:pPr>
            <a:r>
              <a:rPr lang="en-US" dirty="0"/>
              <a:t>Prepare detailed documentation, such as: Business Requirement Document (BRD).Functional Requirement Specification (FRS).Create process flow diagrams and use cases to visualize workflows (e.g., patient admission or discharge processes).Validate requirements with stakeholders and get sign-off before moving to the next phase.</a:t>
            </a:r>
          </a:p>
          <a:p>
            <a:endParaRPr lang="en-US" dirty="0"/>
          </a:p>
          <a:p>
            <a:r>
              <a:rPr lang="en-US" dirty="0"/>
              <a:t>2. </a:t>
            </a:r>
            <a:r>
              <a:rPr lang="en-US" b="1" dirty="0"/>
              <a:t>System Design : </a:t>
            </a:r>
            <a:r>
              <a:rPr lang="en-US" dirty="0"/>
              <a:t>Collaborate with system architects and designers to ensure the design aligns with business requirements. Provide inputs for: Data flow diagrams (DFDs).Entity-relationship diagrams (ERDs) for the database structure. User interface (UI) design requirements based on user preferences and usability standards. Ensure the system design includes interoperability with existing systems like Electronic Medical Records (EMR) or laboratory systems.</a:t>
            </a:r>
          </a:p>
          <a:p>
            <a:endParaRPr lang="en-US" dirty="0"/>
          </a:p>
          <a:p>
            <a:r>
              <a:rPr lang="en-US" b="1" dirty="0"/>
              <a:t>3. Implementation (Development):</a:t>
            </a:r>
            <a:r>
              <a:rPr lang="en-US" dirty="0"/>
              <a:t>Serve as a liaison(co-operation) between developers and stakeholders to clarify business requirements . Address any requirement-related questions or ambiguities raised during development . Conduct periodic reviews of the implementation progress to ensure alignment with the documented requirements.</a:t>
            </a:r>
            <a:endParaRPr lang="en-IN" dirty="0"/>
          </a:p>
        </p:txBody>
      </p:sp>
    </p:spTree>
    <p:extLst>
      <p:ext uri="{BB962C8B-B14F-4D97-AF65-F5344CB8AC3E}">
        <p14:creationId xmlns:p14="http://schemas.microsoft.com/office/powerpoint/2010/main" val="4166185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7BDD715-4960-4F5F-B852-0F522D73006A}"/>
              </a:ext>
            </a:extLst>
          </p:cNvPr>
          <p:cNvSpPr/>
          <p:nvPr/>
        </p:nvSpPr>
        <p:spPr>
          <a:xfrm>
            <a:off x="533399" y="438151"/>
            <a:ext cx="11039475" cy="3970318"/>
          </a:xfrm>
          <a:prstGeom prst="rect">
            <a:avLst/>
          </a:prstGeom>
        </p:spPr>
        <p:txBody>
          <a:bodyPr wrap="square">
            <a:spAutoFit/>
          </a:bodyPr>
          <a:lstStyle/>
          <a:p>
            <a:r>
              <a:rPr lang="en-US" b="1" dirty="0"/>
              <a:t>4. Testing </a:t>
            </a:r>
            <a:r>
              <a:rPr lang="en-US" dirty="0"/>
              <a:t>Collaborating  with the Quality Assurance (QA) team to develop test cases based on requirements . Validate the test plans and ensure all functionalities are thoroughly tested.</a:t>
            </a:r>
          </a:p>
          <a:p>
            <a:r>
              <a:rPr lang="en-US" dirty="0"/>
              <a:t>Participate in User Acceptance Testing (UAT) to confirm the system meets the business needs . Log defects and ensure they are resolved before deployment.</a:t>
            </a:r>
          </a:p>
          <a:p>
            <a:endParaRPr lang="en-US" dirty="0"/>
          </a:p>
          <a:p>
            <a:r>
              <a:rPr lang="en-US" b="1" dirty="0"/>
              <a:t>5. Deployment </a:t>
            </a:r>
            <a:r>
              <a:rPr lang="en-US" dirty="0"/>
              <a:t>Assist in planning and coordinating the deployment of the HMS in the hospital environment.</a:t>
            </a:r>
          </a:p>
          <a:p>
            <a:r>
              <a:rPr lang="en-US" dirty="0"/>
              <a:t>Prepare user manuals, training materials, and FAQs for end-users . Conduct training sessions for staff on using the system.</a:t>
            </a:r>
          </a:p>
          <a:p>
            <a:endParaRPr lang="en-US" dirty="0"/>
          </a:p>
          <a:p>
            <a:r>
              <a:rPr lang="en-US" b="1" dirty="0"/>
              <a:t>6. Maintenance </a:t>
            </a:r>
            <a:r>
              <a:rPr lang="en-US" dirty="0"/>
              <a:t>Gather feedback from users after deployment to identify issues or enhancement opportunities. Update requirement documentation for system changes or upgrades. </a:t>
            </a:r>
          </a:p>
          <a:p>
            <a:r>
              <a:rPr lang="en-US" dirty="0"/>
              <a:t>Assist in ensuring ongoing compliance with healthcare regulations.</a:t>
            </a:r>
          </a:p>
          <a:p>
            <a:endParaRPr lang="en-US" dirty="0"/>
          </a:p>
          <a:p>
            <a:endParaRPr lang="en-IN" dirty="0"/>
          </a:p>
        </p:txBody>
      </p:sp>
    </p:spTree>
    <p:extLst>
      <p:ext uri="{BB962C8B-B14F-4D97-AF65-F5344CB8AC3E}">
        <p14:creationId xmlns:p14="http://schemas.microsoft.com/office/powerpoint/2010/main" val="1993946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3C0585-0A2D-4CFA-94AB-4899D67388F3}"/>
              </a:ext>
            </a:extLst>
          </p:cNvPr>
          <p:cNvSpPr/>
          <p:nvPr/>
        </p:nvSpPr>
        <p:spPr>
          <a:xfrm>
            <a:off x="504824" y="1316742"/>
            <a:ext cx="9182101" cy="2862322"/>
          </a:xfrm>
          <a:prstGeom prst="rect">
            <a:avLst/>
          </a:prstGeom>
        </p:spPr>
        <p:txBody>
          <a:bodyPr wrap="square">
            <a:spAutoFit/>
          </a:bodyPr>
          <a:lstStyle/>
          <a:p>
            <a:r>
              <a:rPr lang="en-US" dirty="0"/>
              <a:t>The </a:t>
            </a:r>
            <a:r>
              <a:rPr lang="en-US" b="1" dirty="0"/>
              <a:t>success criteria </a:t>
            </a:r>
            <a:r>
              <a:rPr lang="en-US" dirty="0"/>
              <a:t>for a hospital management system (HMS) are typically aligned with the project's objectives, stakeholder expectations, and organizational goals. Below are the key success criteria:</a:t>
            </a:r>
          </a:p>
          <a:p>
            <a:pPr marL="342900" indent="-342900">
              <a:buAutoNum type="arabicPeriod"/>
            </a:pPr>
            <a:r>
              <a:rPr lang="en-US" b="1" dirty="0"/>
              <a:t>Fulfillment of Requirements </a:t>
            </a:r>
            <a:endParaRPr lang="en-US" dirty="0"/>
          </a:p>
          <a:p>
            <a:pPr marL="342900" indent="-342900">
              <a:buAutoNum type="arabicPeriod"/>
            </a:pPr>
            <a:r>
              <a:rPr lang="en-US" b="1" dirty="0"/>
              <a:t>On-Time Delivery</a:t>
            </a:r>
            <a:endParaRPr lang="en-US" dirty="0"/>
          </a:p>
          <a:p>
            <a:pPr marL="342900" indent="-342900">
              <a:buAutoNum type="arabicPeriod"/>
            </a:pPr>
            <a:r>
              <a:rPr lang="en-US" b="1" dirty="0"/>
              <a:t>Within Budget </a:t>
            </a:r>
          </a:p>
          <a:p>
            <a:pPr marL="342900" indent="-342900">
              <a:buAutoNum type="arabicPeriod"/>
            </a:pPr>
            <a:r>
              <a:rPr lang="en-US" b="1" dirty="0"/>
              <a:t>Regulatory Compliance </a:t>
            </a:r>
          </a:p>
          <a:p>
            <a:pPr marL="342900" indent="-342900">
              <a:buAutoNum type="arabicPeriod"/>
            </a:pPr>
            <a:r>
              <a:rPr lang="en-US" b="1" dirty="0"/>
              <a:t>Quality Assurance </a:t>
            </a:r>
            <a:endParaRPr lang="en-US" dirty="0"/>
          </a:p>
          <a:p>
            <a:pPr marL="342900" indent="-342900">
              <a:buAutoNum type="arabicPeriod"/>
            </a:pPr>
            <a:r>
              <a:rPr lang="en-US" b="1" dirty="0"/>
              <a:t>Ease of Use </a:t>
            </a:r>
          </a:p>
          <a:p>
            <a:pPr marL="342900" indent="-342900">
              <a:buAutoNum type="arabicPeriod"/>
            </a:pPr>
            <a:r>
              <a:rPr lang="en-US" b="1" dirty="0"/>
              <a:t>Stakeholder Satisfaction </a:t>
            </a:r>
            <a:endParaRPr lang="en-IN" dirty="0"/>
          </a:p>
        </p:txBody>
      </p:sp>
      <p:sp>
        <p:nvSpPr>
          <p:cNvPr id="3" name="Rectangle 2">
            <a:extLst>
              <a:ext uri="{FF2B5EF4-FFF2-40B4-BE49-F238E27FC236}">
                <a16:creationId xmlns:a16="http://schemas.microsoft.com/office/drawing/2014/main" id="{05BFD04B-FFAC-4347-940B-E80FA10F031C}"/>
              </a:ext>
            </a:extLst>
          </p:cNvPr>
          <p:cNvSpPr/>
          <p:nvPr/>
        </p:nvSpPr>
        <p:spPr>
          <a:xfrm>
            <a:off x="504824" y="4110097"/>
            <a:ext cx="6096000" cy="1477328"/>
          </a:xfrm>
          <a:prstGeom prst="rect">
            <a:avLst/>
          </a:prstGeom>
        </p:spPr>
        <p:txBody>
          <a:bodyPr>
            <a:spAutoFit/>
          </a:bodyPr>
          <a:lstStyle/>
          <a:p>
            <a:r>
              <a:rPr lang="en-US" b="1" dirty="0"/>
              <a:t>8. Seamless Integration </a:t>
            </a:r>
          </a:p>
          <a:p>
            <a:r>
              <a:rPr lang="en-US" b="1" dirty="0"/>
              <a:t>9. System Scalability </a:t>
            </a:r>
          </a:p>
          <a:p>
            <a:r>
              <a:rPr lang="en-US" b="1" dirty="0"/>
              <a:t>10. Minimal Downtime </a:t>
            </a:r>
          </a:p>
          <a:p>
            <a:r>
              <a:rPr lang="en-US" b="1" dirty="0"/>
              <a:t>11. Effective Training and Support </a:t>
            </a:r>
          </a:p>
          <a:p>
            <a:r>
              <a:rPr lang="en-US" b="1" dirty="0"/>
              <a:t>12. Long-Term Sustainability </a:t>
            </a:r>
          </a:p>
        </p:txBody>
      </p:sp>
    </p:spTree>
    <p:extLst>
      <p:ext uri="{BB962C8B-B14F-4D97-AF65-F5344CB8AC3E}">
        <p14:creationId xmlns:p14="http://schemas.microsoft.com/office/powerpoint/2010/main" val="1278074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AB129-936E-40D7-AB4E-F0F24453778C}"/>
              </a:ext>
            </a:extLst>
          </p:cNvPr>
          <p:cNvSpPr>
            <a:spLocks noGrp="1"/>
          </p:cNvSpPr>
          <p:nvPr>
            <p:ph type="title"/>
          </p:nvPr>
        </p:nvSpPr>
        <p:spPr/>
        <p:txBody>
          <a:bodyPr/>
          <a:lstStyle/>
          <a:p>
            <a:r>
              <a:rPr lang="en-US" dirty="0"/>
              <a:t>RESOURCES</a:t>
            </a:r>
            <a:endParaRPr lang="en-IN" dirty="0"/>
          </a:p>
        </p:txBody>
      </p:sp>
      <p:sp>
        <p:nvSpPr>
          <p:cNvPr id="4" name="Rectangle 3">
            <a:extLst>
              <a:ext uri="{FF2B5EF4-FFF2-40B4-BE49-F238E27FC236}">
                <a16:creationId xmlns:a16="http://schemas.microsoft.com/office/drawing/2014/main" id="{1B43D462-495C-4D7D-B3C1-F24BDF192AC8}"/>
              </a:ext>
            </a:extLst>
          </p:cNvPr>
          <p:cNvSpPr/>
          <p:nvPr/>
        </p:nvSpPr>
        <p:spPr>
          <a:xfrm>
            <a:off x="695325" y="1562100"/>
            <a:ext cx="11096625" cy="4801314"/>
          </a:xfrm>
          <a:prstGeom prst="rect">
            <a:avLst/>
          </a:prstGeom>
        </p:spPr>
        <p:txBody>
          <a:bodyPr wrap="square">
            <a:spAutoFit/>
          </a:bodyPr>
          <a:lstStyle/>
          <a:p>
            <a:r>
              <a:rPr lang="en-US" b="1" dirty="0"/>
              <a:t>1.Project Team</a:t>
            </a:r>
            <a:r>
              <a:rPr lang="en-US" dirty="0"/>
              <a:t>:(HUMAN RESOURCE)</a:t>
            </a:r>
          </a:p>
          <a:p>
            <a:r>
              <a:rPr lang="en-US" dirty="0"/>
              <a:t>1. </a:t>
            </a:r>
            <a:r>
              <a:rPr lang="en-US" b="1" dirty="0"/>
              <a:t>Business Analyst (BA):</a:t>
            </a:r>
            <a:r>
              <a:rPr lang="en-US" dirty="0"/>
              <a:t>Gather and document requirements, create workflows, and ensure alignment with hospital operations.</a:t>
            </a:r>
          </a:p>
          <a:p>
            <a:r>
              <a:rPr lang="en-US" dirty="0"/>
              <a:t>2. </a:t>
            </a:r>
            <a:r>
              <a:rPr lang="en-US" b="1" dirty="0"/>
              <a:t>Project Manager (PM):</a:t>
            </a:r>
            <a:r>
              <a:rPr lang="en-US" dirty="0"/>
              <a:t>Plan, organize, and oversee the project timeline, budget, and team coordination.</a:t>
            </a:r>
          </a:p>
          <a:p>
            <a:r>
              <a:rPr lang="en-US" dirty="0"/>
              <a:t>3.</a:t>
            </a:r>
            <a:r>
              <a:rPr lang="en-US" b="1" dirty="0"/>
              <a:t> Developers</a:t>
            </a:r>
            <a:r>
              <a:rPr lang="en-US" dirty="0"/>
              <a:t>: Backend developers for server-side logic and database integration. Frontend developers for user interfaces. Mobile app developers (if applicable) for patient or staff mobile apps.</a:t>
            </a:r>
          </a:p>
          <a:p>
            <a:r>
              <a:rPr lang="en-US" dirty="0"/>
              <a:t>4. </a:t>
            </a:r>
            <a:r>
              <a:rPr lang="en-US" b="1" dirty="0"/>
              <a:t>Quality Assurance (QA) Testers</a:t>
            </a:r>
            <a:r>
              <a:rPr lang="en-US" dirty="0"/>
              <a:t>: Perform system, integration, and user acceptance testing (UAT).</a:t>
            </a:r>
          </a:p>
          <a:p>
            <a:r>
              <a:rPr lang="en-US" dirty="0"/>
              <a:t>5. UI/UX Designers: Create intuitive and user-friendly interfaces tailored for hospital staff and patients.</a:t>
            </a:r>
          </a:p>
          <a:p>
            <a:r>
              <a:rPr lang="en-US" dirty="0"/>
              <a:t>6. </a:t>
            </a:r>
            <a:r>
              <a:rPr lang="en-US" b="1" dirty="0"/>
              <a:t>System Architect</a:t>
            </a:r>
            <a:r>
              <a:rPr lang="en-US" dirty="0"/>
              <a:t>: Design the system's overall architecture and ensure scalability and performance.</a:t>
            </a:r>
          </a:p>
          <a:p>
            <a:r>
              <a:rPr lang="en-US" b="1" dirty="0"/>
              <a:t>7. Database Administrator (DBA):</a:t>
            </a:r>
            <a:r>
              <a:rPr lang="en-US" dirty="0"/>
              <a:t>Design, implement, and maintain the database system.</a:t>
            </a:r>
          </a:p>
          <a:p>
            <a:r>
              <a:rPr lang="en-US" dirty="0"/>
              <a:t>8. </a:t>
            </a:r>
            <a:r>
              <a:rPr lang="en-US" b="1" dirty="0"/>
              <a:t>IT Support Staff</a:t>
            </a:r>
            <a:r>
              <a:rPr lang="en-US" dirty="0"/>
              <a:t>: Provide technical support for deployment, maintenance, and troubleshooting.</a:t>
            </a:r>
          </a:p>
          <a:p>
            <a:r>
              <a:rPr lang="en-US" dirty="0"/>
              <a:t>9. </a:t>
            </a:r>
            <a:r>
              <a:rPr lang="en-US" b="1" dirty="0"/>
              <a:t>Trainers</a:t>
            </a:r>
            <a:r>
              <a:rPr lang="en-US" dirty="0"/>
              <a:t>: Conduct training sessions for hospital staff and prepare user manuals.</a:t>
            </a:r>
          </a:p>
          <a:p>
            <a:r>
              <a:rPr lang="en-US" b="1" dirty="0"/>
              <a:t>Stakeholders: </a:t>
            </a:r>
          </a:p>
          <a:p>
            <a:pPr marL="285750" indent="-285750">
              <a:buFont typeface="Arial" panose="020B0604020202020204" pitchFamily="34" charset="0"/>
              <a:buChar char="•"/>
            </a:pPr>
            <a:r>
              <a:rPr lang="en-US" dirty="0"/>
              <a:t>Hospital administrators. Doctors, nurses, and paramedical staff.</a:t>
            </a:r>
          </a:p>
          <a:p>
            <a:pPr marL="285750" indent="-285750">
              <a:buFont typeface="Arial" panose="020B0604020202020204" pitchFamily="34" charset="0"/>
              <a:buChar char="•"/>
            </a:pPr>
            <a:r>
              <a:rPr lang="en-US" dirty="0"/>
              <a:t>IT staff within the hospital.</a:t>
            </a:r>
          </a:p>
          <a:p>
            <a:pPr marL="285750" indent="-285750">
              <a:buFont typeface="Arial" panose="020B0604020202020204" pitchFamily="34" charset="0"/>
              <a:buChar char="•"/>
            </a:pPr>
            <a:r>
              <a:rPr lang="en-US" dirty="0"/>
              <a:t> Patients (for user portals or mobile apps).</a:t>
            </a:r>
            <a:endParaRPr lang="en-IN" dirty="0"/>
          </a:p>
        </p:txBody>
      </p:sp>
    </p:spTree>
    <p:extLst>
      <p:ext uri="{BB962C8B-B14F-4D97-AF65-F5344CB8AC3E}">
        <p14:creationId xmlns:p14="http://schemas.microsoft.com/office/powerpoint/2010/main" val="798528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F6A227-DEE7-484B-8557-5A6EBA58DE00}"/>
              </a:ext>
            </a:extLst>
          </p:cNvPr>
          <p:cNvSpPr/>
          <p:nvPr/>
        </p:nvSpPr>
        <p:spPr>
          <a:xfrm>
            <a:off x="495300" y="571499"/>
            <a:ext cx="10972800" cy="5078313"/>
          </a:xfrm>
          <a:prstGeom prst="rect">
            <a:avLst/>
          </a:prstGeom>
        </p:spPr>
        <p:txBody>
          <a:bodyPr wrap="square">
            <a:spAutoFit/>
          </a:bodyPr>
          <a:lstStyle/>
          <a:p>
            <a:r>
              <a:rPr lang="en-US" b="1" dirty="0"/>
              <a:t>2. Technical Resources</a:t>
            </a:r>
          </a:p>
          <a:p>
            <a:r>
              <a:rPr lang="en-US" dirty="0"/>
              <a:t>Hardware Servers: On-premise servers or cloud infrastructure to host the HMS.</a:t>
            </a:r>
          </a:p>
          <a:p>
            <a:r>
              <a:rPr lang="en-US" dirty="0"/>
              <a:t>Networking Equipment: Routers, switches, firewalls, and VPNs for secure connectivity.</a:t>
            </a:r>
          </a:p>
          <a:p>
            <a:r>
              <a:rPr lang="en-US" dirty="0"/>
              <a:t>Workstations and Devices: Computers, tablets, or terminals for staff use. Mobile devices for patient and staff apps (if applicable).</a:t>
            </a:r>
          </a:p>
          <a:p>
            <a:r>
              <a:rPr lang="en-US" dirty="0"/>
              <a:t>Barcode Scanners: For inventory and patient ID management.</a:t>
            </a:r>
          </a:p>
          <a:p>
            <a:r>
              <a:rPr lang="en-US" dirty="0"/>
              <a:t>Printers and Labeling Machines: For generating patient reports, prescriptions, and labels.</a:t>
            </a:r>
          </a:p>
          <a:p>
            <a:r>
              <a:rPr lang="en-US" b="1" dirty="0"/>
              <a:t>3. Financial Resources</a:t>
            </a:r>
          </a:p>
          <a:p>
            <a:r>
              <a:rPr lang="en-US" dirty="0"/>
              <a:t>Development Budget : Salaries for team members . Cost of software licenses, hardware, and hosting services. Contingency Fund: Reserved for unexpected expenses or scope changes.</a:t>
            </a:r>
          </a:p>
          <a:p>
            <a:r>
              <a:rPr lang="en-US" dirty="0"/>
              <a:t>Operational Costs : Maintenance, upgrades, and user support post-deployment.---</a:t>
            </a:r>
          </a:p>
          <a:p>
            <a:r>
              <a:rPr lang="en-US" b="1" dirty="0"/>
              <a:t>4. Time Resources</a:t>
            </a:r>
          </a:p>
          <a:p>
            <a:r>
              <a:rPr lang="en-US" dirty="0"/>
              <a:t>Project Timeline : Clearly defined milestones for each phase: Requirements, Design, Development, Testing, Deployment, and Maintenance.</a:t>
            </a:r>
          </a:p>
          <a:p>
            <a:r>
              <a:rPr lang="en-US" dirty="0"/>
              <a:t>Buffer Time: Built-in contingencies for addressing delays or unexpected issues.</a:t>
            </a:r>
          </a:p>
          <a:p>
            <a:r>
              <a:rPr lang="en-US" b="1" dirty="0"/>
              <a:t>5. Knowledge and Learning Resources</a:t>
            </a:r>
          </a:p>
          <a:p>
            <a:r>
              <a:rPr lang="en-US" dirty="0"/>
              <a:t>Reference Materials : Books, articles, and case studies on hospital management systems. </a:t>
            </a:r>
          </a:p>
          <a:p>
            <a:r>
              <a:rPr lang="en-US" dirty="0"/>
              <a:t>Regulatory Guidelines: Relevant healthcare standards and compliance rules.</a:t>
            </a:r>
            <a:endParaRPr lang="en-IN" dirty="0"/>
          </a:p>
        </p:txBody>
      </p:sp>
    </p:spTree>
    <p:extLst>
      <p:ext uri="{BB962C8B-B14F-4D97-AF65-F5344CB8AC3E}">
        <p14:creationId xmlns:p14="http://schemas.microsoft.com/office/powerpoint/2010/main" val="12035524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2286</TotalTime>
  <Words>1314</Words>
  <Application>Microsoft Office PowerPoint</Application>
  <PresentationFormat>Widescreen</PresentationFormat>
  <Paragraphs>132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Adobe Garamond Pro Bold</vt:lpstr>
      <vt:lpstr>Arial</vt:lpstr>
      <vt:lpstr>Google Sans</vt:lpstr>
      <vt:lpstr>Trebuchet MS</vt:lpstr>
      <vt:lpstr>Wingdings</vt:lpstr>
      <vt:lpstr>Wingdings 3</vt:lpstr>
      <vt:lpstr>Facet</vt:lpstr>
      <vt:lpstr>HOSPITAL MANAGEMENT SYSTEM</vt:lpstr>
      <vt:lpstr>INTRODUCTION</vt:lpstr>
      <vt:lpstr>Problems and Opportunities</vt:lpstr>
      <vt:lpstr>PowerPoint Presentation</vt:lpstr>
      <vt:lpstr>PowerPoint Presentation</vt:lpstr>
      <vt:lpstr>PowerPoint Presentation</vt:lpstr>
      <vt:lpstr>PowerPoint Presentation</vt:lpstr>
      <vt:lpstr>RESOURCES</vt:lpstr>
      <vt:lpstr>PowerPoint Presentation</vt:lpstr>
      <vt:lpstr>PowerPoint Presentation</vt:lpstr>
      <vt:lpstr>RISKS AND DEPENDENCIES FOR (HMS)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MANAGEMENT SYSTEM</dc:title>
  <dc:creator>Javed Afreed</dc:creator>
  <cp:lastModifiedBy>Javed Afreed</cp:lastModifiedBy>
  <cp:revision>28</cp:revision>
  <dcterms:created xsi:type="dcterms:W3CDTF">2025-01-05T16:40:09Z</dcterms:created>
  <dcterms:modified xsi:type="dcterms:W3CDTF">2025-01-07T06:46:36Z</dcterms:modified>
</cp:coreProperties>
</file>