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sldIdLst>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4/30/2025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4/30/2025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4/30/2025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4/30/2025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4/30/2025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4/30/2025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4/30/2025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4/30/2025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4/30/2025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4/30/2025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4/30/2025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4/30/2025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323A0968-16EB-638E-FDA8-CD830157D7FD}"/>
              </a:ext>
            </a:extLst>
          </p:cNvPr>
          <p:cNvPicPr>
            <a:picLocks noChangeAspect="1"/>
          </p:cNvPicPr>
          <p:nvPr/>
        </p:nvPicPr>
        <p:blipFill>
          <a:blip r:embed="rId2"/>
          <a:stretch>
            <a:fillRect/>
          </a:stretch>
        </p:blipFill>
        <p:spPr>
          <a:xfrm>
            <a:off x="163714" y="2368406"/>
            <a:ext cx="5932286" cy="3240283"/>
          </a:xfrm>
          <a:prstGeom prst="rect">
            <a:avLst/>
          </a:prstGeom>
        </p:spPr>
      </p:pic>
      <p:sp>
        <p:nvSpPr>
          <p:cNvPr id="9" name="TextBox 8">
            <a:extLst>
              <a:ext uri="{FF2B5EF4-FFF2-40B4-BE49-F238E27FC236}">
                <a16:creationId xmlns:a16="http://schemas.microsoft.com/office/drawing/2014/main" id="{52799105-BFA1-C005-252A-6FD5482C8191}"/>
              </a:ext>
            </a:extLst>
          </p:cNvPr>
          <p:cNvSpPr txBox="1"/>
          <p:nvPr/>
        </p:nvSpPr>
        <p:spPr>
          <a:xfrm>
            <a:off x="1878564" y="1171301"/>
            <a:ext cx="8434872" cy="584775"/>
          </a:xfrm>
          <a:prstGeom prst="rect">
            <a:avLst/>
          </a:prstGeom>
          <a:noFill/>
        </p:spPr>
        <p:txBody>
          <a:bodyPr wrap="square" rtlCol="0">
            <a:spAutoFit/>
          </a:bodyPr>
          <a:lstStyle/>
          <a:p>
            <a:r>
              <a:rPr lang="en-US" sz="3200" dirty="0">
                <a:solidFill>
                  <a:srgbClr val="333333"/>
                </a:solidFill>
                <a:latin typeface="Berlin Sans FB Demi" panose="020E0802020502020306" pitchFamily="34" charset="0"/>
              </a:rPr>
              <a:t>Aviva MDM Modernization - Implementation</a:t>
            </a:r>
            <a:r>
              <a:rPr lang="en-US" sz="3200" b="0" i="0" dirty="0">
                <a:solidFill>
                  <a:srgbClr val="333333"/>
                </a:solidFill>
                <a:effectLst/>
                <a:latin typeface="Berlin Sans FB Demi" panose="020E0802020502020306" pitchFamily="34" charset="0"/>
              </a:rPr>
              <a:t> </a:t>
            </a:r>
            <a:endParaRPr lang="en-US" sz="3200" dirty="0">
              <a:latin typeface="Berlin Sans FB Demi" panose="020E0802020502020306" pitchFamily="34" charset="0"/>
            </a:endParaRPr>
          </a:p>
        </p:txBody>
      </p:sp>
      <p:sp>
        <p:nvSpPr>
          <p:cNvPr id="2" name="TextBox 1">
            <a:extLst>
              <a:ext uri="{FF2B5EF4-FFF2-40B4-BE49-F238E27FC236}">
                <a16:creationId xmlns:a16="http://schemas.microsoft.com/office/drawing/2014/main" id="{EF6AC482-FBD1-BEA3-60CA-ED14BA2E8C50}"/>
              </a:ext>
            </a:extLst>
          </p:cNvPr>
          <p:cNvSpPr txBox="1"/>
          <p:nvPr/>
        </p:nvSpPr>
        <p:spPr>
          <a:xfrm>
            <a:off x="7639526" y="4096926"/>
            <a:ext cx="3340359" cy="369332"/>
          </a:xfrm>
          <a:prstGeom prst="rect">
            <a:avLst/>
          </a:prstGeom>
          <a:noFill/>
        </p:spPr>
        <p:txBody>
          <a:bodyPr wrap="square" rtlCol="0">
            <a:spAutoFit/>
          </a:bodyPr>
          <a:lstStyle/>
          <a:p>
            <a:r>
              <a:rPr lang="en-US" dirty="0"/>
              <a:t>Prepared by: </a:t>
            </a:r>
            <a:r>
              <a:rPr lang="en-US" dirty="0">
                <a:latin typeface="Times New Roman" panose="02020603050405020304" pitchFamily="18" charset="0"/>
                <a:cs typeface="Times New Roman" panose="02020603050405020304" pitchFamily="18" charset="0"/>
              </a:rPr>
              <a:t>Aitha Sai </a:t>
            </a:r>
            <a:r>
              <a:rPr lang="en-US" dirty="0" err="1">
                <a:latin typeface="Times New Roman" panose="02020603050405020304" pitchFamily="18" charset="0"/>
                <a:cs typeface="Times New Roman" panose="02020603050405020304" pitchFamily="18" charset="0"/>
              </a:rPr>
              <a:t>varun</a:t>
            </a:r>
            <a:endParaRPr lang="en-US" dirty="0"/>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13F9-84D0-1723-93C3-F15B6F340698}"/>
              </a:ext>
            </a:extLst>
          </p:cNvPr>
          <p:cNvSpPr>
            <a:spLocks noGrp="1"/>
          </p:cNvSpPr>
          <p:nvPr>
            <p:ph type="title"/>
          </p:nvPr>
        </p:nvSpPr>
        <p:spPr/>
        <p:txBody>
          <a:bodyPr/>
          <a:lstStyle/>
          <a:p>
            <a:r>
              <a:rPr lang="en-US" dirty="0"/>
              <a:t>Resources</a:t>
            </a:r>
          </a:p>
        </p:txBody>
      </p:sp>
      <p:sp>
        <p:nvSpPr>
          <p:cNvPr id="4" name="TextBox 3">
            <a:extLst>
              <a:ext uri="{FF2B5EF4-FFF2-40B4-BE49-F238E27FC236}">
                <a16:creationId xmlns:a16="http://schemas.microsoft.com/office/drawing/2014/main" id="{3033903A-B696-17DB-64D2-E71E9F734635}"/>
              </a:ext>
            </a:extLst>
          </p:cNvPr>
          <p:cNvSpPr txBox="1"/>
          <p:nvPr/>
        </p:nvSpPr>
        <p:spPr>
          <a:xfrm>
            <a:off x="1097280" y="2043404"/>
            <a:ext cx="7776132" cy="3154710"/>
          </a:xfrm>
          <a:prstGeom prst="rect">
            <a:avLst/>
          </a:prstGeom>
          <a:noFill/>
        </p:spPr>
        <p:txBody>
          <a:bodyPr wrap="square" rtlCol="0">
            <a:spAutoFit/>
          </a:bodyPr>
          <a:lstStyle/>
          <a:p>
            <a:r>
              <a:rPr lang="en-US" sz="1900" b="1" dirty="0">
                <a:latin typeface="Times New Roman" panose="02020603050405020304" pitchFamily="18" charset="0"/>
                <a:cs typeface="Times New Roman" panose="02020603050405020304" pitchFamily="18" charset="0"/>
              </a:rPr>
              <a:t>People</a:t>
            </a: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Project Manager – </a:t>
            </a:r>
            <a:r>
              <a:rPr lang="en-US" sz="1800" dirty="0">
                <a:solidFill>
                  <a:srgbClr val="000000"/>
                </a:solidFill>
                <a:effectLst/>
                <a:latin typeface="Calibri" panose="020F0502020204030204" pitchFamily="34" charset="0"/>
              </a:rPr>
              <a:t>Mr. </a:t>
            </a:r>
            <a:r>
              <a:rPr lang="en-US" dirty="0">
                <a:solidFill>
                  <a:srgbClr val="000000"/>
                </a:solidFill>
                <a:latin typeface="Calibri" panose="020F0502020204030204" pitchFamily="34" charset="0"/>
              </a:rPr>
              <a:t>Abhay</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Business Analyst – Mr. </a:t>
            </a:r>
            <a:r>
              <a:rPr lang="en-US" dirty="0">
                <a:latin typeface="Times New Roman" panose="02020603050405020304" pitchFamily="18" charset="0"/>
                <a:cs typeface="Times New Roman" panose="02020603050405020304" pitchFamily="18" charset="0"/>
              </a:rPr>
              <a:t>Sai Varun</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IT Specialist/Systems Architect – </a:t>
            </a:r>
            <a:r>
              <a:rPr lang="en-US" sz="1800" dirty="0">
                <a:solidFill>
                  <a:srgbClr val="000000"/>
                </a:solidFill>
                <a:effectLst/>
                <a:latin typeface="Calibri" panose="020F0502020204030204" pitchFamily="34" charset="0"/>
              </a:rPr>
              <a:t>Mr. </a:t>
            </a:r>
            <a:r>
              <a:rPr lang="en-US" dirty="0">
                <a:solidFill>
                  <a:srgbClr val="000000"/>
                </a:solidFill>
                <a:latin typeface="Calibri" panose="020F0502020204030204" pitchFamily="34" charset="0"/>
              </a:rPr>
              <a:t>Dipak</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Software Developer/Programmer – </a:t>
            </a:r>
            <a:r>
              <a:rPr lang="en-US" sz="1800" dirty="0">
                <a:solidFill>
                  <a:srgbClr val="000000"/>
                </a:solidFill>
                <a:effectLst/>
                <a:latin typeface="Calibri" panose="020F0502020204030204" pitchFamily="34" charset="0"/>
              </a:rPr>
              <a:t>Mr. Ashwin</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Database Administrator (DBA) – Mr</a:t>
            </a:r>
            <a:r>
              <a:rPr lang="en-US" dirty="0">
                <a:latin typeface="Times New Roman" panose="02020603050405020304" pitchFamily="18" charset="0"/>
                <a:cs typeface="Times New Roman" panose="02020603050405020304" pitchFamily="18" charset="0"/>
              </a:rPr>
              <a:t>. </a:t>
            </a:r>
            <a:r>
              <a:rPr lang="en-US" dirty="0">
                <a:solidFill>
                  <a:srgbClr val="000000"/>
                </a:solidFill>
                <a:latin typeface="Calibri" panose="020F0502020204030204" pitchFamily="34" charset="0"/>
                <a:cs typeface="Times New Roman" panose="02020603050405020304" pitchFamily="18" charset="0"/>
              </a:rPr>
              <a:t>Dibyendu</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User Experience (UX) Designer – </a:t>
            </a:r>
            <a:r>
              <a:rPr lang="en-US" sz="1800" dirty="0">
                <a:solidFill>
                  <a:srgbClr val="000000"/>
                </a:solidFill>
                <a:effectLst/>
                <a:latin typeface="Calibri" panose="020F0502020204030204" pitchFamily="34" charset="0"/>
              </a:rPr>
              <a:t>Mr. </a:t>
            </a:r>
            <a:r>
              <a:rPr lang="en-US" dirty="0">
                <a:solidFill>
                  <a:srgbClr val="000000"/>
                </a:solidFill>
                <a:latin typeface="Calibri" panose="020F0502020204030204" pitchFamily="34" charset="0"/>
              </a:rPr>
              <a:t>Raj Mohan</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Quality Assurance (QA) Tester – Mr. </a:t>
            </a:r>
            <a:r>
              <a:rPr lang="en-US" dirty="0">
                <a:solidFill>
                  <a:srgbClr val="000000"/>
                </a:solidFill>
                <a:latin typeface="Calibri" panose="020F0502020204030204" pitchFamily="34" charset="0"/>
                <a:cs typeface="Times New Roman" panose="02020603050405020304" pitchFamily="18" charset="0"/>
              </a:rPr>
              <a:t>Bala</a:t>
            </a:r>
            <a:r>
              <a:rPr lang="en-US" sz="1800" dirty="0">
                <a:solidFill>
                  <a:srgbClr val="000000"/>
                </a:solidFill>
                <a:effectLst/>
                <a:latin typeface="Calibri" panose="020F0502020204030204" pitchFamily="34" charset="0"/>
              </a:rPr>
              <a:t> </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Training Coordinator </a:t>
            </a:r>
            <a:r>
              <a:rPr lang="en-US" dirty="0">
                <a:latin typeface="Times New Roman" panose="02020603050405020304" pitchFamily="18" charset="0"/>
                <a:cs typeface="Times New Roman" panose="02020603050405020304" pitchFamily="18" charset="0"/>
              </a:rPr>
              <a:t>– Mr. </a:t>
            </a:r>
            <a:r>
              <a:rPr lang="en-US" dirty="0">
                <a:solidFill>
                  <a:srgbClr val="000000"/>
                </a:solidFill>
                <a:latin typeface="Calibri" panose="020F0502020204030204" pitchFamily="34" charset="0"/>
                <a:cs typeface="Times New Roman" panose="02020603050405020304" pitchFamily="18" charset="0"/>
              </a:rPr>
              <a:t>Shiva</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Change Management Specialist – Mr. </a:t>
            </a:r>
            <a:r>
              <a:rPr lang="en-US" dirty="0">
                <a:latin typeface="Times New Roman" panose="02020603050405020304" pitchFamily="18" charset="0"/>
                <a:cs typeface="Times New Roman" panose="02020603050405020304" pitchFamily="18" charset="0"/>
              </a:rPr>
              <a:t>Navneet</a:t>
            </a:r>
            <a:endParaRPr lang="en-US" sz="1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Vendor/Supplier Liaison – Mr</a:t>
            </a:r>
            <a:r>
              <a:rPr lang="en-US" dirty="0">
                <a:latin typeface="Times New Roman" panose="02020603050405020304" pitchFamily="18" charset="0"/>
                <a:cs typeface="Times New Roman" panose="02020603050405020304" pitchFamily="18" charset="0"/>
              </a:rPr>
              <a:t>. Sayan</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54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E316-76DC-EFF2-6D85-D6F262FEEFA4}"/>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4A0D3DB-E859-55DF-6BD0-7303512E716A}"/>
              </a:ext>
            </a:extLst>
          </p:cNvPr>
          <p:cNvSpPr>
            <a:spLocks noGrp="1"/>
          </p:cNvSpPr>
          <p:nvPr>
            <p:ph idx="1"/>
          </p:nvPr>
        </p:nvSpPr>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Time</a:t>
            </a:r>
            <a:r>
              <a:rPr lang="en-US" dirty="0">
                <a:latin typeface="Times New Roman" panose="02020603050405020304" pitchFamily="18" charset="0"/>
                <a:cs typeface="Times New Roman" panose="02020603050405020304" pitchFamily="18" charset="0"/>
              </a:rPr>
              <a:t>: 12 months duration</a:t>
            </a:r>
          </a:p>
          <a:p>
            <a:r>
              <a:rPr lang="en-US" b="1" dirty="0">
                <a:latin typeface="Times New Roman" panose="02020603050405020304" pitchFamily="18" charset="0"/>
                <a:cs typeface="Times New Roman" panose="02020603050405020304" pitchFamily="18" charset="0"/>
              </a:rPr>
              <a:t>Budget </a:t>
            </a:r>
            <a:r>
              <a:rPr lang="en-US" dirty="0">
                <a:latin typeface="Times New Roman" panose="02020603050405020304" pitchFamily="18" charset="0"/>
                <a:cs typeface="Times New Roman" panose="02020603050405020304" pitchFamily="18" charset="0"/>
              </a:rPr>
              <a:t>: 9 crores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Hardware Costs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Software Costs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Training Expenses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Services Costs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Third-Party Software Evaluation</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Site Visits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Miscellaneous Expenses</a:t>
            </a:r>
          </a:p>
          <a:p>
            <a:endParaRPr lang="en-US" dirty="0"/>
          </a:p>
        </p:txBody>
      </p:sp>
    </p:spTree>
    <p:extLst>
      <p:ext uri="{BB962C8B-B14F-4D97-AF65-F5344CB8AC3E}">
        <p14:creationId xmlns:p14="http://schemas.microsoft.com/office/powerpoint/2010/main" val="362745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A7912-6CDF-8763-EE44-C311F7702A32}"/>
              </a:ext>
            </a:extLst>
          </p:cNvPr>
          <p:cNvSpPr>
            <a:spLocks noGrp="1"/>
          </p:cNvSpPr>
          <p:nvPr>
            <p:ph type="title"/>
          </p:nvPr>
        </p:nvSpPr>
        <p:spPr/>
        <p:txBody>
          <a:bodyPr/>
          <a:lstStyle/>
          <a:p>
            <a:r>
              <a:rPr lang="en-US" dirty="0"/>
              <a:t>Risks and Dependencies</a:t>
            </a:r>
          </a:p>
        </p:txBody>
      </p:sp>
      <p:sp>
        <p:nvSpPr>
          <p:cNvPr id="3" name="Content Placeholder 2">
            <a:extLst>
              <a:ext uri="{FF2B5EF4-FFF2-40B4-BE49-F238E27FC236}">
                <a16:creationId xmlns:a16="http://schemas.microsoft.com/office/drawing/2014/main" id="{0DE42F54-E643-ECFF-7532-13282B80A9C6}"/>
              </a:ext>
            </a:extLst>
          </p:cNvPr>
          <p:cNvSpPr>
            <a:spLocks noGrp="1"/>
          </p:cNvSpPr>
          <p:nvPr>
            <p:ph idx="1"/>
          </p:nvPr>
        </p:nvSpPr>
        <p:spPr/>
        <p:txBody>
          <a:bodyPr/>
          <a:lstStyle/>
          <a:p>
            <a:r>
              <a:rPr lang="en-US" sz="18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rgbClr val="000000"/>
                </a:solidFill>
                <a:effectLst/>
                <a:latin typeface="Times New Roman" panose="02020603050405020304" pitchFamily="18" charset="0"/>
                <a:cs typeface="Times New Roman" panose="02020603050405020304" pitchFamily="18" charset="0"/>
              </a:rPr>
              <a:t>Data Loss / Corruption During Migration.</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Integration Failures with Legacy / External Systems</a:t>
            </a:r>
            <a:r>
              <a:rPr lang="en-US" sz="2000" dirty="0">
                <a:solidFill>
                  <a:srgbClr val="000000"/>
                </a:solidFill>
                <a:effectLst/>
                <a:latin typeface="Times New Roman" panose="02020603050405020304" pitchFamily="18" charset="0"/>
                <a:cs typeface="Times New Roman" panose="02020603050405020304" pitchFamily="18" charset="0"/>
              </a:rPr>
              <a:t>.</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Change Resistance from Business Users</a:t>
            </a:r>
            <a:r>
              <a:rPr lang="en-US" sz="2000" dirty="0">
                <a:solidFill>
                  <a:srgbClr val="000000"/>
                </a:solidFill>
                <a:effectLst/>
                <a:latin typeface="Times New Roman" panose="02020603050405020304" pitchFamily="18" charset="0"/>
                <a:cs typeface="Times New Roman" panose="02020603050405020304" pitchFamily="18" charset="0"/>
              </a:rPr>
              <a:t>.</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Security &amp; Compliance Gaps</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Performance Degradation Post Go-Live</a:t>
            </a:r>
            <a:r>
              <a:rPr lang="en-US" sz="2000" dirty="0">
                <a:solidFill>
                  <a:srgbClr val="000000"/>
                </a:solidFill>
                <a:effectLst/>
                <a:latin typeface="Times New Roman" panose="02020603050405020304" pitchFamily="18" charset="0"/>
                <a:cs typeface="Times New Roman" panose="02020603050405020304" pitchFamily="18" charset="0"/>
              </a:rPr>
              <a:t>.</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Availability of Business SMEs &amp; Data Stewards</a:t>
            </a:r>
          </a:p>
          <a:p>
            <a:r>
              <a:rPr lang="en-US" sz="2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IT Security &amp; Compliance Approval</a:t>
            </a:r>
            <a:r>
              <a:rPr lang="en-US" sz="2000" dirty="0">
                <a:solidFill>
                  <a:srgbClr val="000000"/>
                </a:solidFill>
                <a:effectLst/>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245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5E2B3D-1031-3C17-369A-E55269D240E2}"/>
              </a:ext>
            </a:extLst>
          </p:cNvPr>
          <p:cNvSpPr>
            <a:spLocks noGrp="1"/>
          </p:cNvSpPr>
          <p:nvPr>
            <p:ph idx="1"/>
          </p:nvPr>
        </p:nvSpPr>
        <p:spPr>
          <a:xfrm>
            <a:off x="1324946" y="979713"/>
            <a:ext cx="9830733" cy="699797"/>
          </a:xfrm>
        </p:spPr>
        <p:txBody>
          <a:bodyPr>
            <a:normAutofit fontScale="25000" lnSpcReduction="20000"/>
          </a:bodyPr>
          <a:lstStyle/>
          <a:p>
            <a:r>
              <a:rPr lang="en-US" sz="7200" dirty="0">
                <a:latin typeface="Times New Roman" panose="02020603050405020304" pitchFamily="18" charset="0"/>
                <a:cs typeface="Times New Roman" panose="02020603050405020304" pitchFamily="18" charset="0"/>
              </a:rPr>
              <a:t>     </a:t>
            </a:r>
          </a:p>
          <a:p>
            <a:pPr marL="0" indent="0">
              <a:buNone/>
            </a:pPr>
            <a:r>
              <a:rPr lang="en-US" sz="7200" dirty="0">
                <a:latin typeface="Times New Roman" panose="02020603050405020304" pitchFamily="18" charset="0"/>
                <a:cs typeface="Times New Roman" panose="02020603050405020304" pitchFamily="18" charset="0"/>
              </a:rPr>
              <a:t>Project Manager: Mr. Abhay</a:t>
            </a:r>
          </a:p>
          <a:p>
            <a:r>
              <a:rPr lang="en-US" dirty="0"/>
              <a:t>                                  </a:t>
            </a:r>
          </a:p>
        </p:txBody>
      </p:sp>
      <p:sp>
        <p:nvSpPr>
          <p:cNvPr id="4" name="TextBox 3">
            <a:extLst>
              <a:ext uri="{FF2B5EF4-FFF2-40B4-BE49-F238E27FC236}">
                <a16:creationId xmlns:a16="http://schemas.microsoft.com/office/drawing/2014/main" id="{79C7841F-2666-0B2B-FEC0-134704B96814}"/>
              </a:ext>
            </a:extLst>
          </p:cNvPr>
          <p:cNvSpPr txBox="1"/>
          <p:nvPr/>
        </p:nvSpPr>
        <p:spPr>
          <a:xfrm>
            <a:off x="2192695" y="3458166"/>
            <a:ext cx="8164286" cy="1015663"/>
          </a:xfrm>
          <a:prstGeom prst="rect">
            <a:avLst/>
          </a:prstGeom>
          <a:noFill/>
        </p:spPr>
        <p:txBody>
          <a:bodyPr wrap="square" rtlCol="0">
            <a:spAutoFit/>
          </a:bodyPr>
          <a:lstStyle/>
          <a:p>
            <a:r>
              <a:rPr lang="en-US" sz="6000" dirty="0">
                <a:latin typeface="Wide Latin" panose="020A0A07050505020404" pitchFamily="18" charset="0"/>
              </a:rPr>
              <a:t>Thank You</a:t>
            </a:r>
          </a:p>
        </p:txBody>
      </p:sp>
    </p:spTree>
    <p:extLst>
      <p:ext uri="{BB962C8B-B14F-4D97-AF65-F5344CB8AC3E}">
        <p14:creationId xmlns:p14="http://schemas.microsoft.com/office/powerpoint/2010/main" val="215704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373224" y="335902"/>
            <a:ext cx="10782456" cy="989046"/>
          </a:xfrm>
        </p:spPr>
        <p:txBody>
          <a:bodyPr anchor="ctr">
            <a:normAutofit/>
          </a:bodyPr>
          <a:lstStyle/>
          <a:p>
            <a:pPr lvl="0"/>
            <a:r>
              <a:rPr lang="en-US" sz="4800" i="1" dirty="0">
                <a:solidFill>
                  <a:srgbClr val="FFFFFF"/>
                </a:solidFill>
              </a:rPr>
              <a:t>Situation</a:t>
            </a:r>
          </a:p>
        </p:txBody>
      </p:sp>
      <p:sp>
        <p:nvSpPr>
          <p:cNvPr id="49" name="Rectangle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
        <p:nvSpPr>
          <p:cNvPr id="6" name="TextBox 5">
            <a:extLst>
              <a:ext uri="{FF2B5EF4-FFF2-40B4-BE49-F238E27FC236}">
                <a16:creationId xmlns:a16="http://schemas.microsoft.com/office/drawing/2014/main" id="{4543E80C-319E-A93B-70A3-F036652BA397}"/>
              </a:ext>
            </a:extLst>
          </p:cNvPr>
          <p:cNvSpPr txBox="1"/>
          <p:nvPr/>
        </p:nvSpPr>
        <p:spPr>
          <a:xfrm>
            <a:off x="970384" y="1502229"/>
            <a:ext cx="8182947" cy="1200329"/>
          </a:xfrm>
          <a:prstGeom prst="rect">
            <a:avLst/>
          </a:prstGeom>
          <a:noFill/>
        </p:spPr>
        <p:txBody>
          <a:bodyPr wrap="square" rtlCol="0">
            <a:spAutoFit/>
          </a:bodyPr>
          <a:lstStyle/>
          <a:p>
            <a:r>
              <a:rPr lang="en-US" sz="1800" b="0" i="0" u="none" strike="noStrike" dirty="0">
                <a:solidFill>
                  <a:srgbClr val="000000"/>
                </a:solidFill>
                <a:effectLst/>
                <a:latin typeface="Times New Roman" panose="02020603050405020304" pitchFamily="18" charset="0"/>
                <a:cs typeface="Times New Roman" panose="02020603050405020304" pitchFamily="18" charset="0"/>
              </a:rPr>
              <a:t>To understand potential complexities in data migration, the current customer MDM assessment exercise focused on analyzing the integration architecture, data flow, data model, configurations (including cleanse functions, lookups, mappings, match, trust, user roles, queries, and packages), data volumetrics, and consumer systems use cases</a:t>
            </a:r>
            <a:r>
              <a:rPr lang="en-US" sz="1800" b="0" i="0" u="none" strike="noStrike" dirty="0">
                <a:solidFill>
                  <a:srgbClr val="000000"/>
                </a:solidFill>
                <a:effectLst/>
                <a:latin typeface="Schibsted Grotesk"/>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614DD-2E57-97C0-C8C1-BFA249B2BFE6}"/>
              </a:ext>
            </a:extLst>
          </p:cNvPr>
          <p:cNvSpPr>
            <a:spLocks noGrp="1"/>
          </p:cNvSpPr>
          <p:nvPr>
            <p:ph type="title"/>
          </p:nvPr>
        </p:nvSpPr>
        <p:spPr/>
        <p:txBody>
          <a:bodyPr/>
          <a:lstStyle/>
          <a:p>
            <a:r>
              <a:rPr lang="en-US" dirty="0"/>
              <a:t>Purpose Statement(Goal)</a:t>
            </a:r>
          </a:p>
        </p:txBody>
      </p:sp>
      <p:sp>
        <p:nvSpPr>
          <p:cNvPr id="3" name="Content Placeholder 2">
            <a:extLst>
              <a:ext uri="{FF2B5EF4-FFF2-40B4-BE49-F238E27FC236}">
                <a16:creationId xmlns:a16="http://schemas.microsoft.com/office/drawing/2014/main" id="{6F612A64-0E42-20A0-2EB9-238076F035ED}"/>
              </a:ext>
            </a:extLst>
          </p:cNvPr>
          <p:cNvSpPr>
            <a:spLocks noGrp="1"/>
          </p:cNvSpPr>
          <p:nvPr>
            <p:ph idx="1"/>
          </p:nvPr>
        </p:nvSpPr>
        <p:spPr/>
        <p:txBody>
          <a:bodyPr/>
          <a:lstStyle/>
          <a:p>
            <a:r>
              <a:rPr lang="en-US" sz="1800" b="0" i="0" u="none" strike="noStrike" dirty="0">
                <a:solidFill>
                  <a:srgbClr val="000000"/>
                </a:solidFill>
                <a:effectLst/>
                <a:latin typeface="Times New Roman" panose="02020603050405020304" pitchFamily="18" charset="0"/>
                <a:cs typeface="Times New Roman" panose="02020603050405020304" pitchFamily="18" charset="0"/>
              </a:rPr>
              <a:t>To modernize Aviva’s MDM system by migrating to a cloud-based platform , enabling better data quality, real-time access, improved scalability , stronger compliance , seamless  integration with enterprise systems, enhanced data governance, cost optimization, and support for long – term digital transformation and innovation.</a:t>
            </a:r>
          </a:p>
          <a:p>
            <a:r>
              <a:rPr lang="en-US" sz="18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25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79C10-4974-D5ED-36E2-99A9DECF7F59}"/>
              </a:ext>
            </a:extLst>
          </p:cNvPr>
          <p:cNvSpPr>
            <a:spLocks noGrp="1"/>
          </p:cNvSpPr>
          <p:nvPr>
            <p:ph type="title"/>
          </p:nvPr>
        </p:nvSpPr>
        <p:spPr/>
        <p:txBody>
          <a:bodyPr/>
          <a:lstStyle/>
          <a:p>
            <a:r>
              <a:rPr lang="en-US" dirty="0"/>
              <a:t>Project Objectives</a:t>
            </a:r>
          </a:p>
        </p:txBody>
      </p:sp>
      <p:sp>
        <p:nvSpPr>
          <p:cNvPr id="3" name="Content Placeholder 2">
            <a:extLst>
              <a:ext uri="{FF2B5EF4-FFF2-40B4-BE49-F238E27FC236}">
                <a16:creationId xmlns:a16="http://schemas.microsoft.com/office/drawing/2014/main" id="{E4ED2BA9-DAAB-6194-9A90-BFD056C8846D}"/>
              </a:ext>
            </a:extLst>
          </p:cNvPr>
          <p:cNvSpPr>
            <a:spLocks noGrp="1"/>
          </p:cNvSpPr>
          <p:nvPr>
            <p:ph idx="1"/>
          </p:nvPr>
        </p:nvSpPr>
        <p:spPr/>
        <p:txBody>
          <a:bodyPr>
            <a:normAutofit/>
          </a:bodyPr>
          <a:lstStyle/>
          <a:p>
            <a:r>
              <a:rPr lang="en-US" sz="1800" b="1" i="1" u="none" strike="noStrike" dirty="0">
                <a:solidFill>
                  <a:schemeClr val="tx1"/>
                </a:solidFill>
                <a:effectLst/>
                <a:latin typeface="Times New Roman" panose="02020603050405020304" pitchFamily="18" charset="0"/>
                <a:cs typeface="Times New Roman" panose="02020603050405020304" pitchFamily="18" charset="0"/>
              </a:rPr>
              <a:t>“Based on the discovery exercise, we understand Aviva’s Master Data Management Modernization objective through three lenses”</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main objectives include:</a:t>
            </a:r>
          </a:p>
          <a:p>
            <a:pPr marL="0" indent="0">
              <a:buNone/>
            </a:pPr>
            <a:r>
              <a:rPr lang="en-US" sz="1800" dirty="0">
                <a:latin typeface="Times New Roman" panose="02020603050405020304" pitchFamily="18" charset="0"/>
                <a:cs typeface="Times New Roman" panose="02020603050405020304" pitchFamily="18" charset="0"/>
                <a:sym typeface="Wingdings" panose="05000000000000000000" pitchFamily="2" charset="2"/>
              </a:rPr>
              <a:t></a:t>
            </a:r>
            <a:r>
              <a:rPr lang="en-US" sz="1800" b="1" i="0" u="none" strike="noStrike" dirty="0">
                <a:solidFill>
                  <a:srgbClr val="000000"/>
                </a:solidFill>
                <a:effectLst/>
                <a:latin typeface="Times New Roman" panose="02020603050405020304" pitchFamily="18" charset="0"/>
                <a:cs typeface="Times New Roman" panose="02020603050405020304" pitchFamily="18" charset="0"/>
              </a:rPr>
              <a:t>Process</a:t>
            </a:r>
            <a:r>
              <a:rPr lang="en-US" sz="1800" dirty="0">
                <a:latin typeface="Times New Roman" panose="02020603050405020304" pitchFamily="18" charset="0"/>
                <a:cs typeface="Times New Roman" panose="02020603050405020304" pitchFamily="18" charset="0"/>
              </a:rPr>
              <a:t>: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Simplify and Standardize Customer MDM processes to improve data quality and data retrieval. </a:t>
            </a:r>
            <a:r>
              <a:rPr lang="en-US" sz="1800" dirty="0">
                <a:latin typeface="Times New Roman" panose="02020603050405020304" pitchFamily="18" charset="0"/>
                <a:cs typeface="Times New Roman" panose="02020603050405020304" pitchFamily="18" charset="0"/>
                <a:sym typeface="Wingdings" panose="05000000000000000000" pitchFamily="2" charset="2"/>
              </a:rPr>
              <a:t></a:t>
            </a:r>
            <a:r>
              <a:rPr lang="en-US" sz="1800" b="1" i="0" u="none" strike="noStrike" dirty="0">
                <a:solidFill>
                  <a:srgbClr val="000000"/>
                </a:solidFill>
                <a:effectLst/>
                <a:latin typeface="Times New Roman" panose="02020603050405020304" pitchFamily="18" charset="0"/>
                <a:cs typeface="Times New Roman" panose="02020603050405020304" pitchFamily="18" charset="0"/>
              </a:rPr>
              <a:t>Tool</a:t>
            </a:r>
            <a:r>
              <a:rPr lang="en-US" sz="1800" b="0" i="0" dirty="0">
                <a:solidFill>
                  <a:srgbClr val="000000"/>
                </a:solidFill>
                <a:effectLst/>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r>
              <a:rPr lang="en-US" sz="1800" b="0" i="0" u="none" strike="noStrike" dirty="0">
                <a:solidFill>
                  <a:srgbClr val="111111"/>
                </a:solidFill>
                <a:effectLst/>
                <a:latin typeface="Times New Roman" panose="02020603050405020304" pitchFamily="18" charset="0"/>
                <a:cs typeface="Times New Roman" panose="02020603050405020304" pitchFamily="18" charset="0"/>
              </a:rPr>
              <a:t>Improve integration capabilities with other enterprise systems and data sources.</a:t>
            </a:r>
          </a:p>
          <a:p>
            <a:pPr marL="0" indent="0">
              <a:buNone/>
            </a:pPr>
            <a:r>
              <a:rPr lang="en-US" sz="1800" dirty="0">
                <a:solidFill>
                  <a:srgbClr val="111111"/>
                </a:solidFill>
                <a:latin typeface="Times New Roman" panose="02020603050405020304" pitchFamily="18" charset="0"/>
                <a:cs typeface="Times New Roman" panose="02020603050405020304" pitchFamily="18" charset="0"/>
              </a:rPr>
              <a:t>              </a:t>
            </a:r>
            <a:r>
              <a:rPr lang="en-US" sz="1800" b="0" i="0" u="none" strike="noStrike" dirty="0">
                <a:solidFill>
                  <a:srgbClr val="111111"/>
                </a:solidFill>
                <a:effectLst/>
                <a:latin typeface="Times New Roman" panose="02020603050405020304" pitchFamily="18" charset="0"/>
                <a:cs typeface="Times New Roman" panose="02020603050405020304" pitchFamily="18" charset="0"/>
              </a:rPr>
              <a:t>Leverage the scalability of SaaS MDM to handle increasing data volumes and complexity.</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US" sz="1800" b="0" i="0" u="none" strike="noStrike" dirty="0">
              <a:solidFill>
                <a:srgbClr val="111111"/>
              </a:solidFill>
              <a:effectLst/>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sym typeface="Wingdings" panose="05000000000000000000" pitchFamily="2" charset="2"/>
              </a:rPr>
              <a:t></a:t>
            </a:r>
            <a:r>
              <a:rPr lang="en-US" sz="1800" b="1" dirty="0">
                <a:latin typeface="Times New Roman" panose="02020603050405020304" pitchFamily="18" charset="0"/>
                <a:cs typeface="Times New Roman" panose="02020603050405020304" pitchFamily="18" charset="0"/>
              </a:rPr>
              <a:t>People</a:t>
            </a:r>
            <a:r>
              <a:rPr lang="en-US" sz="1800" dirty="0">
                <a:latin typeface="Times New Roman" panose="02020603050405020304" pitchFamily="18" charset="0"/>
                <a:cs typeface="Times New Roman" panose="02020603050405020304" pitchFamily="18" charset="0"/>
              </a:rPr>
              <a:t> :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Enhance the usability and accessibility of the Customer MDM system for business users and data stewards. </a:t>
            </a:r>
            <a:endParaRPr lang="en-US" sz="1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118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66445-59FF-5A08-CEF1-85348F5CFEE9}"/>
              </a:ext>
            </a:extLst>
          </p:cNvPr>
          <p:cNvSpPr>
            <a:spLocks noGrp="1"/>
          </p:cNvSpPr>
          <p:nvPr>
            <p:ph type="title"/>
          </p:nvPr>
        </p:nvSpPr>
        <p:spPr/>
        <p:txBody>
          <a:bodyPr/>
          <a:lstStyle/>
          <a:p>
            <a:r>
              <a:rPr lang="en-US" dirty="0"/>
              <a:t>Success Criteria</a:t>
            </a:r>
          </a:p>
        </p:txBody>
      </p:sp>
      <p:sp>
        <p:nvSpPr>
          <p:cNvPr id="3" name="Content Placeholder 2">
            <a:extLst>
              <a:ext uri="{FF2B5EF4-FFF2-40B4-BE49-F238E27FC236}">
                <a16:creationId xmlns:a16="http://schemas.microsoft.com/office/drawing/2014/main" id="{99EAA5FD-9719-C0A2-0518-870F9231941E}"/>
              </a:ext>
            </a:extLst>
          </p:cNvPr>
          <p:cNvSpPr>
            <a:spLocks noGrp="1"/>
          </p:cNvSpPr>
          <p:nvPr>
            <p:ph idx="1"/>
          </p:nvPr>
        </p:nvSpPr>
        <p:spPr/>
        <p:txBody>
          <a:bodyPr/>
          <a:lstStyle/>
          <a:p>
            <a:pPr>
              <a:buFont typeface="Wingdings" panose="05000000000000000000" pitchFamily="2" charset="2"/>
              <a:buChar char="Ø"/>
            </a:pPr>
            <a:r>
              <a:rPr lang="en-US" dirty="0"/>
              <a:t>System Performance &amp; </a:t>
            </a:r>
            <a:r>
              <a:rPr lang="en-US" dirty="0" err="1"/>
              <a:t>Scalabiility</a:t>
            </a:r>
            <a:endParaRPr lang="en-US" dirty="0"/>
          </a:p>
          <a:p>
            <a:pPr>
              <a:buFont typeface="Wingdings" panose="05000000000000000000" pitchFamily="2" charset="2"/>
              <a:buChar char="Ø"/>
            </a:pPr>
            <a:r>
              <a:rPr lang="en-US" dirty="0"/>
              <a:t>Zero Business Disruption</a:t>
            </a:r>
          </a:p>
          <a:p>
            <a:pPr>
              <a:buFont typeface="Wingdings" panose="05000000000000000000" pitchFamily="2" charset="2"/>
              <a:buChar char="Ø"/>
            </a:pPr>
            <a:r>
              <a:rPr lang="en-US" dirty="0"/>
              <a:t>Increase Customer Satisfaction </a:t>
            </a:r>
          </a:p>
          <a:p>
            <a:pPr>
              <a:buFont typeface="Wingdings" panose="05000000000000000000" pitchFamily="2" charset="2"/>
              <a:buChar char="Ø"/>
            </a:pPr>
            <a:r>
              <a:rPr lang="en-US" dirty="0"/>
              <a:t>Security Compliance</a:t>
            </a:r>
          </a:p>
          <a:p>
            <a:pPr>
              <a:buFont typeface="Wingdings" panose="05000000000000000000" pitchFamily="2" charset="2"/>
              <a:buChar char="Ø"/>
            </a:pPr>
            <a:r>
              <a:rPr lang="en-US" dirty="0"/>
              <a:t>User Acceptance &amp; Adoption</a:t>
            </a:r>
          </a:p>
        </p:txBody>
      </p:sp>
    </p:spTree>
    <p:extLst>
      <p:ext uri="{BB962C8B-B14F-4D97-AF65-F5344CB8AC3E}">
        <p14:creationId xmlns:p14="http://schemas.microsoft.com/office/powerpoint/2010/main" val="358317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ADCC-9929-5773-D503-BB7EE091D2E8}"/>
              </a:ext>
            </a:extLst>
          </p:cNvPr>
          <p:cNvSpPr>
            <a:spLocks noGrp="1"/>
          </p:cNvSpPr>
          <p:nvPr>
            <p:ph type="title"/>
          </p:nvPr>
        </p:nvSpPr>
        <p:spPr/>
        <p:txBody>
          <a:bodyPr/>
          <a:lstStyle/>
          <a:p>
            <a:r>
              <a:rPr lang="en-US" dirty="0"/>
              <a:t>Methods and approach</a:t>
            </a:r>
          </a:p>
        </p:txBody>
      </p:sp>
      <p:sp>
        <p:nvSpPr>
          <p:cNvPr id="3" name="Content Placeholder 2">
            <a:extLst>
              <a:ext uri="{FF2B5EF4-FFF2-40B4-BE49-F238E27FC236}">
                <a16:creationId xmlns:a16="http://schemas.microsoft.com/office/drawing/2014/main" id="{4704CE63-E8F9-EC88-2BC8-7C31E74B279E}"/>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Selection Process:</a:t>
            </a:r>
          </a:p>
          <a:p>
            <a:r>
              <a:rPr lang="en-US" dirty="0">
                <a:latin typeface="Times New Roman" panose="02020603050405020304" pitchFamily="18" charset="0"/>
                <a:cs typeface="Times New Roman" panose="02020603050405020304" pitchFamily="18" charset="0"/>
              </a:rPr>
              <a:t>Requirement Gathering</a:t>
            </a:r>
          </a:p>
          <a:p>
            <a:r>
              <a:rPr lang="en-US" dirty="0">
                <a:latin typeface="Times New Roman" panose="02020603050405020304" pitchFamily="18" charset="0"/>
                <a:cs typeface="Times New Roman" panose="02020603050405020304" pitchFamily="18" charset="0"/>
              </a:rPr>
              <a:t>RFI/RFP Process</a:t>
            </a:r>
          </a:p>
          <a:p>
            <a:r>
              <a:rPr lang="en-US" dirty="0">
                <a:latin typeface="Times New Roman" panose="02020603050405020304" pitchFamily="18" charset="0"/>
                <a:cs typeface="Times New Roman" panose="02020603050405020304" pitchFamily="18" charset="0"/>
              </a:rPr>
              <a:t>Evaluation Criteria</a:t>
            </a:r>
          </a:p>
          <a:p>
            <a:r>
              <a:rPr lang="en-US" dirty="0">
                <a:latin typeface="Times New Roman" panose="02020603050405020304" pitchFamily="18" charset="0"/>
                <a:cs typeface="Times New Roman" panose="02020603050405020304" pitchFamily="18" charset="0"/>
              </a:rPr>
              <a:t>POC Execution</a:t>
            </a:r>
          </a:p>
          <a:p>
            <a:r>
              <a:rPr lang="en-US" dirty="0">
                <a:latin typeface="Times New Roman" panose="02020603050405020304" pitchFamily="18" charset="0"/>
                <a:cs typeface="Times New Roman" panose="02020603050405020304" pitchFamily="18" charset="0"/>
              </a:rPr>
              <a:t>Final Selection</a:t>
            </a:r>
          </a:p>
          <a:p>
            <a:endParaRPr lang="en-US" dirty="0"/>
          </a:p>
          <a:p>
            <a:endParaRPr lang="en-US" dirty="0"/>
          </a:p>
        </p:txBody>
      </p:sp>
    </p:spTree>
    <p:extLst>
      <p:ext uri="{BB962C8B-B14F-4D97-AF65-F5344CB8AC3E}">
        <p14:creationId xmlns:p14="http://schemas.microsoft.com/office/powerpoint/2010/main" val="234026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1E17-5EAF-A13C-DE36-2515883184BA}"/>
              </a:ext>
            </a:extLst>
          </p:cNvPr>
          <p:cNvSpPr>
            <a:spLocks noGrp="1"/>
          </p:cNvSpPr>
          <p:nvPr>
            <p:ph type="title"/>
          </p:nvPr>
        </p:nvSpPr>
        <p:spPr/>
        <p:txBody>
          <a:bodyPr/>
          <a:lstStyle/>
          <a:p>
            <a:r>
              <a:rPr lang="en-US" dirty="0"/>
              <a:t>Methods and approach</a:t>
            </a:r>
          </a:p>
        </p:txBody>
      </p:sp>
      <p:sp>
        <p:nvSpPr>
          <p:cNvPr id="3" name="Content Placeholder 2">
            <a:extLst>
              <a:ext uri="{FF2B5EF4-FFF2-40B4-BE49-F238E27FC236}">
                <a16:creationId xmlns:a16="http://schemas.microsoft.com/office/drawing/2014/main" id="{5AF4D555-37CA-A779-606D-9B04368458A5}"/>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Selection Committee:</a:t>
            </a:r>
          </a:p>
          <a:p>
            <a:pPr marL="0" indent="0">
              <a:buNone/>
            </a:pPr>
            <a:r>
              <a:rPr lang="en-US" dirty="0">
                <a:latin typeface="Times New Roman" panose="02020603050405020304" pitchFamily="18" charset="0"/>
                <a:cs typeface="Times New Roman" panose="02020603050405020304" pitchFamily="18" charset="0"/>
              </a:rPr>
              <a:t>a. Business Stakeholders</a:t>
            </a:r>
          </a:p>
          <a:p>
            <a:pPr marL="0" indent="0">
              <a:buNone/>
            </a:pPr>
            <a:r>
              <a:rPr lang="en-US" dirty="0">
                <a:latin typeface="Times New Roman" panose="02020603050405020304" pitchFamily="18" charset="0"/>
                <a:cs typeface="Times New Roman" panose="02020603050405020304" pitchFamily="18" charset="0"/>
              </a:rPr>
              <a:t>b. IT Architects &amp; Data Governance Leads</a:t>
            </a:r>
          </a:p>
          <a:p>
            <a:pPr marL="0" indent="0">
              <a:buNone/>
            </a:pPr>
            <a:r>
              <a:rPr lang="en-US" dirty="0">
                <a:latin typeface="Times New Roman" panose="02020603050405020304" pitchFamily="18" charset="0"/>
                <a:cs typeface="Times New Roman" panose="02020603050405020304" pitchFamily="18" charset="0"/>
              </a:rPr>
              <a:t>c. MDM Product Owners</a:t>
            </a:r>
          </a:p>
          <a:p>
            <a:pPr marL="0" indent="0">
              <a:buNone/>
            </a:pPr>
            <a:r>
              <a:rPr lang="en-US" dirty="0">
                <a:latin typeface="Times New Roman" panose="02020603050405020304" pitchFamily="18" charset="0"/>
                <a:cs typeface="Times New Roman" panose="02020603050405020304" pitchFamily="18" charset="0"/>
              </a:rPr>
              <a:t>d. Security &amp; Compliance Officers</a:t>
            </a:r>
          </a:p>
          <a:p>
            <a:pPr marL="0" indent="0">
              <a:buNone/>
            </a:pPr>
            <a:r>
              <a:rPr lang="en-US" dirty="0">
                <a:latin typeface="Times New Roman" panose="02020603050405020304" pitchFamily="18" charset="0"/>
                <a:cs typeface="Times New Roman" panose="02020603050405020304" pitchFamily="18" charset="0"/>
              </a:rPr>
              <a:t>e. Project Management Team</a:t>
            </a:r>
            <a:endParaRPr lang="en-US" dirty="0"/>
          </a:p>
        </p:txBody>
      </p:sp>
    </p:spTree>
    <p:extLst>
      <p:ext uri="{BB962C8B-B14F-4D97-AF65-F5344CB8AC3E}">
        <p14:creationId xmlns:p14="http://schemas.microsoft.com/office/powerpoint/2010/main" val="25815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2079-B9F8-83D6-94CF-D2A9BCB55869}"/>
              </a:ext>
            </a:extLst>
          </p:cNvPr>
          <p:cNvSpPr>
            <a:spLocks noGrp="1"/>
          </p:cNvSpPr>
          <p:nvPr>
            <p:ph type="title"/>
          </p:nvPr>
        </p:nvSpPr>
        <p:spPr/>
        <p:txBody>
          <a:bodyPr/>
          <a:lstStyle/>
          <a:p>
            <a:r>
              <a:rPr lang="en-US" dirty="0"/>
              <a:t>Methods and approach</a:t>
            </a:r>
          </a:p>
        </p:txBody>
      </p:sp>
      <p:sp>
        <p:nvSpPr>
          <p:cNvPr id="3" name="Content Placeholder 2">
            <a:extLst>
              <a:ext uri="{FF2B5EF4-FFF2-40B4-BE49-F238E27FC236}">
                <a16:creationId xmlns:a16="http://schemas.microsoft.com/office/drawing/2014/main" id="{700D6836-8A2E-4621-87F5-52D592B4F033}"/>
              </a:ext>
            </a:extLst>
          </p:cNvPr>
          <p:cNvSpPr>
            <a:spLocks noGrp="1"/>
          </p:cNvSpPr>
          <p:nvPr>
            <p:ph idx="1"/>
          </p:nvPr>
        </p:nvSpPr>
        <p:spPr>
          <a:xfrm>
            <a:off x="1066800" y="1884267"/>
            <a:ext cx="10058400" cy="3760891"/>
          </a:xfrm>
        </p:spPr>
        <p:txBody>
          <a:bodyPr>
            <a:noAutofit/>
          </a:bodyPr>
          <a:lstStyle/>
          <a:p>
            <a:r>
              <a:rPr lang="en-US" b="1" dirty="0">
                <a:latin typeface="Times New Roman" panose="02020603050405020304" pitchFamily="18" charset="0"/>
                <a:cs typeface="Times New Roman" panose="02020603050405020304" pitchFamily="18" charset="0"/>
              </a:rPr>
              <a:t>Defined Requirements:</a:t>
            </a:r>
          </a:p>
          <a:p>
            <a:r>
              <a:rPr lang="en-US" b="1" dirty="0">
                <a:latin typeface="Times New Roman" panose="02020603050405020304" pitchFamily="18" charset="0"/>
                <a:cs typeface="Times New Roman" panose="02020603050405020304" pitchFamily="18" charset="0"/>
              </a:rPr>
              <a:t>a. Functional Requirements:</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Golden Record Management.</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Data Stewardship &amp; Governance Console.</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Real – time &amp; Batch Integration Support.</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Customizable Hierarchy Management.</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D</a:t>
            </a:r>
            <a:r>
              <a:rPr lang="en-US" dirty="0">
                <a:latin typeface="Times New Roman" panose="02020603050405020304" pitchFamily="18" charset="0"/>
                <a:cs typeface="Times New Roman" panose="02020603050405020304" pitchFamily="18" charset="0"/>
              </a:rPr>
              <a:t>ata Lineage &amp; Audit Trails .</a:t>
            </a:r>
          </a:p>
          <a:p>
            <a:endParaRPr lang="en-US" sz="2000" dirty="0"/>
          </a:p>
        </p:txBody>
      </p:sp>
    </p:spTree>
    <p:extLst>
      <p:ext uri="{BB962C8B-B14F-4D97-AF65-F5344CB8AC3E}">
        <p14:creationId xmlns:p14="http://schemas.microsoft.com/office/powerpoint/2010/main" val="99889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C3C86-9B6F-0BC7-E63E-13D839E221F9}"/>
              </a:ext>
            </a:extLst>
          </p:cNvPr>
          <p:cNvSpPr>
            <a:spLocks noGrp="1"/>
          </p:cNvSpPr>
          <p:nvPr>
            <p:ph type="title"/>
          </p:nvPr>
        </p:nvSpPr>
        <p:spPr/>
        <p:txBody>
          <a:bodyPr/>
          <a:lstStyle/>
          <a:p>
            <a:r>
              <a:rPr lang="en-US" dirty="0"/>
              <a:t>Methods and approach</a:t>
            </a:r>
          </a:p>
        </p:txBody>
      </p:sp>
      <p:sp>
        <p:nvSpPr>
          <p:cNvPr id="3" name="Content Placeholder 2">
            <a:extLst>
              <a:ext uri="{FF2B5EF4-FFF2-40B4-BE49-F238E27FC236}">
                <a16:creationId xmlns:a16="http://schemas.microsoft.com/office/drawing/2014/main" id="{42C9E909-46CB-75AB-1574-A5A0F15D0EF8}"/>
              </a:ext>
            </a:extLst>
          </p:cNvPr>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b. Non-Functional Requirements:</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Scalability.</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High Availability &amp; Reliability.</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Security &amp; Compliance.</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Performance.</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Disaster Recovery</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Cloud - Native</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Support &amp; Documentation</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325225"/>
      </p:ext>
    </p:extLst>
  </p:cSld>
  <p:clrMapOvr>
    <a:masterClrMapping/>
  </p:clrMapOvr>
</p:sld>
</file>

<file path=ppt/theme/theme1.xml><?xml version="1.0" encoding="utf-8"?>
<a:theme xmlns:a="http://schemas.openxmlformats.org/drawingml/2006/main" name="Custom">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80AA9D2D-EE59-4148-A11E-A51EEE828B28}" vid="{AEAFD717-D3C8-4034-8F7E-D5220B0CCE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4F4D41-822D-40F2-A7AC-E4E6CB36CA7A}">
  <ds:schemaRefs>
    <ds:schemaRef ds:uri="http://schemas.microsoft.com/office/2006/metadata/properties"/>
    <ds:schemaRef ds:uri="http://www.w3.org/2000/xmlns/"/>
    <ds:schemaRef ds:uri="http://schemas.microsoft.com/sharepoint/v3"/>
    <ds:schemaRef ds:uri="http://www.w3.org/2001/XMLSchema-instance"/>
    <ds:schemaRef ds:uri="71af3243-3dd4-4a8d-8c0d-dd76da1f02a5"/>
    <ds:schemaRef ds:uri="http://schemas.microsoft.com/office/infopath/2007/PartnerControls"/>
    <ds:schemaRef ds:uri="230e9df3-be65-4c73-a93b-d1236ebd677e"/>
  </ds:schemaRefs>
</ds:datastoreItem>
</file>

<file path=customXml/itemProps2.xml><?xml version="1.0" encoding="utf-8"?>
<ds:datastoreItem xmlns:ds="http://schemas.openxmlformats.org/officeDocument/2006/customXml" ds:itemID="{19DAD249-BF80-48EF-9AFB-36A11BCDC2CE}">
  <ds:schemaRefs>
    <ds:schemaRef ds:uri="http://schemas.microsoft.com/sharepoint/v3/contenttype/forms"/>
  </ds:schemaRefs>
</ds:datastoreItem>
</file>

<file path=customXml/itemProps3.xml><?xml version="1.0" encoding="utf-8"?>
<ds:datastoreItem xmlns:ds="http://schemas.openxmlformats.org/officeDocument/2006/customXml" ds:itemID="{C5A59D56-2157-4202-9D02-F44E447A241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{1EF9B717-AFF6-46C2-B21F-7A648872F333}tf56160789_win32</Template>
  <TotalTime>120</TotalTime>
  <Words>543</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Berlin Sans FB Demi</vt:lpstr>
      <vt:lpstr>Bookman Old Style</vt:lpstr>
      <vt:lpstr>Calibri</vt:lpstr>
      <vt:lpstr>Franklin Gothic Book</vt:lpstr>
      <vt:lpstr>Schibsted Grotesk</vt:lpstr>
      <vt:lpstr>Times New Roman</vt:lpstr>
      <vt:lpstr>Wide Latin</vt:lpstr>
      <vt:lpstr>Wingdings</vt:lpstr>
      <vt:lpstr>Custom</vt:lpstr>
      <vt:lpstr>PowerPoint Presentation</vt:lpstr>
      <vt:lpstr>Situation</vt:lpstr>
      <vt:lpstr>Purpose Statement(Goal)</vt:lpstr>
      <vt:lpstr>Project Objectives</vt:lpstr>
      <vt:lpstr>Success Criteria</vt:lpstr>
      <vt:lpstr>Methods and approach</vt:lpstr>
      <vt:lpstr>Methods and approach</vt:lpstr>
      <vt:lpstr>Methods and approach</vt:lpstr>
      <vt:lpstr>Methods and approach</vt:lpstr>
      <vt:lpstr>Resources</vt:lpstr>
      <vt:lpstr>Resources</vt:lpstr>
      <vt:lpstr>Risks and Dependencies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konkumutti sravani</dc:creator>
  <cp:lastModifiedBy>Aitha Sai Varun</cp:lastModifiedBy>
  <cp:revision>17</cp:revision>
  <dcterms:created xsi:type="dcterms:W3CDTF">2024-03-13T17:30:20Z</dcterms:created>
  <dcterms:modified xsi:type="dcterms:W3CDTF">2025-04-30T18:45:14Z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