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5" r:id="rId8"/>
    <p:sldId id="266" r:id="rId9"/>
    <p:sldId id="262"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snapToGrid="0">
      <p:cViewPr varScale="1">
        <p:scale>
          <a:sx n="83" d="100"/>
          <a:sy n="83" d="100"/>
        </p:scale>
        <p:origin x="653"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312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A028CF-69DA-4CEE-8466-97FCD5DDD993}" type="datetimeFigureOut">
              <a:rPr lang="en-IN" smtClean="0"/>
              <a:t>10-01-2025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F7900E-DDF3-4F5E-A396-A73A71C62B27}" type="slidenum">
              <a:rPr lang="en-IN" smtClean="0"/>
              <a:t>‹#›</a:t>
            </a:fld>
            <a:endParaRPr lang="en-IN"/>
          </a:p>
        </p:txBody>
      </p:sp>
    </p:spTree>
    <p:extLst>
      <p:ext uri="{BB962C8B-B14F-4D97-AF65-F5344CB8AC3E}">
        <p14:creationId xmlns:p14="http://schemas.microsoft.com/office/powerpoint/2010/main" val="1763727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3F7900E-DDF3-4F5E-A396-A73A71C62B27}" type="slidenum">
              <a:rPr lang="en-IN" smtClean="0"/>
              <a:t>1</a:t>
            </a:fld>
            <a:endParaRPr lang="en-IN"/>
          </a:p>
        </p:txBody>
      </p:sp>
    </p:spTree>
    <p:extLst>
      <p:ext uri="{BB962C8B-B14F-4D97-AF65-F5344CB8AC3E}">
        <p14:creationId xmlns:p14="http://schemas.microsoft.com/office/powerpoint/2010/main" val="1494861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3F7900E-DDF3-4F5E-A396-A73A71C62B27}" type="slidenum">
              <a:rPr lang="en-IN" smtClean="0"/>
              <a:t>5</a:t>
            </a:fld>
            <a:endParaRPr lang="en-IN"/>
          </a:p>
        </p:txBody>
      </p:sp>
    </p:spTree>
    <p:extLst>
      <p:ext uri="{BB962C8B-B14F-4D97-AF65-F5344CB8AC3E}">
        <p14:creationId xmlns:p14="http://schemas.microsoft.com/office/powerpoint/2010/main" val="678336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C5A47CA-2802-400F-BD23-18B60F4C4F19}"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C901EA-788E-4CF8-9E72-2390069A24D5}" type="slidenum">
              <a:rPr lang="en-IN" smtClean="0"/>
              <a:t>‹#›</a:t>
            </a:fld>
            <a:endParaRPr lang="en-IN"/>
          </a:p>
        </p:txBody>
      </p:sp>
    </p:spTree>
    <p:extLst>
      <p:ext uri="{BB962C8B-B14F-4D97-AF65-F5344CB8AC3E}">
        <p14:creationId xmlns:p14="http://schemas.microsoft.com/office/powerpoint/2010/main" val="446739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5A47CA-2802-400F-BD23-18B60F4C4F19}"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C901EA-788E-4CF8-9E72-2390069A24D5}" type="slidenum">
              <a:rPr lang="en-IN" smtClean="0"/>
              <a:t>‹#›</a:t>
            </a:fld>
            <a:endParaRPr lang="en-IN"/>
          </a:p>
        </p:txBody>
      </p:sp>
    </p:spTree>
    <p:extLst>
      <p:ext uri="{BB962C8B-B14F-4D97-AF65-F5344CB8AC3E}">
        <p14:creationId xmlns:p14="http://schemas.microsoft.com/office/powerpoint/2010/main" val="2590280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5A47CA-2802-400F-BD23-18B60F4C4F19}"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C901EA-788E-4CF8-9E72-2390069A24D5}" type="slidenum">
              <a:rPr lang="en-IN" smtClean="0"/>
              <a:t>‹#›</a:t>
            </a:fld>
            <a:endParaRPr lang="en-IN"/>
          </a:p>
        </p:txBody>
      </p:sp>
    </p:spTree>
    <p:extLst>
      <p:ext uri="{BB962C8B-B14F-4D97-AF65-F5344CB8AC3E}">
        <p14:creationId xmlns:p14="http://schemas.microsoft.com/office/powerpoint/2010/main" val="374010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5A47CA-2802-400F-BD23-18B60F4C4F19}"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C901EA-788E-4CF8-9E72-2390069A24D5}" type="slidenum">
              <a:rPr lang="en-IN" smtClean="0"/>
              <a:t>‹#›</a:t>
            </a:fld>
            <a:endParaRPr lang="en-IN"/>
          </a:p>
        </p:txBody>
      </p:sp>
    </p:spTree>
    <p:extLst>
      <p:ext uri="{BB962C8B-B14F-4D97-AF65-F5344CB8AC3E}">
        <p14:creationId xmlns:p14="http://schemas.microsoft.com/office/powerpoint/2010/main" val="3409637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5A47CA-2802-400F-BD23-18B60F4C4F19}" type="datetimeFigureOut">
              <a:rPr lang="en-IN" smtClean="0"/>
              <a:t>10-01-2025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C901EA-788E-4CF8-9E72-2390069A24D5}" type="slidenum">
              <a:rPr lang="en-IN" smtClean="0"/>
              <a:t>‹#›</a:t>
            </a:fld>
            <a:endParaRPr lang="en-IN"/>
          </a:p>
        </p:txBody>
      </p:sp>
    </p:spTree>
    <p:extLst>
      <p:ext uri="{BB962C8B-B14F-4D97-AF65-F5344CB8AC3E}">
        <p14:creationId xmlns:p14="http://schemas.microsoft.com/office/powerpoint/2010/main" val="3749082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C5A47CA-2802-400F-BD23-18B60F4C4F19}" type="datetimeFigureOut">
              <a:rPr lang="en-IN" smtClean="0"/>
              <a:t>10-01-2025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C901EA-788E-4CF8-9E72-2390069A24D5}" type="slidenum">
              <a:rPr lang="en-IN" smtClean="0"/>
              <a:t>‹#›</a:t>
            </a:fld>
            <a:endParaRPr lang="en-IN"/>
          </a:p>
        </p:txBody>
      </p:sp>
    </p:spTree>
    <p:extLst>
      <p:ext uri="{BB962C8B-B14F-4D97-AF65-F5344CB8AC3E}">
        <p14:creationId xmlns:p14="http://schemas.microsoft.com/office/powerpoint/2010/main" val="2023054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C5A47CA-2802-400F-BD23-18B60F4C4F19}" type="datetimeFigureOut">
              <a:rPr lang="en-IN" smtClean="0"/>
              <a:t>10-01-2025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4C901EA-788E-4CF8-9E72-2390069A24D5}" type="slidenum">
              <a:rPr lang="en-IN" smtClean="0"/>
              <a:t>‹#›</a:t>
            </a:fld>
            <a:endParaRPr lang="en-IN"/>
          </a:p>
        </p:txBody>
      </p:sp>
    </p:spTree>
    <p:extLst>
      <p:ext uri="{BB962C8B-B14F-4D97-AF65-F5344CB8AC3E}">
        <p14:creationId xmlns:p14="http://schemas.microsoft.com/office/powerpoint/2010/main" val="944544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C5A47CA-2802-400F-BD23-18B60F4C4F19}" type="datetimeFigureOut">
              <a:rPr lang="en-IN" smtClean="0"/>
              <a:t>10-01-2025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4C901EA-788E-4CF8-9E72-2390069A24D5}" type="slidenum">
              <a:rPr lang="en-IN" smtClean="0"/>
              <a:t>‹#›</a:t>
            </a:fld>
            <a:endParaRPr lang="en-IN"/>
          </a:p>
        </p:txBody>
      </p:sp>
    </p:spTree>
    <p:extLst>
      <p:ext uri="{BB962C8B-B14F-4D97-AF65-F5344CB8AC3E}">
        <p14:creationId xmlns:p14="http://schemas.microsoft.com/office/powerpoint/2010/main" val="4161446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5A47CA-2802-400F-BD23-18B60F4C4F19}" type="datetimeFigureOut">
              <a:rPr lang="en-IN" smtClean="0"/>
              <a:t>10-01-2025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4C901EA-788E-4CF8-9E72-2390069A24D5}" type="slidenum">
              <a:rPr lang="en-IN" smtClean="0"/>
              <a:t>‹#›</a:t>
            </a:fld>
            <a:endParaRPr lang="en-IN"/>
          </a:p>
        </p:txBody>
      </p:sp>
    </p:spTree>
    <p:extLst>
      <p:ext uri="{BB962C8B-B14F-4D97-AF65-F5344CB8AC3E}">
        <p14:creationId xmlns:p14="http://schemas.microsoft.com/office/powerpoint/2010/main" val="3424573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5A47CA-2802-400F-BD23-18B60F4C4F19}" type="datetimeFigureOut">
              <a:rPr lang="en-IN" smtClean="0"/>
              <a:t>10-01-2025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C901EA-788E-4CF8-9E72-2390069A24D5}" type="slidenum">
              <a:rPr lang="en-IN" smtClean="0"/>
              <a:t>‹#›</a:t>
            </a:fld>
            <a:endParaRPr lang="en-IN"/>
          </a:p>
        </p:txBody>
      </p:sp>
    </p:spTree>
    <p:extLst>
      <p:ext uri="{BB962C8B-B14F-4D97-AF65-F5344CB8AC3E}">
        <p14:creationId xmlns:p14="http://schemas.microsoft.com/office/powerpoint/2010/main" val="1260171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5A47CA-2802-400F-BD23-18B60F4C4F19}" type="datetimeFigureOut">
              <a:rPr lang="en-IN" smtClean="0"/>
              <a:t>10-01-2025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C901EA-788E-4CF8-9E72-2390069A24D5}" type="slidenum">
              <a:rPr lang="en-IN" smtClean="0"/>
              <a:t>‹#›</a:t>
            </a:fld>
            <a:endParaRPr lang="en-IN"/>
          </a:p>
        </p:txBody>
      </p:sp>
    </p:spTree>
    <p:extLst>
      <p:ext uri="{BB962C8B-B14F-4D97-AF65-F5344CB8AC3E}">
        <p14:creationId xmlns:p14="http://schemas.microsoft.com/office/powerpoint/2010/main" val="742761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5A47CA-2802-400F-BD23-18B60F4C4F19}" type="datetimeFigureOut">
              <a:rPr lang="en-IN" smtClean="0"/>
              <a:t>10-01-2025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C901EA-788E-4CF8-9E72-2390069A24D5}" type="slidenum">
              <a:rPr lang="en-IN" smtClean="0"/>
              <a:t>‹#›</a:t>
            </a:fld>
            <a:endParaRPr lang="en-IN"/>
          </a:p>
        </p:txBody>
      </p:sp>
    </p:spTree>
    <p:extLst>
      <p:ext uri="{BB962C8B-B14F-4D97-AF65-F5344CB8AC3E}">
        <p14:creationId xmlns:p14="http://schemas.microsoft.com/office/powerpoint/2010/main" val="395326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588000"/>
            <a:ext cx="9144000" cy="618836"/>
          </a:xfrm>
        </p:spPr>
        <p:txBody>
          <a:bodyPr>
            <a:noAutofit/>
          </a:bodyPr>
          <a:lstStyle/>
          <a:p>
            <a:r>
              <a:rPr lang="en-US" sz="2000" b="1" dirty="0" smtClean="0"/>
              <a:t>Prepaid </a:t>
            </a:r>
            <a:r>
              <a:rPr lang="en-US" sz="2000" b="1" dirty="0"/>
              <a:t>B</a:t>
            </a:r>
            <a:r>
              <a:rPr lang="en-US" sz="2000" b="1" dirty="0" smtClean="0"/>
              <a:t>y: NACHIKET HEMLANI</a:t>
            </a:r>
            <a:endParaRPr lang="en-US" sz="2000" b="1" dirty="0"/>
          </a:p>
          <a:p>
            <a:r>
              <a:rPr lang="en-US" sz="2000" b="1" dirty="0" smtClean="0"/>
              <a:t>Date: 09/01/2025</a:t>
            </a:r>
            <a:endParaRPr lang="en-IN" sz="2000" b="1" dirty="0"/>
          </a:p>
        </p:txBody>
      </p:sp>
      <p:sp>
        <p:nvSpPr>
          <p:cNvPr id="2" name="TextBox 1"/>
          <p:cNvSpPr txBox="1"/>
          <p:nvPr/>
        </p:nvSpPr>
        <p:spPr>
          <a:xfrm>
            <a:off x="3149599" y="1736436"/>
            <a:ext cx="8368146" cy="1569660"/>
          </a:xfrm>
          <a:prstGeom prst="rect">
            <a:avLst/>
          </a:prstGeom>
          <a:noFill/>
        </p:spPr>
        <p:txBody>
          <a:bodyPr wrap="square" rtlCol="0">
            <a:spAutoFit/>
          </a:bodyPr>
          <a:lstStyle/>
          <a:p>
            <a:r>
              <a:rPr lang="en-US" sz="9600" dirty="0" smtClean="0">
                <a:solidFill>
                  <a:schemeClr val="accent1">
                    <a:lumMod val="50000"/>
                  </a:schemeClr>
                </a:solidFill>
                <a:latin typeface="Britannic Bold" panose="020B0903060703020204" pitchFamily="34" charset="0"/>
              </a:rPr>
              <a:t>SALES ONE </a:t>
            </a:r>
            <a:endParaRPr lang="en-IN" sz="9600" dirty="0">
              <a:solidFill>
                <a:schemeClr val="accent1">
                  <a:lumMod val="50000"/>
                </a:schemeClr>
              </a:solidFill>
              <a:latin typeface="Britannic Bold" panose="020B0903060703020204" pitchFamily="34" charset="0"/>
            </a:endParaRPr>
          </a:p>
        </p:txBody>
      </p:sp>
    </p:spTree>
    <p:extLst>
      <p:ext uri="{BB962C8B-B14F-4D97-AF65-F5344CB8AC3E}">
        <p14:creationId xmlns:p14="http://schemas.microsoft.com/office/powerpoint/2010/main" val="765591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a:bodyPr>
          <a:lstStyle/>
          <a:p>
            <a:r>
              <a:rPr lang="en-IN" sz="2000" b="1" dirty="0" smtClean="0">
                <a:latin typeface="+mn-lt"/>
              </a:rPr>
              <a:t>Risks and Dependencies:</a:t>
            </a:r>
            <a:endParaRPr lang="en-IN" sz="2000" b="1" dirty="0">
              <a:latin typeface="+mn-lt"/>
            </a:endParaRPr>
          </a:p>
        </p:txBody>
      </p:sp>
      <p:sp>
        <p:nvSpPr>
          <p:cNvPr id="3" name="Content Placeholder 2"/>
          <p:cNvSpPr>
            <a:spLocks noGrp="1"/>
          </p:cNvSpPr>
          <p:nvPr>
            <p:ph idx="1"/>
          </p:nvPr>
        </p:nvSpPr>
        <p:spPr>
          <a:xfrm>
            <a:off x="838200" y="914400"/>
            <a:ext cx="10515600" cy="5262563"/>
          </a:xfrm>
        </p:spPr>
        <p:txBody>
          <a:bodyPr>
            <a:noAutofit/>
          </a:bodyPr>
          <a:lstStyle/>
          <a:p>
            <a:pPr marL="0" indent="0">
              <a:buNone/>
            </a:pPr>
            <a:r>
              <a:rPr lang="en-US" sz="1400" b="1" dirty="0" smtClean="0"/>
              <a:t>Risks</a:t>
            </a:r>
          </a:p>
          <a:p>
            <a:r>
              <a:rPr lang="en-US" sz="1400" dirty="0"/>
              <a:t>Loss of data integrity or incomplete data during migration from legacy systems to the CRM</a:t>
            </a:r>
            <a:r>
              <a:rPr lang="en-US" sz="1400" dirty="0" smtClean="0"/>
              <a:t>.</a:t>
            </a:r>
          </a:p>
          <a:p>
            <a:r>
              <a:rPr lang="en-US" sz="1400" dirty="0"/>
              <a:t>Employees may resist adopting the new CRM due to lack of familiarity or perceived complexity</a:t>
            </a:r>
            <a:r>
              <a:rPr lang="en-US" sz="1400" dirty="0" smtClean="0"/>
              <a:t>.</a:t>
            </a:r>
          </a:p>
          <a:p>
            <a:r>
              <a:rPr lang="en-US" sz="1400" dirty="0"/>
              <a:t>Difficulty integrating the CRM with existing systems like ERP, email platforms, or marketing tools</a:t>
            </a:r>
            <a:r>
              <a:rPr lang="en-US" sz="1400" dirty="0" smtClean="0"/>
              <a:t>.</a:t>
            </a:r>
          </a:p>
          <a:p>
            <a:r>
              <a:rPr lang="en-US" sz="1400" dirty="0"/>
              <a:t>Unexpected costs related to customization, licensing, or implementation delays</a:t>
            </a:r>
            <a:r>
              <a:rPr lang="en-US" sz="1400" dirty="0" smtClean="0"/>
              <a:t>.</a:t>
            </a:r>
          </a:p>
          <a:p>
            <a:r>
              <a:rPr lang="en-US" sz="1400" dirty="0"/>
              <a:t>Delays or issues from third-party CRM vendors or consultants</a:t>
            </a:r>
            <a:r>
              <a:rPr lang="en-US" sz="1400" dirty="0" smtClean="0"/>
              <a:t>.</a:t>
            </a:r>
          </a:p>
          <a:p>
            <a:r>
              <a:rPr lang="en-US" sz="1400" dirty="0"/>
              <a:t>Adding new requirements mid-project can lead to delays and budget increases</a:t>
            </a:r>
            <a:r>
              <a:rPr lang="en-US" sz="1400" dirty="0" smtClean="0"/>
              <a:t>.</a:t>
            </a:r>
          </a:p>
          <a:p>
            <a:r>
              <a:rPr lang="en-US" sz="1400" dirty="0"/>
              <a:t>The CRM system may perform poorly under heavy usage or fail to meet performance expectations.</a:t>
            </a:r>
          </a:p>
          <a:p>
            <a:pPr marL="0" indent="0">
              <a:buNone/>
            </a:pPr>
            <a:r>
              <a:rPr lang="en-US" sz="1400" b="1" dirty="0" smtClean="0"/>
              <a:t>Dependencies</a:t>
            </a:r>
          </a:p>
          <a:p>
            <a:r>
              <a:rPr lang="en-US" sz="1400" dirty="0"/>
              <a:t>Dependency: Active involvement of stakeholders to provide input, approve decisions, and drive adoption</a:t>
            </a:r>
            <a:r>
              <a:rPr lang="en-US" sz="1400" dirty="0" smtClean="0"/>
              <a:t>.</a:t>
            </a:r>
          </a:p>
          <a:p>
            <a:r>
              <a:rPr lang="en-US" sz="1400" dirty="0"/>
              <a:t>Dependency: The quality of existing customer data determines the success of migration and CRM usability</a:t>
            </a:r>
            <a:r>
              <a:rPr lang="en-US" sz="1400" dirty="0" smtClean="0"/>
              <a:t>.</a:t>
            </a:r>
          </a:p>
          <a:p>
            <a:r>
              <a:rPr lang="en-US" sz="1400" dirty="0"/>
              <a:t>Dependency: A reliable IT environment (e.g., servers, cloud services, network stability) is essential for CRM functionality</a:t>
            </a:r>
            <a:r>
              <a:rPr lang="en-US" sz="1400" dirty="0" smtClean="0"/>
              <a:t>.</a:t>
            </a:r>
          </a:p>
          <a:p>
            <a:r>
              <a:rPr lang="en-US" sz="1400" dirty="0"/>
              <a:t>Dependency: Timely and quality support from the CRM vendor or implementation partner for setup and issue resolution</a:t>
            </a:r>
            <a:r>
              <a:rPr lang="en-US" sz="1400" dirty="0" smtClean="0"/>
              <a:t>.</a:t>
            </a:r>
          </a:p>
          <a:p>
            <a:r>
              <a:rPr lang="en-US" sz="1400" dirty="0"/>
              <a:t>Dependency: Smooth and successful integration with other platforms (e.g., ERP, marketing tools) is critical for end-to-end workflows</a:t>
            </a:r>
            <a:r>
              <a:rPr lang="en-US" sz="1400" dirty="0" smtClean="0"/>
              <a:t>.</a:t>
            </a:r>
          </a:p>
          <a:p>
            <a:r>
              <a:rPr lang="en-US" sz="1400" dirty="0"/>
              <a:t>Dependency: Adequate resources and time must be allocated to train employees and manage resistance to change</a:t>
            </a:r>
            <a:r>
              <a:rPr lang="en-US" sz="1400" dirty="0" smtClean="0"/>
              <a:t>.</a:t>
            </a:r>
          </a:p>
          <a:p>
            <a:r>
              <a:rPr lang="en-US" sz="1400" dirty="0"/>
              <a:t>Dependency: Ensuring the CRM aligns with legal and regulatory requirements for data handling and privacy.</a:t>
            </a:r>
            <a:endParaRPr lang="en-US" sz="1400" dirty="0" smtClean="0"/>
          </a:p>
          <a:p>
            <a:endParaRPr lang="en-IN" sz="1400" dirty="0"/>
          </a:p>
        </p:txBody>
      </p:sp>
    </p:spTree>
    <p:extLst>
      <p:ext uri="{BB962C8B-B14F-4D97-AF65-F5344CB8AC3E}">
        <p14:creationId xmlns:p14="http://schemas.microsoft.com/office/powerpoint/2010/main" val="9590329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3309" y="1825625"/>
            <a:ext cx="7160491" cy="4351338"/>
          </a:xfrm>
        </p:spPr>
        <p:txBody>
          <a:bodyPr/>
          <a:lstStyle/>
          <a:p>
            <a:pPr marL="0" indent="0">
              <a:buNone/>
            </a:pPr>
            <a:r>
              <a:rPr lang="en-IN" b="1" dirty="0" smtClean="0"/>
              <a:t>Project Sponsor:</a:t>
            </a:r>
          </a:p>
          <a:p>
            <a:pPr marL="0" indent="0">
              <a:buNone/>
            </a:pPr>
            <a:r>
              <a:rPr lang="en-US" dirty="0"/>
              <a:t>	</a:t>
            </a:r>
            <a:r>
              <a:rPr lang="en-US" dirty="0" smtClean="0"/>
              <a:t>BIMBSAR SINGH</a:t>
            </a:r>
          </a:p>
          <a:p>
            <a:pPr marL="0" indent="0">
              <a:buNone/>
            </a:pPr>
            <a:endParaRPr lang="en-US" dirty="0"/>
          </a:p>
          <a:p>
            <a:pPr marL="0" indent="0">
              <a:buNone/>
            </a:pPr>
            <a:r>
              <a:rPr lang="en-IN" b="1" dirty="0" smtClean="0"/>
              <a:t>Project Manager:</a:t>
            </a:r>
          </a:p>
          <a:p>
            <a:pPr marL="0" indent="0">
              <a:buNone/>
            </a:pPr>
            <a:r>
              <a:rPr lang="en-US" dirty="0"/>
              <a:t>	</a:t>
            </a:r>
            <a:r>
              <a:rPr lang="en-US" dirty="0" smtClean="0"/>
              <a:t>ANIKET MALPEKAR</a:t>
            </a:r>
            <a:endParaRPr lang="en-IN" dirty="0"/>
          </a:p>
        </p:txBody>
      </p:sp>
    </p:spTree>
    <p:extLst>
      <p:ext uri="{BB962C8B-B14F-4D97-AF65-F5344CB8AC3E}">
        <p14:creationId xmlns:p14="http://schemas.microsoft.com/office/powerpoint/2010/main" val="25374675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7675"/>
          </a:xfrm>
        </p:spPr>
        <p:txBody>
          <a:bodyPr>
            <a:normAutofit/>
          </a:bodyPr>
          <a:lstStyle/>
          <a:p>
            <a:r>
              <a:rPr lang="en-IN" sz="2000" b="1" dirty="0" smtClean="0">
                <a:latin typeface="+mn-lt"/>
              </a:rPr>
              <a:t>Situation/Problem/Opportunity:</a:t>
            </a:r>
            <a:endParaRPr lang="en-IN" sz="2000" b="1" dirty="0">
              <a:latin typeface="+mn-lt"/>
            </a:endParaRPr>
          </a:p>
        </p:txBody>
      </p:sp>
      <p:sp>
        <p:nvSpPr>
          <p:cNvPr id="3" name="Content Placeholder 2"/>
          <p:cNvSpPr>
            <a:spLocks noGrp="1"/>
          </p:cNvSpPr>
          <p:nvPr>
            <p:ph idx="1"/>
          </p:nvPr>
        </p:nvSpPr>
        <p:spPr>
          <a:xfrm>
            <a:off x="838200" y="877455"/>
            <a:ext cx="10515600" cy="5299508"/>
          </a:xfrm>
        </p:spPr>
        <p:txBody>
          <a:bodyPr>
            <a:normAutofit/>
          </a:bodyPr>
          <a:lstStyle/>
          <a:p>
            <a:pPr marL="0" indent="0">
              <a:buNone/>
            </a:pPr>
            <a:r>
              <a:rPr lang="en-US" sz="1600" b="1" dirty="0" smtClean="0"/>
              <a:t>     Situation:</a:t>
            </a:r>
          </a:p>
          <a:p>
            <a:r>
              <a:rPr lang="en-US" sz="1600" dirty="0"/>
              <a:t>The company currently lacks an efficient system to manage customer relationships, leading to missed opportunities for upselling, cross-selling, and customer retention. Existing processes rely on manual efforts, scattered spreadsheets, or outdated systems, causing inefficiencies</a:t>
            </a:r>
            <a:r>
              <a:rPr lang="en-US" sz="1600" dirty="0" smtClean="0"/>
              <a:t>.</a:t>
            </a:r>
          </a:p>
          <a:p>
            <a:r>
              <a:rPr lang="en-US" sz="1600" b="1" dirty="0" smtClean="0"/>
              <a:t>Problem: </a:t>
            </a:r>
          </a:p>
          <a:p>
            <a:r>
              <a:rPr lang="en-US" sz="1600" dirty="0" smtClean="0"/>
              <a:t>Poor </a:t>
            </a:r>
            <a:r>
              <a:rPr lang="en-US" sz="1600" dirty="0"/>
              <a:t>customer data management: Inconsistent and incomplete customer data across departments</a:t>
            </a:r>
            <a:r>
              <a:rPr lang="en-US" sz="1600" dirty="0" smtClean="0"/>
              <a:t>.</a:t>
            </a:r>
          </a:p>
          <a:p>
            <a:r>
              <a:rPr lang="en-US" sz="1600" dirty="0"/>
              <a:t>Low customer engagement: Delayed or irrelevant communication with customers</a:t>
            </a:r>
            <a:r>
              <a:rPr lang="en-US" sz="1600" dirty="0" smtClean="0"/>
              <a:t>.</a:t>
            </a:r>
          </a:p>
          <a:p>
            <a:r>
              <a:rPr lang="en-US" sz="1600" dirty="0"/>
              <a:t>Inefficient sales process: Difficulty tracking leads and follow-ups, resulting in lost sales opportunities</a:t>
            </a:r>
            <a:r>
              <a:rPr lang="en-US" sz="1600" dirty="0" smtClean="0"/>
              <a:t>.</a:t>
            </a:r>
          </a:p>
          <a:p>
            <a:r>
              <a:rPr lang="en-US" sz="1600" dirty="0"/>
              <a:t>Lack of insights: No centralized dashboard or analytics to understand customer behavior or forecast trends</a:t>
            </a:r>
            <a:r>
              <a:rPr lang="en-US" sz="1600" dirty="0" smtClean="0"/>
              <a:t>.</a:t>
            </a:r>
          </a:p>
          <a:p>
            <a:r>
              <a:rPr lang="en-US" sz="1600" dirty="0"/>
              <a:t>High churn rate: Inability to identify and address at-risk customers in time.</a:t>
            </a:r>
            <a:endParaRPr lang="en-US" sz="1600" b="1" dirty="0" smtClean="0"/>
          </a:p>
          <a:p>
            <a:r>
              <a:rPr lang="en-US" sz="1600" b="1" dirty="0" smtClean="0"/>
              <a:t>Opportunity:</a:t>
            </a:r>
          </a:p>
          <a:p>
            <a:r>
              <a:rPr lang="en-US" sz="1600" dirty="0"/>
              <a:t>Implementing a CRM system can centralize customer data, making it accessible across teams</a:t>
            </a:r>
            <a:r>
              <a:rPr lang="en-US" sz="1600" dirty="0" smtClean="0"/>
              <a:t>.</a:t>
            </a:r>
          </a:p>
          <a:p>
            <a:r>
              <a:rPr lang="en-US" sz="1600" dirty="0"/>
              <a:t>Automation of routine tasks (e.g., email campaigns, lead nurturing) can save time and reduce errors</a:t>
            </a:r>
            <a:r>
              <a:rPr lang="en-US" sz="1600" dirty="0" smtClean="0"/>
              <a:t>.</a:t>
            </a:r>
          </a:p>
          <a:p>
            <a:r>
              <a:rPr lang="en-US" sz="1600" dirty="0"/>
              <a:t>Enhanced analytics and reporting can provide actionable insights into customer behavior and sales trends</a:t>
            </a:r>
            <a:r>
              <a:rPr lang="en-US" sz="1600" dirty="0" smtClean="0"/>
              <a:t>.</a:t>
            </a:r>
          </a:p>
          <a:p>
            <a:r>
              <a:rPr lang="en-US" sz="1600" dirty="0"/>
              <a:t>Improved customer experience can lead to higher satisfaction and loyalty, reducing churn rates</a:t>
            </a:r>
            <a:r>
              <a:rPr lang="en-US" sz="1600" dirty="0" smtClean="0"/>
              <a:t>.</a:t>
            </a:r>
          </a:p>
          <a:p>
            <a:r>
              <a:rPr lang="en-US" sz="1600" dirty="0"/>
              <a:t>Streamlined sales and marketing processes can increase efficiency and revenue generation.</a:t>
            </a:r>
          </a:p>
          <a:p>
            <a:endParaRPr lang="en-US" sz="1600" dirty="0" smtClean="0"/>
          </a:p>
          <a:p>
            <a:endParaRPr lang="en-IN" sz="1600" dirty="0"/>
          </a:p>
        </p:txBody>
      </p:sp>
    </p:spTree>
    <p:extLst>
      <p:ext uri="{BB962C8B-B14F-4D97-AF65-F5344CB8AC3E}">
        <p14:creationId xmlns:p14="http://schemas.microsoft.com/office/powerpoint/2010/main" val="1611205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77561"/>
            <a:ext cx="10515600" cy="558511"/>
          </a:xfrm>
        </p:spPr>
        <p:txBody>
          <a:bodyPr>
            <a:normAutofit/>
          </a:bodyPr>
          <a:lstStyle/>
          <a:p>
            <a:r>
              <a:rPr lang="en-IN" sz="2000" b="1" dirty="0" smtClean="0">
                <a:latin typeface="+mn-lt"/>
              </a:rPr>
              <a:t>Purpose Statement (Goals):</a:t>
            </a:r>
            <a:endParaRPr lang="en-IN" sz="2000" b="1" dirty="0">
              <a:latin typeface="+mn-lt"/>
            </a:endParaRPr>
          </a:p>
        </p:txBody>
      </p:sp>
      <p:sp>
        <p:nvSpPr>
          <p:cNvPr id="3" name="Content Placeholder 2"/>
          <p:cNvSpPr>
            <a:spLocks noGrp="1"/>
          </p:cNvSpPr>
          <p:nvPr>
            <p:ph idx="1"/>
          </p:nvPr>
        </p:nvSpPr>
        <p:spPr>
          <a:xfrm>
            <a:off x="838200" y="1376218"/>
            <a:ext cx="10515600" cy="4351338"/>
          </a:xfrm>
        </p:spPr>
        <p:txBody>
          <a:bodyPr>
            <a:noAutofit/>
          </a:bodyPr>
          <a:lstStyle/>
          <a:p>
            <a:pPr marL="0" indent="0">
              <a:buNone/>
            </a:pPr>
            <a:r>
              <a:rPr lang="en-US" sz="1600" b="1" dirty="0" smtClean="0"/>
              <a:t>     Goals</a:t>
            </a:r>
          </a:p>
          <a:p>
            <a:r>
              <a:rPr lang="en-US" sz="1600" b="1" dirty="0"/>
              <a:t>Centralized Customer Data:</a:t>
            </a:r>
            <a:r>
              <a:rPr lang="en-US" sz="1600" dirty="0"/>
              <a:t/>
            </a:r>
            <a:br>
              <a:rPr lang="en-US" sz="1600" dirty="0"/>
            </a:br>
            <a:r>
              <a:rPr lang="en-US" sz="1600" dirty="0"/>
              <a:t>Establish a single source of truth by consolidating customer information into a centralized, easily accessible database</a:t>
            </a:r>
            <a:r>
              <a:rPr lang="en-US" sz="1600" dirty="0" smtClean="0"/>
              <a:t>.</a:t>
            </a:r>
          </a:p>
          <a:p>
            <a:r>
              <a:rPr lang="en-US" sz="1600" b="1" dirty="0"/>
              <a:t>Enhanced Customer Experience:</a:t>
            </a:r>
            <a:r>
              <a:rPr lang="en-US" sz="1600" dirty="0"/>
              <a:t/>
            </a:r>
            <a:br>
              <a:rPr lang="en-US" sz="1600" dirty="0"/>
            </a:br>
            <a:r>
              <a:rPr lang="en-US" sz="1600" dirty="0"/>
              <a:t>Enable personalized and timely interactions with customers to improve satisfaction, retention, and loyalty</a:t>
            </a:r>
            <a:r>
              <a:rPr lang="en-US" sz="1600" dirty="0" smtClean="0"/>
              <a:t>.</a:t>
            </a:r>
          </a:p>
          <a:p>
            <a:r>
              <a:rPr lang="en-US" sz="1600" b="1" dirty="0"/>
              <a:t>Improved Sales Processes:</a:t>
            </a:r>
            <a:r>
              <a:rPr lang="en-US" sz="1600" dirty="0"/>
              <a:t/>
            </a:r>
            <a:br>
              <a:rPr lang="en-US" sz="1600" dirty="0"/>
            </a:br>
            <a:r>
              <a:rPr lang="en-US" sz="1600" dirty="0"/>
              <a:t>Streamline lead tracking, follow-ups, and conversions to increase sales productivity and close rates</a:t>
            </a:r>
            <a:r>
              <a:rPr lang="en-US" sz="1600" dirty="0" smtClean="0"/>
              <a:t>.</a:t>
            </a:r>
          </a:p>
          <a:p>
            <a:r>
              <a:rPr lang="en-US" sz="1600" b="1" dirty="0"/>
              <a:t>Data-Driven Decision Making:</a:t>
            </a:r>
            <a:r>
              <a:rPr lang="en-US" sz="1600" dirty="0"/>
              <a:t/>
            </a:r>
            <a:br>
              <a:rPr lang="en-US" sz="1600" dirty="0"/>
            </a:br>
            <a:r>
              <a:rPr lang="en-US" sz="1600" dirty="0"/>
              <a:t>Leverage advanced analytics and reporting tools to gain insights into customer behavior, sales trends, and campaign effectiveness</a:t>
            </a:r>
            <a:r>
              <a:rPr lang="en-US" sz="1600" dirty="0" smtClean="0"/>
              <a:t>.</a:t>
            </a:r>
          </a:p>
          <a:p>
            <a:r>
              <a:rPr lang="en-US" sz="1600" b="1" dirty="0"/>
              <a:t>Automation and Efficiency:</a:t>
            </a:r>
            <a:r>
              <a:rPr lang="en-US" sz="1600" dirty="0"/>
              <a:t/>
            </a:r>
            <a:br>
              <a:rPr lang="en-US" sz="1600" dirty="0"/>
            </a:br>
            <a:r>
              <a:rPr lang="en-US" sz="1600" dirty="0"/>
              <a:t>Automate routine tasks like email marketing, lead scoring, and customer support to save time and reduce manual errors</a:t>
            </a:r>
            <a:r>
              <a:rPr lang="en-US" sz="1600" dirty="0" smtClean="0"/>
              <a:t>.</a:t>
            </a:r>
          </a:p>
          <a:p>
            <a:r>
              <a:rPr lang="en-US" sz="1600" b="1" dirty="0"/>
              <a:t>Reduced Customer Churn:</a:t>
            </a:r>
            <a:r>
              <a:rPr lang="en-US" sz="1600" dirty="0"/>
              <a:t/>
            </a:r>
            <a:br>
              <a:rPr lang="en-US" sz="1600" dirty="0"/>
            </a:br>
            <a:r>
              <a:rPr lang="en-US" sz="1600" dirty="0"/>
              <a:t>Identify and proactively engage at-risk customers to improve retention rates and long-term profitability</a:t>
            </a:r>
            <a:r>
              <a:rPr lang="en-US" sz="1600" dirty="0" smtClean="0"/>
              <a:t>.</a:t>
            </a:r>
          </a:p>
          <a:p>
            <a:r>
              <a:rPr lang="en-US" sz="1600" b="1" dirty="0"/>
              <a:t>Cross-Department Collaboration:</a:t>
            </a:r>
            <a:r>
              <a:rPr lang="en-US" sz="1600" dirty="0"/>
              <a:t/>
            </a:r>
            <a:br>
              <a:rPr lang="en-US" sz="1600" dirty="0"/>
            </a:br>
            <a:r>
              <a:rPr lang="en-US" sz="1600" dirty="0"/>
              <a:t>Foster collaboration between sales, marketing, and customer service teams by ensuring seamless data sharing through the CRM.</a:t>
            </a:r>
            <a:endParaRPr lang="en-IN" sz="1600" dirty="0"/>
          </a:p>
        </p:txBody>
      </p:sp>
    </p:spTree>
    <p:extLst>
      <p:ext uri="{BB962C8B-B14F-4D97-AF65-F5344CB8AC3E}">
        <p14:creationId xmlns:p14="http://schemas.microsoft.com/office/powerpoint/2010/main" val="4293961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6220"/>
          </a:xfrm>
        </p:spPr>
        <p:txBody>
          <a:bodyPr>
            <a:normAutofit/>
          </a:bodyPr>
          <a:lstStyle/>
          <a:p>
            <a:r>
              <a:rPr lang="en-IN" sz="2000" b="1" dirty="0" smtClean="0">
                <a:latin typeface="+mn-lt"/>
              </a:rPr>
              <a:t>Project Objectives:</a:t>
            </a:r>
            <a:endParaRPr lang="en-IN" sz="2000" b="1" dirty="0">
              <a:latin typeface="+mn-lt"/>
            </a:endParaRPr>
          </a:p>
        </p:txBody>
      </p:sp>
      <p:sp>
        <p:nvSpPr>
          <p:cNvPr id="3" name="Content Placeholder 2"/>
          <p:cNvSpPr>
            <a:spLocks noGrp="1"/>
          </p:cNvSpPr>
          <p:nvPr>
            <p:ph idx="1"/>
          </p:nvPr>
        </p:nvSpPr>
        <p:spPr>
          <a:xfrm>
            <a:off x="838200" y="951346"/>
            <a:ext cx="10515600" cy="4351338"/>
          </a:xfrm>
        </p:spPr>
        <p:txBody>
          <a:bodyPr>
            <a:noAutofit/>
          </a:bodyPr>
          <a:lstStyle/>
          <a:p>
            <a:r>
              <a:rPr lang="en-US" sz="1400" b="1" dirty="0"/>
              <a:t>Implement a Centralized CRM System:</a:t>
            </a:r>
            <a:r>
              <a:rPr lang="en-US" sz="1400" dirty="0"/>
              <a:t/>
            </a:r>
            <a:br>
              <a:rPr lang="en-US" sz="1400" dirty="0"/>
            </a:br>
            <a:r>
              <a:rPr lang="en-US" sz="1400" dirty="0"/>
              <a:t>Deploy a CRM platform that consolidates customer data across all departments, ensuring a unified view of each customer</a:t>
            </a:r>
            <a:r>
              <a:rPr lang="en-US" sz="1400" dirty="0" smtClean="0"/>
              <a:t>.</a:t>
            </a:r>
          </a:p>
          <a:p>
            <a:r>
              <a:rPr lang="en-US" sz="1400" b="1" dirty="0"/>
              <a:t>Automate Key Business Processes:</a:t>
            </a:r>
            <a:r>
              <a:rPr lang="en-US" sz="1400" dirty="0"/>
              <a:t/>
            </a:r>
            <a:br>
              <a:rPr lang="en-US" sz="1400" dirty="0"/>
            </a:br>
            <a:r>
              <a:rPr lang="en-US" sz="1400" dirty="0"/>
              <a:t>Introduce automation for sales, marketing, and customer service workflows, including lead tracking, email campaigns, and customer follow-ups</a:t>
            </a:r>
            <a:r>
              <a:rPr lang="en-US" sz="1400" dirty="0" smtClean="0"/>
              <a:t>.</a:t>
            </a:r>
          </a:p>
          <a:p>
            <a:r>
              <a:rPr lang="en-US" sz="1400" b="1" dirty="0"/>
              <a:t>Enhance Customer Engagement:</a:t>
            </a:r>
            <a:r>
              <a:rPr lang="en-US" sz="1400" dirty="0"/>
              <a:t/>
            </a:r>
            <a:br>
              <a:rPr lang="en-US" sz="1400" dirty="0"/>
            </a:br>
            <a:r>
              <a:rPr lang="en-US" sz="1400" dirty="0"/>
              <a:t>Enable personalized communication strategies to improve customer satisfaction, retention, and loyalty</a:t>
            </a:r>
            <a:r>
              <a:rPr lang="en-US" sz="1400" dirty="0" smtClean="0"/>
              <a:t>.</a:t>
            </a:r>
          </a:p>
          <a:p>
            <a:r>
              <a:rPr lang="en-US" sz="1400" b="1" dirty="0"/>
              <a:t>Improve Sales and Lead Management:</a:t>
            </a:r>
            <a:r>
              <a:rPr lang="en-US" sz="1400" dirty="0"/>
              <a:t/>
            </a:r>
            <a:br>
              <a:rPr lang="en-US" sz="1400" dirty="0"/>
            </a:br>
            <a:r>
              <a:rPr lang="en-US" sz="1400" dirty="0"/>
              <a:t>Provide tools for efficient lead capturing, qualification, and pipeline tracking, resulting in higher conversion rates</a:t>
            </a:r>
            <a:r>
              <a:rPr lang="en-US" sz="1400" dirty="0" smtClean="0"/>
              <a:t>.</a:t>
            </a:r>
          </a:p>
          <a:p>
            <a:r>
              <a:rPr lang="en-US" sz="1400" b="1" dirty="0"/>
              <a:t>Enable Real-Time Analytics and Reporting:</a:t>
            </a:r>
            <a:r>
              <a:rPr lang="en-US" sz="1400" dirty="0"/>
              <a:t/>
            </a:r>
            <a:br>
              <a:rPr lang="en-US" sz="1400" dirty="0"/>
            </a:br>
            <a:r>
              <a:rPr lang="en-US" sz="1400" dirty="0"/>
              <a:t>Implement dashboards and reporting features to monitor customer behavior, sales performance, and campaign success in real time</a:t>
            </a:r>
            <a:r>
              <a:rPr lang="en-US" sz="1400" dirty="0" smtClean="0"/>
              <a:t>.</a:t>
            </a:r>
          </a:p>
          <a:p>
            <a:r>
              <a:rPr lang="en-US" sz="1400" b="1" dirty="0"/>
              <a:t>Integrate CRM with Existing Systems:</a:t>
            </a:r>
            <a:r>
              <a:rPr lang="en-US" sz="1400" dirty="0"/>
              <a:t/>
            </a:r>
            <a:br>
              <a:rPr lang="en-US" sz="1400" dirty="0"/>
            </a:br>
            <a:r>
              <a:rPr lang="en-US" sz="1400" dirty="0"/>
              <a:t>Ensure seamless integration of the CRM with current tools (e.g., ERP, email, or e-commerce platforms) for a streamlined workflow</a:t>
            </a:r>
            <a:r>
              <a:rPr lang="en-US" sz="1400" dirty="0" smtClean="0"/>
              <a:t>.</a:t>
            </a:r>
          </a:p>
          <a:p>
            <a:r>
              <a:rPr lang="en-US" sz="1400" b="1" dirty="0"/>
              <a:t>Train Employees on CRM Usage:</a:t>
            </a:r>
            <a:r>
              <a:rPr lang="en-US" sz="1400" dirty="0"/>
              <a:t/>
            </a:r>
            <a:br>
              <a:rPr lang="en-US" sz="1400" dirty="0"/>
            </a:br>
            <a:r>
              <a:rPr lang="en-US" sz="1400" dirty="0"/>
              <a:t>Conduct training sessions to ensure team members are proficient in using the CRM effectively for their respective roles</a:t>
            </a:r>
            <a:r>
              <a:rPr lang="en-US" sz="1400" dirty="0" smtClean="0"/>
              <a:t>.</a:t>
            </a:r>
          </a:p>
          <a:p>
            <a:r>
              <a:rPr lang="en-US" sz="1400" b="1" dirty="0"/>
              <a:t>Reduce Customer Churn:</a:t>
            </a:r>
            <a:r>
              <a:rPr lang="en-US" sz="1400" dirty="0"/>
              <a:t/>
            </a:r>
            <a:br>
              <a:rPr lang="en-US" sz="1400" dirty="0"/>
            </a:br>
            <a:r>
              <a:rPr lang="en-US" sz="1400" dirty="0"/>
              <a:t>Identify at-risk customers through predictive analytics and take proactive measures to retain them</a:t>
            </a:r>
            <a:r>
              <a:rPr lang="en-US" sz="1400" dirty="0" smtClean="0"/>
              <a:t>.</a:t>
            </a:r>
          </a:p>
          <a:p>
            <a:r>
              <a:rPr lang="en-US" sz="1400" b="1" dirty="0"/>
              <a:t>Measure ROI on CRM Investment:</a:t>
            </a:r>
            <a:r>
              <a:rPr lang="en-US" sz="1400" dirty="0"/>
              <a:t/>
            </a:r>
            <a:br>
              <a:rPr lang="en-US" sz="1400" dirty="0"/>
            </a:br>
            <a:r>
              <a:rPr lang="en-US" sz="1400" dirty="0"/>
              <a:t>Establish KPIs (e.g., increased sales, reduced response time, improved customer satisfaction scores) to evaluate the success of the CRM implementation.</a:t>
            </a:r>
            <a:endParaRPr lang="en-US" sz="1400" dirty="0" smtClean="0"/>
          </a:p>
          <a:p>
            <a:pPr marL="0" indent="0">
              <a:buNone/>
            </a:pPr>
            <a:endParaRPr lang="en-IN" sz="1400" dirty="0"/>
          </a:p>
        </p:txBody>
      </p:sp>
    </p:spTree>
    <p:extLst>
      <p:ext uri="{BB962C8B-B14F-4D97-AF65-F5344CB8AC3E}">
        <p14:creationId xmlns:p14="http://schemas.microsoft.com/office/powerpoint/2010/main" val="2807612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3599"/>
            <a:ext cx="10515600" cy="475384"/>
          </a:xfrm>
        </p:spPr>
        <p:txBody>
          <a:bodyPr>
            <a:normAutofit/>
          </a:bodyPr>
          <a:lstStyle/>
          <a:p>
            <a:r>
              <a:rPr lang="en-IN" sz="2000" b="1" dirty="0" smtClean="0">
                <a:latin typeface="+mn-lt"/>
              </a:rPr>
              <a:t>Success Criteria:</a:t>
            </a:r>
            <a:endParaRPr lang="en-IN" sz="2000" b="1" dirty="0">
              <a:latin typeface="+mn-lt"/>
            </a:endParaRPr>
          </a:p>
        </p:txBody>
      </p:sp>
      <p:sp>
        <p:nvSpPr>
          <p:cNvPr id="4" name="Rectangle 1"/>
          <p:cNvSpPr>
            <a:spLocks noGrp="1" noChangeArrowheads="1"/>
          </p:cNvSpPr>
          <p:nvPr>
            <p:ph idx="1"/>
          </p:nvPr>
        </p:nvSpPr>
        <p:spPr bwMode="auto">
          <a:xfrm>
            <a:off x="838200" y="1111137"/>
            <a:ext cx="10984344" cy="5655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1400" b="1" dirty="0"/>
              <a:t>Centralized Data Management:</a:t>
            </a:r>
            <a:endParaRPr lang="en-US" sz="1400" dirty="0"/>
          </a:p>
          <a:p>
            <a:r>
              <a:rPr lang="en-US" sz="1400" dirty="0"/>
              <a:t>All customer data is consolidated in the CRM system, accessible by relevant teams, and free from redundancy or inconsistencies.</a:t>
            </a:r>
          </a:p>
          <a:p>
            <a:r>
              <a:rPr lang="en-US" sz="1400" b="1" dirty="0"/>
              <a:t>User Adoption:</a:t>
            </a:r>
            <a:endParaRPr lang="en-US" sz="1400" dirty="0"/>
          </a:p>
          <a:p>
            <a:r>
              <a:rPr lang="en-US" sz="1400" dirty="0"/>
              <a:t>At least 90% of targeted users actively use the CRM system within three months of implementation.</a:t>
            </a:r>
          </a:p>
          <a:p>
            <a:r>
              <a:rPr lang="en-US" sz="1400" dirty="0"/>
              <a:t>Positive user feedback with a satisfaction rating of 85% or higher in post-implementation surveys.</a:t>
            </a:r>
          </a:p>
          <a:p>
            <a:r>
              <a:rPr lang="en-US" sz="1400" b="1" dirty="0"/>
              <a:t>Improved Customer Experience:</a:t>
            </a:r>
            <a:endParaRPr lang="en-US" sz="1400" dirty="0"/>
          </a:p>
          <a:p>
            <a:r>
              <a:rPr lang="en-US" sz="1400" dirty="0"/>
              <a:t>Measurable improvement in customer satisfaction scores (e.g., Net Promoter Score, CSAT) within six months.</a:t>
            </a:r>
          </a:p>
          <a:p>
            <a:r>
              <a:rPr lang="en-US" sz="1400" dirty="0"/>
              <a:t>Reduction in average customer response time by 30%.</a:t>
            </a:r>
          </a:p>
          <a:p>
            <a:r>
              <a:rPr lang="en-US" sz="1400" b="1" dirty="0"/>
              <a:t>Sales Performance Metrics:</a:t>
            </a:r>
            <a:endParaRPr lang="en-US" sz="1400" dirty="0"/>
          </a:p>
          <a:p>
            <a:r>
              <a:rPr lang="en-US" sz="1400" dirty="0"/>
              <a:t>Increase in lead conversion rates by 20% within the first year.</a:t>
            </a:r>
          </a:p>
          <a:p>
            <a:r>
              <a:rPr lang="en-US" sz="1400" dirty="0"/>
              <a:t>Shortened sales cycle duration by 15%.</a:t>
            </a:r>
          </a:p>
          <a:p>
            <a:r>
              <a:rPr lang="en-US" sz="1400" dirty="0"/>
              <a:t>Growth in revenue from upselling and cross-selling by 10%.</a:t>
            </a:r>
          </a:p>
          <a:p>
            <a:r>
              <a:rPr lang="en-US" sz="1400" b="1" dirty="0"/>
              <a:t>Operational Efficiency:</a:t>
            </a:r>
            <a:endParaRPr lang="en-US" sz="1400" dirty="0"/>
          </a:p>
          <a:p>
            <a:r>
              <a:rPr lang="en-US" sz="1400" dirty="0"/>
              <a:t>Automation of at least 70% of repetitive sales, marketing, and support tasks.</a:t>
            </a:r>
          </a:p>
          <a:p>
            <a:r>
              <a:rPr lang="en-US" sz="1400" dirty="0"/>
              <a:t>Reduction in manual errors by 25%.</a:t>
            </a:r>
          </a:p>
          <a:p>
            <a:r>
              <a:rPr lang="en-US" sz="1400" b="1" dirty="0"/>
              <a:t>Enhanced Reporting and Insights:</a:t>
            </a:r>
            <a:endParaRPr lang="en-US" sz="1400" dirty="0"/>
          </a:p>
          <a:p>
            <a:r>
              <a:rPr lang="en-US" sz="1400" dirty="0"/>
              <a:t>Availability of real-time dashboards and analytics used consistently by management to make data-driven decisions.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731340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6725"/>
            <a:ext cx="10515600" cy="503093"/>
          </a:xfrm>
        </p:spPr>
        <p:txBody>
          <a:bodyPr>
            <a:normAutofit/>
          </a:bodyPr>
          <a:lstStyle/>
          <a:p>
            <a:r>
              <a:rPr lang="en-IN" sz="2000" b="1" dirty="0" smtClean="0">
                <a:latin typeface="+mn-lt"/>
              </a:rPr>
              <a:t>Methods/Approach:</a:t>
            </a:r>
            <a:endParaRPr lang="en-IN" sz="2000" b="1" dirty="0">
              <a:latin typeface="+mn-lt"/>
            </a:endParaRPr>
          </a:p>
        </p:txBody>
      </p:sp>
      <p:sp>
        <p:nvSpPr>
          <p:cNvPr id="4" name="Rectangle 1"/>
          <p:cNvSpPr>
            <a:spLocks noGrp="1" noChangeArrowheads="1"/>
          </p:cNvSpPr>
          <p:nvPr>
            <p:ph idx="1"/>
          </p:nvPr>
        </p:nvSpPr>
        <p:spPr bwMode="auto">
          <a:xfrm>
            <a:off x="838200" y="1108240"/>
            <a:ext cx="10273145"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Requirement Gathering and Analysis:</a:t>
            </a:r>
            <a:endParaRPr kumimoji="0" lang="en-US" sz="140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Conduct stakeholder interviews, workshops, and surveys to gather detailed requirements.</a:t>
            </a: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Document functional, technical, and business requirements.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Solution Design and Selection:</a:t>
            </a:r>
            <a:endParaRPr kumimoji="0" lang="en-US" sz="140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Evaluate SALES ONE application modules (e.g., CRM, Projects, Books) based on the collected requirements.</a:t>
            </a: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Finalize the solution design and configuration plan in consultation with stakeholders.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Prototyping:</a:t>
            </a:r>
            <a:endParaRPr kumimoji="0" lang="en-US" sz="140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Demonstrate the prototype to key users for feedback and validation.</a:t>
            </a: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Make iterative improvements based on feedback.</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System Integration:</a:t>
            </a:r>
            <a:endParaRPr kumimoji="0" lang="en-US" sz="140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Plan and execute integration with existing systems, such as ERP, legacy databases, or third-party applications..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Testing and Quality Assurance:</a:t>
            </a:r>
            <a:endParaRPr kumimoji="0" lang="en-US" sz="140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Perform unit, system, and user acceptance testing (UAT) to ensure functionality and reliability.</a:t>
            </a: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Address all issues and validate fixes before the go-live phase.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Training and Change Management:</a:t>
            </a:r>
            <a:endParaRPr kumimoji="0" lang="en-US" sz="140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Develop user manuals, guides, and training materials tailored to various user groups.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Deployment and Implementation:</a:t>
            </a:r>
            <a:endParaRPr kumimoji="0" lang="en-US" sz="140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Execute the phased rollout or full deployment of the SALES ONE solution.</a:t>
            </a: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Provide real-time support during the transition to the new system.</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Post-Implementation Support and Monitoring:</a:t>
            </a:r>
            <a:endParaRPr kumimoji="0" lang="en-US" sz="140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Monitor system performance and address initial user concerns.</a:t>
            </a: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Establish a maintenance plan for ongoing updates and support.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Performance Review and Optimization:</a:t>
            </a:r>
            <a:endParaRPr kumimoji="0" lang="en-US" sz="1400" b="0" i="0" u="none" strike="noStrike" cap="none" normalizeH="0" baseline="0" dirty="0" smtClean="0">
              <a:ln>
                <a:noFill/>
              </a:ln>
              <a:solidFill>
                <a:schemeClr val="tx1"/>
              </a:solidFill>
              <a:effectLst/>
            </a:endParaRPr>
          </a:p>
          <a:p>
            <a:pPr marL="457200" lvl="1" indent="0" eaLnBrk="0" fontAlgn="base" hangingPunct="0">
              <a:lnSpc>
                <a:spcPct val="100000"/>
              </a:lnSpc>
              <a:spcBef>
                <a:spcPct val="0"/>
              </a:spcBef>
              <a:spcAft>
                <a:spcPct val="0"/>
              </a:spcAft>
              <a:buFontTx/>
              <a:buChar char="•"/>
            </a:pPr>
            <a:r>
              <a:rPr kumimoji="0" lang="en-US" sz="1400" b="0" i="0" u="none" strike="noStrike" cap="none" normalizeH="0" baseline="0" dirty="0" smtClean="0">
                <a:ln>
                  <a:noFill/>
                </a:ln>
                <a:solidFill>
                  <a:schemeClr val="tx1"/>
                </a:solidFill>
                <a:effectLst/>
              </a:rPr>
              <a:t>Optimize workflows and automation based on business growth and evolving needs.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263082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23743"/>
            <a:ext cx="10515600" cy="1325563"/>
          </a:xfrm>
        </p:spPr>
        <p:txBody>
          <a:bodyPr>
            <a:noAutofit/>
          </a:bodyPr>
          <a:lstStyle/>
          <a:p>
            <a:r>
              <a:rPr lang="en-US" sz="1600" b="1" dirty="0">
                <a:latin typeface="+mn-lt"/>
              </a:rPr>
              <a:t>Project methodology</a:t>
            </a:r>
            <a:r>
              <a:rPr lang="en-US" sz="1600" b="1" dirty="0" smtClean="0">
                <a:latin typeface="+mn-lt"/>
              </a:rPr>
              <a:t>:</a:t>
            </a:r>
            <a:br>
              <a:rPr lang="en-US" sz="1600" b="1" dirty="0" smtClean="0">
                <a:latin typeface="+mn-lt"/>
              </a:rPr>
            </a:br>
            <a:r>
              <a:rPr lang="en-US" sz="1600" dirty="0">
                <a:latin typeface="+mn-lt"/>
              </a:rPr>
              <a:t/>
            </a:r>
            <a:br>
              <a:rPr lang="en-US" sz="1600" dirty="0">
                <a:latin typeface="+mn-lt"/>
              </a:rPr>
            </a:br>
            <a:r>
              <a:rPr lang="en-US" sz="1600" dirty="0">
                <a:latin typeface="+mn-lt"/>
              </a:rPr>
              <a:t>Agile methodology is an iterative and flexible approach to project management and</a:t>
            </a:r>
            <a:br>
              <a:rPr lang="en-US" sz="1600" dirty="0">
                <a:latin typeface="+mn-lt"/>
              </a:rPr>
            </a:br>
            <a:r>
              <a:rPr lang="en-US" sz="1600" dirty="0">
                <a:latin typeface="+mn-lt"/>
              </a:rPr>
              <a:t>software development. It emphasizes collaboration, customer feedback, and small, frequent</a:t>
            </a:r>
            <a:br>
              <a:rPr lang="en-US" sz="1600" dirty="0">
                <a:latin typeface="+mn-lt"/>
              </a:rPr>
            </a:br>
            <a:r>
              <a:rPr lang="en-US" sz="1600" dirty="0">
                <a:latin typeface="+mn-lt"/>
              </a:rPr>
              <a:t>releases of working software. Teams work in short cycles called </a:t>
            </a:r>
            <a:r>
              <a:rPr lang="en-US" sz="1600" dirty="0" smtClean="0">
                <a:latin typeface="+mn-lt"/>
              </a:rPr>
              <a:t>&amp;</a:t>
            </a:r>
            <a:r>
              <a:rPr lang="en-US" sz="1600" dirty="0">
                <a:latin typeface="+mn-lt"/>
              </a:rPr>
              <a:t> </a:t>
            </a:r>
            <a:r>
              <a:rPr lang="en-US" sz="1600" dirty="0" smtClean="0">
                <a:latin typeface="+mn-lt"/>
              </a:rPr>
              <a:t>“sprints” </a:t>
            </a:r>
            <a:r>
              <a:rPr lang="en-US" sz="1600" dirty="0">
                <a:latin typeface="+mn-lt"/>
              </a:rPr>
              <a:t>(typically 1-4</a:t>
            </a:r>
            <a:br>
              <a:rPr lang="en-US" sz="1600" dirty="0">
                <a:latin typeface="+mn-lt"/>
              </a:rPr>
            </a:br>
            <a:r>
              <a:rPr lang="en-US" sz="1600" dirty="0">
                <a:latin typeface="+mn-lt"/>
              </a:rPr>
              <a:t>weeks), where they plan, develop, test, and review features. Agile prioritizes adaptability,</a:t>
            </a:r>
            <a:br>
              <a:rPr lang="en-US" sz="1600" dirty="0">
                <a:latin typeface="+mn-lt"/>
              </a:rPr>
            </a:br>
            <a:r>
              <a:rPr lang="en-US" sz="1600" dirty="0">
                <a:latin typeface="+mn-lt"/>
              </a:rPr>
              <a:t>responding to changes quickly, and delivering value early and continuously throughout the</a:t>
            </a:r>
            <a:br>
              <a:rPr lang="en-US" sz="1600" dirty="0">
                <a:latin typeface="+mn-lt"/>
              </a:rPr>
            </a:br>
            <a:r>
              <a:rPr lang="en-US" sz="1600" dirty="0">
                <a:latin typeface="+mn-lt"/>
              </a:rPr>
              <a:t>project lifecycle. Popular Agile frameworks include Scrum and </a:t>
            </a:r>
            <a:r>
              <a:rPr lang="en-US" sz="1600" dirty="0" err="1">
                <a:latin typeface="+mn-lt"/>
              </a:rPr>
              <a:t>Kanban</a:t>
            </a:r>
            <a:r>
              <a:rPr lang="en-US" sz="1600" dirty="0">
                <a:latin typeface="+mn-lt"/>
              </a:rPr>
              <a:t>.</a:t>
            </a:r>
            <a:endParaRPr lang="en-IN" sz="1600" dirty="0">
              <a:latin typeface="+mn-lt"/>
            </a:endParaRPr>
          </a:p>
        </p:txBody>
      </p:sp>
      <p:sp>
        <p:nvSpPr>
          <p:cNvPr id="3" name="Content Placeholder 2"/>
          <p:cNvSpPr>
            <a:spLocks noGrp="1"/>
          </p:cNvSpPr>
          <p:nvPr>
            <p:ph idx="1"/>
          </p:nvPr>
        </p:nvSpPr>
        <p:spPr>
          <a:xfrm>
            <a:off x="838200" y="2352097"/>
            <a:ext cx="10515600" cy="4351338"/>
          </a:xfrm>
        </p:spPr>
        <p:txBody>
          <a:bodyPr>
            <a:noAutofit/>
          </a:bodyPr>
          <a:lstStyle/>
          <a:p>
            <a:pPr marL="0" indent="0">
              <a:buNone/>
            </a:pPr>
            <a:r>
              <a:rPr lang="en-US" sz="1600" b="1" dirty="0"/>
              <a:t>Project framework:</a:t>
            </a:r>
          </a:p>
          <a:p>
            <a:pPr marL="0" indent="0">
              <a:buNone/>
            </a:pPr>
            <a:r>
              <a:rPr lang="en-US" sz="1600" dirty="0"/>
              <a:t>Scrum is an Agile framework used to manage and complete complex projects, especially </a:t>
            </a:r>
            <a:r>
              <a:rPr lang="en-US" sz="1600" dirty="0" smtClean="0"/>
              <a:t>in software </a:t>
            </a:r>
            <a:r>
              <a:rPr lang="en-US" sz="1600" dirty="0"/>
              <a:t>development. It divides work into time-boxed iterations called sprints (usually </a:t>
            </a:r>
            <a:r>
              <a:rPr lang="en-US" sz="1600" dirty="0" smtClean="0"/>
              <a:t>1-4 weeks</a:t>
            </a:r>
            <a:r>
              <a:rPr lang="en-US" sz="1600" dirty="0"/>
              <a:t>). Key roles in Scrum include:</a:t>
            </a:r>
          </a:p>
          <a:p>
            <a:r>
              <a:rPr lang="en-US" sz="1600" dirty="0" smtClean="0"/>
              <a:t>Product </a:t>
            </a:r>
            <a:r>
              <a:rPr lang="en-US" sz="1600" dirty="0"/>
              <a:t>Owner: Defines and prioritizes features (Product Backlog).</a:t>
            </a:r>
          </a:p>
          <a:p>
            <a:r>
              <a:rPr lang="en-US" sz="1600" dirty="0" smtClean="0"/>
              <a:t>Scrum </a:t>
            </a:r>
            <a:r>
              <a:rPr lang="en-US" sz="1600" dirty="0"/>
              <a:t>Master: Facilitates the process and removes obstacles.</a:t>
            </a:r>
          </a:p>
          <a:p>
            <a:r>
              <a:rPr lang="en-US" sz="1600" dirty="0" smtClean="0"/>
              <a:t>Development </a:t>
            </a:r>
            <a:r>
              <a:rPr lang="en-US" sz="1600" dirty="0"/>
              <a:t>Team: Executes the work during sprints.</a:t>
            </a:r>
          </a:p>
          <a:p>
            <a:pPr marL="0" indent="0">
              <a:buNone/>
            </a:pPr>
            <a:r>
              <a:rPr lang="en-US" sz="1600" b="1" dirty="0"/>
              <a:t>Key ceremonies include:</a:t>
            </a:r>
          </a:p>
          <a:p>
            <a:r>
              <a:rPr lang="en-US" sz="1600" dirty="0" smtClean="0"/>
              <a:t>Sprint </a:t>
            </a:r>
            <a:r>
              <a:rPr lang="en-US" sz="1600" dirty="0"/>
              <a:t>Planning: Decides what work will be done during the sprint.</a:t>
            </a:r>
          </a:p>
          <a:p>
            <a:r>
              <a:rPr lang="en-US" sz="1600" dirty="0" smtClean="0"/>
              <a:t>Daily </a:t>
            </a:r>
            <a:r>
              <a:rPr lang="en-US" sz="1600" dirty="0"/>
              <a:t>Standup: A short daily meeting to discuss progress and challenges.</a:t>
            </a:r>
          </a:p>
          <a:p>
            <a:r>
              <a:rPr lang="en-US" sz="1600" dirty="0" smtClean="0"/>
              <a:t>Sprint </a:t>
            </a:r>
            <a:r>
              <a:rPr lang="en-US" sz="1600" dirty="0"/>
              <a:t>Review: A demonstration of completed work at the end of a sprint.</a:t>
            </a:r>
          </a:p>
          <a:p>
            <a:r>
              <a:rPr lang="en-US" sz="1600" dirty="0" smtClean="0"/>
              <a:t>Sprint </a:t>
            </a:r>
            <a:r>
              <a:rPr lang="en-US" sz="1600" dirty="0"/>
              <a:t>Retrospective: A meeting to discuss what went well and areas </a:t>
            </a:r>
            <a:r>
              <a:rPr lang="en-US" sz="1600" dirty="0" smtClean="0"/>
              <a:t>for improvement</a:t>
            </a:r>
            <a:r>
              <a:rPr lang="en-US" sz="1600" dirty="0"/>
              <a:t>.</a:t>
            </a:r>
          </a:p>
          <a:p>
            <a:pPr marL="0" indent="0">
              <a:buNone/>
            </a:pPr>
            <a:endParaRPr lang="en-US" sz="1600" dirty="0" smtClean="0"/>
          </a:p>
          <a:p>
            <a:pPr marL="0" indent="0">
              <a:buNone/>
            </a:pPr>
            <a:r>
              <a:rPr lang="en-US" sz="1600" dirty="0" smtClean="0"/>
              <a:t>Scrum </a:t>
            </a:r>
            <a:r>
              <a:rPr lang="en-US" sz="1600" dirty="0"/>
              <a:t>emphasizes continuous improvement, accountability, and collaboration</a:t>
            </a:r>
            <a:r>
              <a:rPr lang="en-US" sz="1600" dirty="0" smtClean="0"/>
              <a:t>.</a:t>
            </a:r>
            <a:endParaRPr lang="en-US" sz="1600" dirty="0"/>
          </a:p>
        </p:txBody>
      </p:sp>
    </p:spTree>
    <p:extLst>
      <p:ext uri="{BB962C8B-B14F-4D97-AF65-F5344CB8AC3E}">
        <p14:creationId xmlns:p14="http://schemas.microsoft.com/office/powerpoint/2010/main" val="42040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0563" y="1445779"/>
            <a:ext cx="10515600" cy="1325563"/>
          </a:xfrm>
        </p:spPr>
        <p:txBody>
          <a:bodyPr>
            <a:noAutofit/>
          </a:bodyPr>
          <a:lstStyle/>
          <a:p>
            <a:r>
              <a:rPr lang="en-US" sz="2000" b="1" dirty="0">
                <a:latin typeface="+mn-lt"/>
              </a:rPr>
              <a:t>Product Vision Document: Sales </a:t>
            </a:r>
            <a:r>
              <a:rPr lang="en-US" sz="2000" b="1" dirty="0" smtClean="0">
                <a:latin typeface="+mn-lt"/>
              </a:rPr>
              <a:t>One</a:t>
            </a:r>
            <a:br>
              <a:rPr lang="en-US" sz="2000" b="1" dirty="0" smtClean="0">
                <a:latin typeface="+mn-lt"/>
              </a:rPr>
            </a:br>
            <a:r>
              <a:rPr lang="en-US" sz="2000" dirty="0">
                <a:latin typeface="+mn-lt"/>
              </a:rPr>
              <a:t/>
            </a:r>
            <a:br>
              <a:rPr lang="en-US" sz="2000" dirty="0">
                <a:latin typeface="+mn-lt"/>
              </a:rPr>
            </a:br>
            <a:r>
              <a:rPr lang="en-US" sz="2000" b="1" dirty="0">
                <a:latin typeface="+mn-lt"/>
              </a:rPr>
              <a:t>Project Name</a:t>
            </a:r>
            <a:r>
              <a:rPr lang="en-US" sz="2000" dirty="0">
                <a:latin typeface="+mn-lt"/>
              </a:rPr>
              <a:t>: Sales One </a:t>
            </a:r>
            <a:r>
              <a:rPr lang="en-US" sz="2000" dirty="0" smtClean="0">
                <a:latin typeface="+mn-lt"/>
              </a:rPr>
              <a:t>CRM</a:t>
            </a:r>
            <a:br>
              <a:rPr lang="en-US" sz="2000" dirty="0" smtClean="0">
                <a:latin typeface="+mn-lt"/>
              </a:rPr>
            </a:br>
            <a:r>
              <a:rPr lang="en-US" sz="2000" b="1" dirty="0">
                <a:latin typeface="+mn-lt"/>
              </a:rPr>
              <a:t/>
            </a:r>
            <a:br>
              <a:rPr lang="en-US" sz="2000" b="1" dirty="0">
                <a:latin typeface="+mn-lt"/>
              </a:rPr>
            </a:br>
            <a:r>
              <a:rPr lang="en-US" sz="2000" b="1" dirty="0">
                <a:latin typeface="+mn-lt"/>
              </a:rPr>
              <a:t>Project Vision: </a:t>
            </a:r>
            <a:r>
              <a:rPr lang="en-US" sz="2000" dirty="0">
                <a:latin typeface="+mn-lt"/>
              </a:rPr>
              <a:t>The Sales one CRM System will automate manual administrative tasks,</a:t>
            </a:r>
            <a:br>
              <a:rPr lang="en-US" sz="2000" dirty="0">
                <a:latin typeface="+mn-lt"/>
              </a:rPr>
            </a:br>
            <a:r>
              <a:rPr lang="en-US" sz="2000" dirty="0">
                <a:latin typeface="+mn-lt"/>
              </a:rPr>
              <a:t>streamline sales workflows, and provide real-time insights to sales teams. By reducing</a:t>
            </a:r>
            <a:br>
              <a:rPr lang="en-US" sz="2000" dirty="0">
                <a:latin typeface="+mn-lt"/>
              </a:rPr>
            </a:br>
            <a:r>
              <a:rPr lang="en-US" sz="2000" dirty="0">
                <a:latin typeface="+mn-lt"/>
              </a:rPr>
              <a:t>repetitive tasks and enhancing productivity, the system will enable sales representatives to</a:t>
            </a:r>
            <a:br>
              <a:rPr lang="en-US" sz="2000" dirty="0">
                <a:latin typeface="+mn-lt"/>
              </a:rPr>
            </a:br>
            <a:r>
              <a:rPr lang="en-US" sz="2000" dirty="0">
                <a:latin typeface="+mn-lt"/>
              </a:rPr>
              <a:t>focus on what they do best: engaging with customers and closing deals. The system aims to</a:t>
            </a:r>
            <a:br>
              <a:rPr lang="en-US" sz="2000" dirty="0">
                <a:latin typeface="+mn-lt"/>
              </a:rPr>
            </a:br>
            <a:r>
              <a:rPr lang="en-US" sz="2000" dirty="0">
                <a:latin typeface="+mn-lt"/>
              </a:rPr>
              <a:t>improve overall sales performance, increase revenue, and drive business growth.</a:t>
            </a:r>
            <a:r>
              <a:rPr lang="en-IN" sz="2000" dirty="0">
                <a:latin typeface="+mn-lt"/>
              </a:rPr>
              <a:t/>
            </a:r>
            <a:br>
              <a:rPr lang="en-IN" sz="2000" dirty="0">
                <a:latin typeface="+mn-lt"/>
              </a:rPr>
            </a:br>
            <a:endParaRPr lang="en-IN" sz="2000" dirty="0">
              <a:latin typeface="+mn-lt"/>
            </a:endParaRPr>
          </a:p>
        </p:txBody>
      </p:sp>
    </p:spTree>
    <p:extLst>
      <p:ext uri="{BB962C8B-B14F-4D97-AF65-F5344CB8AC3E}">
        <p14:creationId xmlns:p14="http://schemas.microsoft.com/office/powerpoint/2010/main" val="237340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84620"/>
          </a:xfrm>
        </p:spPr>
        <p:txBody>
          <a:bodyPr>
            <a:normAutofit/>
          </a:bodyPr>
          <a:lstStyle/>
          <a:p>
            <a:r>
              <a:rPr lang="en-IN" sz="2000" b="1" dirty="0" smtClean="0">
                <a:latin typeface="+mn-lt"/>
              </a:rPr>
              <a:t>Resources:</a:t>
            </a:r>
            <a:endParaRPr lang="en-IN" sz="2000" b="1" dirty="0">
              <a:latin typeface="+mn-lt"/>
            </a:endParaRPr>
          </a:p>
        </p:txBody>
      </p:sp>
      <p:sp>
        <p:nvSpPr>
          <p:cNvPr id="4" name="Rectangle 1"/>
          <p:cNvSpPr>
            <a:spLocks noGrp="1" noChangeArrowheads="1"/>
          </p:cNvSpPr>
          <p:nvPr>
            <p:ph idx="1"/>
          </p:nvPr>
        </p:nvSpPr>
        <p:spPr bwMode="auto">
          <a:xfrm>
            <a:off x="838200" y="849746"/>
            <a:ext cx="11413445" cy="5574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sz="1400" b="1" i="0" u="none" strike="noStrike" cap="none" normalizeH="0" baseline="0" dirty="0" smtClean="0">
                <a:ln>
                  <a:noFill/>
                </a:ln>
                <a:solidFill>
                  <a:schemeClr val="tx1"/>
                </a:solidFill>
                <a:effectLst/>
              </a:rPr>
              <a:t>People:</a:t>
            </a:r>
            <a:endParaRPr kumimoji="0" 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Project Team Members:</a:t>
            </a:r>
            <a:endParaRPr kumimoji="0" lang="en-US" sz="1400" b="0" i="0" u="none" strike="noStrike" cap="none" normalizeH="0" baseline="0" dirty="0" smtClean="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Client Community:</a:t>
            </a:r>
            <a:r>
              <a:rPr kumimoji="0" lang="en-US" sz="1400" b="0" i="0" u="none" strike="noStrike" cap="none" normalizeH="0" baseline="0" dirty="0" smtClean="0">
                <a:ln>
                  <a:noFill/>
                </a:ln>
                <a:solidFill>
                  <a:schemeClr val="tx1"/>
                </a:solidFill>
                <a:effectLst/>
              </a:rPr>
              <a:t> Subject matter experts (SMEs), end-users, and stakeholders to provide requirements, validate designs, and support testing.</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ITS Team:</a:t>
            </a:r>
            <a:r>
              <a:rPr kumimoji="0" lang="en-US" sz="1400" b="0" i="0" u="none" strike="noStrike" cap="none" normalizeH="0" baseline="0" dirty="0" smtClean="0">
                <a:ln>
                  <a:noFill/>
                </a:ln>
                <a:solidFill>
                  <a:schemeClr val="tx1"/>
                </a:solidFill>
                <a:effectLst/>
              </a:rPr>
              <a:t> Technical leads, SALES ONE solution architects, developers, and testers responsible for configuration, integration, and deployment.</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Project Manager:</a:t>
            </a:r>
            <a:r>
              <a:rPr kumimoji="0" lang="en-US" sz="1400" b="0" i="0" u="none" strike="noStrike" cap="none" normalizeH="0" baseline="0" dirty="0" smtClean="0">
                <a:ln>
                  <a:noFill/>
                </a:ln>
                <a:solidFill>
                  <a:schemeClr val="tx1"/>
                </a:solidFill>
                <a:effectLst/>
              </a:rPr>
              <a:t> Oversees timelines, resource allocation, and deliverables.</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sz="1400" b="1" i="0" u="none" strike="noStrike" cap="none" normalizeH="0" baseline="0" dirty="0" smtClean="0">
                <a:ln>
                  <a:noFill/>
                </a:ln>
                <a:solidFill>
                  <a:schemeClr val="tx1"/>
                </a:solidFill>
                <a:effectLst/>
              </a:rPr>
              <a:t>Change Management Specialist:</a:t>
            </a:r>
            <a:r>
              <a:rPr kumimoji="0" lang="en-US" sz="1400" b="0" i="0" u="none" strike="noStrike" cap="none" normalizeH="0" baseline="0" dirty="0" smtClean="0">
                <a:ln>
                  <a:noFill/>
                </a:ln>
                <a:solidFill>
                  <a:schemeClr val="tx1"/>
                </a:solidFill>
                <a:effectLst/>
              </a:rPr>
              <a:t> Supports training and user adoption strategies.</a:t>
            </a:r>
          </a:p>
          <a:p>
            <a:pPr marL="457200" marR="0" lvl="1" indent="0" algn="l" defTabSz="914400" rtl="0" eaLnBrk="0" fontAlgn="base" latinLnBrk="0" hangingPunct="0">
              <a:lnSpc>
                <a:spcPct val="100000"/>
              </a:lnSpc>
              <a:spcBef>
                <a:spcPct val="0"/>
              </a:spcBef>
              <a:spcAft>
                <a:spcPct val="0"/>
              </a:spcAft>
              <a:buClrTx/>
              <a:buSzTx/>
              <a:buFontTx/>
              <a:buChar char="•"/>
              <a:tabLst/>
            </a:pPr>
            <a:endParaRPr lang="en-US" sz="1400" dirty="0"/>
          </a:p>
          <a:p>
            <a:pPr marL="0" indent="0">
              <a:buNone/>
            </a:pPr>
            <a:r>
              <a:rPr lang="en-US" sz="1400" b="1" dirty="0" smtClean="0"/>
              <a:t>Time:</a:t>
            </a:r>
            <a:r>
              <a:rPr lang="en-US" sz="1400" dirty="0"/>
              <a:t> </a:t>
            </a:r>
            <a:r>
              <a:rPr lang="en-US" sz="1400" dirty="0" smtClean="0"/>
              <a:t>The project implementation is to be completed within </a:t>
            </a:r>
            <a:r>
              <a:rPr lang="en-US" sz="1400" b="1" dirty="0" smtClean="0"/>
              <a:t>24 months</a:t>
            </a:r>
            <a:r>
              <a:rPr lang="en-US" sz="1400" dirty="0" smtClean="0"/>
              <a:t>.</a:t>
            </a:r>
          </a:p>
          <a:p>
            <a:endParaRPr lang="en-US" sz="1400" dirty="0"/>
          </a:p>
          <a:p>
            <a:pPr marL="0" indent="0">
              <a:buNone/>
            </a:pPr>
            <a:r>
              <a:rPr lang="en-US" sz="1400" b="1" dirty="0" smtClean="0"/>
              <a:t>Budget:</a:t>
            </a:r>
            <a:endParaRPr lang="en-US" sz="1400" dirty="0" smtClean="0"/>
          </a:p>
          <a:p>
            <a:r>
              <a:rPr lang="en-US" sz="1400" b="1" dirty="0" smtClean="0"/>
              <a:t>Hardware and Software:</a:t>
            </a:r>
            <a:r>
              <a:rPr lang="en-US" sz="1400" dirty="0" smtClean="0"/>
              <a:t> Costs associated with SALES ONE licenses and any additional hardware requirements – not to exceed </a:t>
            </a:r>
            <a:r>
              <a:rPr lang="en-US" sz="1400" dirty="0" err="1" smtClean="0"/>
              <a:t>Rs</a:t>
            </a:r>
            <a:r>
              <a:rPr lang="en-US" sz="1400" dirty="0" smtClean="0"/>
              <a:t>. 1.5 cr.</a:t>
            </a:r>
          </a:p>
          <a:p>
            <a:r>
              <a:rPr lang="en-US" sz="1400" b="1" dirty="0" smtClean="0"/>
              <a:t>Training and Services:</a:t>
            </a:r>
            <a:r>
              <a:rPr lang="en-US" sz="1400" dirty="0" smtClean="0"/>
              <a:t> Costs for user training, support services, and professional development – not to exceed </a:t>
            </a:r>
            <a:r>
              <a:rPr lang="en-US" sz="1400" dirty="0" err="1" smtClean="0"/>
              <a:t>Rs</a:t>
            </a:r>
            <a:r>
              <a:rPr lang="en-US" sz="1400" dirty="0" smtClean="0"/>
              <a:t>. 60Lac.</a:t>
            </a:r>
          </a:p>
          <a:p>
            <a:endParaRPr lang="en-US" sz="1400" dirty="0"/>
          </a:p>
          <a:p>
            <a:pPr marL="0" indent="0">
              <a:buNone/>
            </a:pPr>
            <a:r>
              <a:rPr lang="en-US" sz="1400" b="1" dirty="0" smtClean="0"/>
              <a:t>Other:</a:t>
            </a:r>
            <a:endParaRPr lang="en-US" sz="1400" dirty="0" smtClean="0"/>
          </a:p>
          <a:p>
            <a:r>
              <a:rPr lang="en-US" sz="1400" b="1" dirty="0" smtClean="0"/>
              <a:t>Third-party Software Evaluation:</a:t>
            </a:r>
            <a:r>
              <a:rPr lang="en-US" sz="1400" dirty="0" smtClean="0"/>
              <a:t> Expenses for evaluating third-party solutions for integration – not to exceed </a:t>
            </a:r>
            <a:r>
              <a:rPr lang="en-US" sz="1400" dirty="0" err="1" smtClean="0"/>
              <a:t>Rs</a:t>
            </a:r>
            <a:r>
              <a:rPr lang="en-US" sz="1400" dirty="0" smtClean="0"/>
              <a:t>. 50Lac.</a:t>
            </a:r>
          </a:p>
          <a:p>
            <a:r>
              <a:rPr lang="en-US" sz="1400" b="1" dirty="0" smtClean="0"/>
              <a:t>Site Visits and Reports:</a:t>
            </a:r>
            <a:r>
              <a:rPr lang="en-US" sz="1400" dirty="0" smtClean="0"/>
              <a:t> Costs for site visits, industry benchmarking (e.g., Dataquest reports), and external consultations – not to exceed </a:t>
            </a:r>
            <a:r>
              <a:rPr lang="en-US" sz="1400" dirty="0" err="1" smtClean="0"/>
              <a:t>Rs</a:t>
            </a:r>
            <a:r>
              <a:rPr lang="en-US" sz="1400" dirty="0" smtClean="0"/>
              <a:t>. 40Lac.</a:t>
            </a:r>
          </a:p>
          <a:p>
            <a:endParaRPr lang="en-US" sz="1400" dirty="0" smtClean="0"/>
          </a:p>
          <a:p>
            <a:endParaRPr lang="en-US" sz="1400" dirty="0" smtClean="0"/>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502113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1316</TotalTime>
  <Words>1110</Words>
  <Application>Microsoft Office PowerPoint</Application>
  <PresentationFormat>Widescreen</PresentationFormat>
  <Paragraphs>137</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Britannic Bold</vt:lpstr>
      <vt:lpstr>Calibri</vt:lpstr>
      <vt:lpstr>Calibri Light</vt:lpstr>
      <vt:lpstr>Office Theme</vt:lpstr>
      <vt:lpstr>PowerPoint Presentation</vt:lpstr>
      <vt:lpstr>Situation/Problem/Opportunity:</vt:lpstr>
      <vt:lpstr>Purpose Statement (Goals):</vt:lpstr>
      <vt:lpstr>Project Objectives:</vt:lpstr>
      <vt:lpstr>Success Criteria:</vt:lpstr>
      <vt:lpstr>Methods/Approach:</vt:lpstr>
      <vt:lpstr>Project methodology:  Agile methodology is an iterative and flexible approach to project management and software development. It emphasizes collaboration, customer feedback, and small, frequent releases of working software. Teams work in short cycles called &amp; “sprints” (typically 1-4 weeks), where they plan, develop, test, and review features. Agile prioritizes adaptability, responding to changes quickly, and delivering value early and continuously throughout the project lifecycle. Popular Agile frameworks include Scrum and Kanban.</vt:lpstr>
      <vt:lpstr>Product Vision Document: Sales One  Project Name: Sales One CRM  Project Vision: The Sales one CRM System will automate manual administrative tasks, streamline sales workflows, and provide real-time insights to sales teams. By reducing repetitive tasks and enhancing productivity, the system will enable sales representatives to focus on what they do best: engaging with customers and closing deals. The system aims to improve overall sales performance, increase revenue, and drive business growth. </vt:lpstr>
      <vt:lpstr>Resources:</vt:lpstr>
      <vt:lpstr>Risks and Dependencies: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ZOHO Application</dc:title>
  <dc:creator>Ramesh Saka</dc:creator>
  <cp:lastModifiedBy>Ramesh Saka</cp:lastModifiedBy>
  <cp:revision>28</cp:revision>
  <dcterms:created xsi:type="dcterms:W3CDTF">2024-12-25T13:11:56Z</dcterms:created>
  <dcterms:modified xsi:type="dcterms:W3CDTF">2025-01-10T06:03:41Z</dcterms:modified>
</cp:coreProperties>
</file>