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napToGrid="0">
      <p:cViewPr varScale="1">
        <p:scale>
          <a:sx n="83" d="100"/>
          <a:sy n="83" d="100"/>
        </p:scale>
        <p:origin x="653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028CF-69DA-4CEE-8466-97FCD5DDD993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7900E-DDF3-4F5E-A396-A73A71C62B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3727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7900E-DDF3-4F5E-A396-A73A71C62B27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4861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7900E-DDF3-4F5E-A396-A73A71C62B27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8336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6739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0280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010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9637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908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305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454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1446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457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017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2761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A47CA-2802-400F-BD23-18B60F4C4F19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326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36435" y="4165600"/>
            <a:ext cx="9144000" cy="618836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Prepaid </a:t>
            </a:r>
            <a:r>
              <a:rPr lang="en-US" sz="2000" b="1" dirty="0"/>
              <a:t>B</a:t>
            </a:r>
            <a:r>
              <a:rPr lang="en-US" sz="2000" b="1" dirty="0" smtClean="0"/>
              <a:t>y: </a:t>
            </a:r>
            <a:r>
              <a:rPr lang="en-US" sz="2000" b="1" dirty="0" smtClean="0"/>
              <a:t>SMITALI SAKA</a:t>
            </a:r>
            <a:endParaRPr lang="en-US" sz="2000" b="1" dirty="0"/>
          </a:p>
          <a:p>
            <a:r>
              <a:rPr lang="en-US" sz="2000" b="1" dirty="0" smtClean="0"/>
              <a:t>Date: </a:t>
            </a:r>
            <a:r>
              <a:rPr lang="en-US" sz="2000" b="1" dirty="0" smtClean="0"/>
              <a:t>10</a:t>
            </a:r>
            <a:r>
              <a:rPr lang="en-US" sz="2000" b="1" dirty="0" smtClean="0"/>
              <a:t>/01/2025</a:t>
            </a:r>
            <a:endParaRPr lang="en-IN" sz="2000" b="1" dirty="0"/>
          </a:p>
        </p:txBody>
      </p:sp>
      <p:sp>
        <p:nvSpPr>
          <p:cNvPr id="5" name="Rectangle 4"/>
          <p:cNvSpPr/>
          <p:nvPr/>
        </p:nvSpPr>
        <p:spPr>
          <a:xfrm>
            <a:off x="2041236" y="1791855"/>
            <a:ext cx="8534400" cy="13115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216726" y="1911927"/>
            <a:ext cx="81834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i="1" dirty="0">
                <a:solidFill>
                  <a:schemeClr val="bg1"/>
                </a:solidFill>
                <a:latin typeface="Eras Bold ITC" panose="020B0907030504020204" pitchFamily="34" charset="0"/>
              </a:rPr>
              <a:t>CLIENT KONNECT</a:t>
            </a:r>
            <a:endParaRPr lang="en-IN" sz="6600" b="1" i="1" dirty="0">
              <a:solidFill>
                <a:schemeClr val="bg1"/>
              </a:solidFill>
              <a:latin typeface="Eras Bold ITC" panose="020B090703050402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6559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675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Situation/Problem/Opportunity:</a:t>
            </a:r>
            <a:endParaRPr lang="en-IN" sz="2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7455"/>
            <a:ext cx="10515600" cy="52995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600" b="1" dirty="0" smtClean="0"/>
              <a:t>Situation</a:t>
            </a:r>
            <a:r>
              <a:rPr lang="en-US" sz="1600" b="1" dirty="0" smtClean="0"/>
              <a:t>:</a:t>
            </a:r>
          </a:p>
          <a:p>
            <a:pPr marL="0" indent="0">
              <a:buNone/>
            </a:pPr>
            <a:r>
              <a:rPr lang="en-US" sz="1600" dirty="0" smtClean="0"/>
              <a:t>SOONY </a:t>
            </a:r>
            <a:r>
              <a:rPr lang="en-US" sz="1600" dirty="0"/>
              <a:t>Company has observed a significant increase in customer interactions and transactions. However, the existing system lacks a unified approach to managing customer relationships effectively. The business is facing challenges in tracking customer communication, understanding customer needs, and maintaining a competitive edge in a rapidly evolving market</a:t>
            </a:r>
            <a:r>
              <a:rPr lang="en-US" sz="1600" dirty="0" smtClean="0"/>
              <a:t>.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b="1" dirty="0" smtClean="0"/>
              <a:t>Problem</a:t>
            </a:r>
            <a:r>
              <a:rPr lang="en-US" sz="1600" b="1" dirty="0" smtClean="0"/>
              <a:t>: </a:t>
            </a:r>
            <a:endParaRPr lang="en-US" sz="1600" b="1" dirty="0" smtClean="0"/>
          </a:p>
          <a:p>
            <a:pPr marL="0" indent="0">
              <a:buNone/>
            </a:pPr>
            <a:r>
              <a:rPr lang="en-US" sz="1600" dirty="0" smtClean="0"/>
              <a:t>Current </a:t>
            </a:r>
            <a:r>
              <a:rPr lang="en-US" sz="1600" dirty="0"/>
              <a:t>systems are fragmented, leading to duplicate efforts and missed opportunities in managing customer data</a:t>
            </a:r>
            <a:r>
              <a:rPr lang="en-US" sz="1600" dirty="0" smtClean="0"/>
              <a:t>.</a:t>
            </a:r>
          </a:p>
          <a:p>
            <a:pPr marL="0" indent="0">
              <a:buNone/>
            </a:pPr>
            <a:r>
              <a:rPr lang="en-US" sz="1600" dirty="0" smtClean="0"/>
              <a:t>Lack </a:t>
            </a:r>
            <a:r>
              <a:rPr lang="en-US" sz="1600" dirty="0"/>
              <a:t>of centralized data analytics tools to analyze customer behavior and preferences</a:t>
            </a:r>
            <a:r>
              <a:rPr lang="en-US" sz="1600" dirty="0" smtClean="0"/>
              <a:t>.</a:t>
            </a:r>
          </a:p>
          <a:p>
            <a:pPr marL="0" indent="0">
              <a:buNone/>
            </a:pPr>
            <a:r>
              <a:rPr lang="en-US" sz="1600" dirty="0" smtClean="0"/>
              <a:t>Difficulty </a:t>
            </a:r>
            <a:r>
              <a:rPr lang="en-US" sz="1600" dirty="0"/>
              <a:t>in personalizing customer experiences and addressing grievances promptly</a:t>
            </a:r>
            <a:r>
              <a:rPr lang="en-US" sz="1600" dirty="0" smtClean="0"/>
              <a:t>.</a:t>
            </a:r>
          </a:p>
          <a:p>
            <a:pPr marL="0" indent="0">
              <a:buNone/>
            </a:pPr>
            <a:r>
              <a:rPr lang="en-US" sz="1600" dirty="0" smtClean="0"/>
              <a:t>Sales</a:t>
            </a:r>
            <a:r>
              <a:rPr lang="en-US" sz="1600" dirty="0"/>
              <a:t>, marketing, and support teams lack a single platform for collaboration, resulting in inconsistent </a:t>
            </a:r>
            <a:r>
              <a:rPr lang="en-US" sz="1600" dirty="0" smtClean="0"/>
              <a:t>customer communication.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1600" b="1" dirty="0" smtClean="0"/>
              <a:t>Opportunity:</a:t>
            </a:r>
          </a:p>
          <a:p>
            <a:pPr marL="0" indent="0">
              <a:buNone/>
            </a:pPr>
            <a:r>
              <a:rPr lang="en-US" sz="1600" dirty="0"/>
              <a:t>Implementing a CRM system will consolidate all customer data in one platform, reducing redundancies and improving efficiency</a:t>
            </a:r>
            <a:r>
              <a:rPr lang="en-US" sz="1600" dirty="0" smtClean="0"/>
              <a:t>.</a:t>
            </a:r>
          </a:p>
          <a:p>
            <a:pPr marL="0" indent="0">
              <a:buNone/>
            </a:pPr>
            <a:r>
              <a:rPr lang="en-US" sz="1600" dirty="0"/>
              <a:t>Leveraging CRM tools for personalized communication, automated workflows, and timely responses can boost customer satisfaction and retention</a:t>
            </a:r>
            <a:r>
              <a:rPr lang="en-US" sz="1600" dirty="0" smtClean="0"/>
              <a:t>.</a:t>
            </a:r>
          </a:p>
          <a:p>
            <a:pPr marL="0" indent="0">
              <a:buNone/>
            </a:pPr>
            <a:r>
              <a:rPr lang="en-US" sz="1600" dirty="0"/>
              <a:t>Real-time analytics and reporting will empower the company to identify trends, predict customer needs, and make informed strategic decisions</a:t>
            </a:r>
            <a:r>
              <a:rPr lang="en-US" sz="1600" dirty="0" smtClean="0"/>
              <a:t>.</a:t>
            </a:r>
          </a:p>
          <a:p>
            <a:pPr marL="0" indent="0">
              <a:buNone/>
            </a:pPr>
            <a:r>
              <a:rPr lang="en-US" sz="1600" dirty="0"/>
              <a:t>A CRM solution will foster better coordination among teams, ensuring a seamless customer journey across all </a:t>
            </a:r>
            <a:r>
              <a:rPr lang="en-US" sz="1600" dirty="0" err="1"/>
              <a:t>touchpoints</a:t>
            </a:r>
            <a:r>
              <a:rPr lang="en-US" sz="1600" dirty="0"/>
              <a:t>.</a:t>
            </a:r>
            <a:endParaRPr lang="en-US" sz="1600" b="1" dirty="0" smtClean="0"/>
          </a:p>
          <a:p>
            <a:pPr marL="0" indent="0">
              <a:buNone/>
            </a:pPr>
            <a:endParaRPr lang="en-US" sz="1600" b="1" dirty="0" smtClean="0"/>
          </a:p>
          <a:p>
            <a:endParaRPr lang="en-US" sz="1600" dirty="0" smtClean="0"/>
          </a:p>
          <a:p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161120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77561"/>
            <a:ext cx="10515600" cy="558511"/>
          </a:xfrm>
        </p:spPr>
        <p:txBody>
          <a:bodyPr>
            <a:normAutofit fontScale="90000"/>
          </a:bodyPr>
          <a:lstStyle/>
          <a:p>
            <a:r>
              <a:rPr lang="en-IN" sz="2000" b="1" dirty="0" smtClean="0">
                <a:latin typeface="+mn-lt"/>
              </a:rPr>
              <a:t>Purpose Statement (Goals</a:t>
            </a:r>
            <a:r>
              <a:rPr lang="en-IN" sz="2000" b="1" dirty="0" smtClean="0">
                <a:latin typeface="+mn-lt"/>
              </a:rPr>
              <a:t>):</a:t>
            </a:r>
            <a:br>
              <a:rPr lang="en-IN" sz="2000" b="1" dirty="0" smtClean="0">
                <a:latin typeface="+mn-lt"/>
              </a:rPr>
            </a:br>
            <a:r>
              <a:rPr lang="en-IN" sz="2000" b="1" dirty="0" smtClean="0">
                <a:latin typeface="+mn-lt"/>
              </a:rPr>
              <a:t/>
            </a:r>
            <a:br>
              <a:rPr lang="en-IN" sz="2000" b="1" dirty="0" smtClean="0">
                <a:latin typeface="+mn-lt"/>
              </a:rPr>
            </a:br>
            <a:r>
              <a:rPr lang="en-US" sz="1800" dirty="0">
                <a:latin typeface="+mn-lt"/>
              </a:rPr>
              <a:t>The purpose of the CRM project, </a:t>
            </a:r>
            <a:r>
              <a:rPr lang="en-US" sz="1800" b="1" dirty="0">
                <a:latin typeface="+mn-lt"/>
              </a:rPr>
              <a:t>"</a:t>
            </a:r>
            <a:r>
              <a:rPr lang="en-US" sz="1800" b="1" dirty="0" smtClean="0">
                <a:latin typeface="+mn-lt"/>
              </a:rPr>
              <a:t>Client </a:t>
            </a:r>
            <a:r>
              <a:rPr lang="en-US" sz="1800" b="1" dirty="0">
                <a:latin typeface="+mn-lt"/>
              </a:rPr>
              <a:t>K</a:t>
            </a:r>
            <a:r>
              <a:rPr lang="en-US" sz="1800" b="1" dirty="0" smtClean="0">
                <a:latin typeface="+mn-lt"/>
              </a:rPr>
              <a:t>onnect "</a:t>
            </a:r>
            <a:r>
              <a:rPr lang="en-US" sz="1800" dirty="0" smtClean="0">
                <a:latin typeface="+mn-lt"/>
              </a:rPr>
              <a:t>, </a:t>
            </a:r>
            <a:r>
              <a:rPr lang="en-US" sz="1800" dirty="0">
                <a:latin typeface="+mn-lt"/>
              </a:rPr>
              <a:t>is to enhance SOONY Company's ability to manage and nurture customer relationships effectively. The project aims to achieve the following goals:</a:t>
            </a:r>
            <a:endParaRPr lang="en-IN" sz="2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6218"/>
            <a:ext cx="10515600" cy="4351338"/>
          </a:xfrm>
        </p:spPr>
        <p:txBody>
          <a:bodyPr>
            <a:noAutofit/>
          </a:bodyPr>
          <a:lstStyle/>
          <a:p>
            <a:endParaRPr lang="en-US" sz="1600" b="1" dirty="0" smtClean="0"/>
          </a:p>
          <a:p>
            <a:r>
              <a:rPr lang="en-US" sz="1600" b="1" dirty="0" smtClean="0"/>
              <a:t>Centralized </a:t>
            </a:r>
            <a:r>
              <a:rPr lang="en-US" sz="1600" b="1" dirty="0"/>
              <a:t>Customer Data: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Establish a single source of truth by consolidating customer information into a centralized, easily accessible database</a:t>
            </a:r>
            <a:r>
              <a:rPr lang="en-US" sz="1600" dirty="0" smtClean="0"/>
              <a:t>.</a:t>
            </a:r>
          </a:p>
          <a:p>
            <a:r>
              <a:rPr lang="en-US" sz="1600" b="1" dirty="0"/>
              <a:t>Enhanced Customer Experience: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Enable personalized and timely interactions with customers to improve satisfaction, retention, and loyalty</a:t>
            </a:r>
            <a:r>
              <a:rPr lang="en-US" sz="1600" dirty="0" smtClean="0"/>
              <a:t>.</a:t>
            </a:r>
          </a:p>
          <a:p>
            <a:r>
              <a:rPr lang="en-US" sz="1600" b="1" dirty="0"/>
              <a:t>Improved Sales Processes: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Streamline lead tracking, follow-ups, and conversions to increase sales productivity and close rates</a:t>
            </a:r>
            <a:r>
              <a:rPr lang="en-US" sz="1600" dirty="0" smtClean="0"/>
              <a:t>.</a:t>
            </a:r>
          </a:p>
          <a:p>
            <a:r>
              <a:rPr lang="en-US" sz="1600" b="1" dirty="0"/>
              <a:t>Data-Driven Decision Making: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Leverage advanced analytics and reporting tools to gain insights into customer behavior, sales trends, and campaign effectiveness</a:t>
            </a:r>
            <a:r>
              <a:rPr lang="en-US" sz="1600" dirty="0" smtClean="0"/>
              <a:t>.</a:t>
            </a:r>
          </a:p>
          <a:p>
            <a:r>
              <a:rPr lang="en-US" sz="1600" b="1" dirty="0"/>
              <a:t>Increased Operational Efficiency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Automate repetitive tasks, reduce manual errors, and enable teams to focus on strategic activities that drive customer satisfaction</a:t>
            </a:r>
            <a:r>
              <a:rPr lang="en-US" sz="1600" dirty="0" smtClean="0"/>
              <a:t>.</a:t>
            </a:r>
          </a:p>
          <a:p>
            <a:r>
              <a:rPr lang="en-US" sz="1600" b="1" dirty="0" smtClean="0"/>
              <a:t>Scalability </a:t>
            </a:r>
            <a:r>
              <a:rPr lang="en-US" sz="1600" b="1" dirty="0"/>
              <a:t>for Future Growth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Build a CRM system capable of adapting to the evolving needs of the business and scaling with customer growth</a:t>
            </a:r>
            <a:r>
              <a:rPr lang="en-US" sz="1600" dirty="0" smtClean="0"/>
              <a:t>.</a:t>
            </a:r>
          </a:p>
          <a:p>
            <a:r>
              <a:rPr lang="en-US" sz="1600" b="1" dirty="0" smtClean="0"/>
              <a:t>Cross-Department </a:t>
            </a:r>
            <a:r>
              <a:rPr lang="en-US" sz="1600" b="1" dirty="0"/>
              <a:t>Collaboration: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Foster collaboration between sales, marketing, and customer service teams by ensuring seamless data sharing through the CRM.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429396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6220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Project Objectives:</a:t>
            </a:r>
            <a:endParaRPr lang="en-IN" sz="2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1346"/>
            <a:ext cx="10515600" cy="4351338"/>
          </a:xfrm>
        </p:spPr>
        <p:txBody>
          <a:bodyPr>
            <a:noAutofit/>
          </a:bodyPr>
          <a:lstStyle/>
          <a:p>
            <a:r>
              <a:rPr lang="en-US" sz="1600" b="1" dirty="0"/>
              <a:t>Centralized Customer Relationship </a:t>
            </a:r>
            <a:r>
              <a:rPr lang="en-US" sz="1600" b="1" dirty="0" smtClean="0"/>
              <a:t>Management</a:t>
            </a:r>
            <a:r>
              <a:rPr lang="en-US" sz="1600" dirty="0" smtClean="0"/>
              <a:t>: Develop </a:t>
            </a:r>
            <a:r>
              <a:rPr lang="en-US" sz="1600" dirty="0"/>
              <a:t>a unified system to store and organize all customer-related information, ensuring easy accessibility and accuracy.</a:t>
            </a:r>
          </a:p>
          <a:p>
            <a:r>
              <a:rPr lang="en-US" sz="1600" b="1" dirty="0"/>
              <a:t>Enhance Customer </a:t>
            </a:r>
            <a:r>
              <a:rPr lang="en-US" sz="1600" b="1" dirty="0" smtClean="0"/>
              <a:t>Communication</a:t>
            </a:r>
            <a:r>
              <a:rPr lang="en-US" sz="1600" dirty="0" smtClean="0"/>
              <a:t>: Implement </a:t>
            </a:r>
            <a:r>
              <a:rPr lang="en-US" sz="1600" dirty="0"/>
              <a:t>features such as email automation, chat integration, and personalized messaging to improve customer engagement.</a:t>
            </a:r>
          </a:p>
          <a:p>
            <a:r>
              <a:rPr lang="en-US" sz="1600" b="1" dirty="0"/>
              <a:t>Improve Customer Support </a:t>
            </a:r>
            <a:r>
              <a:rPr lang="en-US" sz="1600" b="1" dirty="0" smtClean="0"/>
              <a:t>Services</a:t>
            </a:r>
            <a:r>
              <a:rPr lang="en-US" sz="1600" dirty="0" smtClean="0"/>
              <a:t>: Establish </a:t>
            </a:r>
            <a:r>
              <a:rPr lang="en-US" sz="1600" dirty="0"/>
              <a:t>a ticketing system to address customer issues promptly and track their resolution status.</a:t>
            </a:r>
          </a:p>
          <a:p>
            <a:r>
              <a:rPr lang="en-US" sz="1600" b="1" dirty="0"/>
              <a:t>Provide Data-Driven </a:t>
            </a:r>
            <a:r>
              <a:rPr lang="en-US" sz="1600" b="1" dirty="0" smtClean="0"/>
              <a:t>Insights</a:t>
            </a:r>
            <a:r>
              <a:rPr lang="en-US" sz="1600" dirty="0" smtClean="0"/>
              <a:t>: Integrate </a:t>
            </a:r>
            <a:r>
              <a:rPr lang="en-US" sz="1600" dirty="0"/>
              <a:t>analytics and reporting features to monitor customer behavior, sales performance, and campaign effectiveness.</a:t>
            </a:r>
          </a:p>
          <a:p>
            <a:r>
              <a:rPr lang="en-US" sz="1600" b="1" dirty="0"/>
              <a:t>Strengthen Team </a:t>
            </a:r>
            <a:r>
              <a:rPr lang="en-US" sz="1600" b="1" dirty="0" smtClean="0"/>
              <a:t>Collaboration</a:t>
            </a:r>
            <a:r>
              <a:rPr lang="en-US" sz="1600" dirty="0" smtClean="0"/>
              <a:t>: Offer </a:t>
            </a:r>
            <a:r>
              <a:rPr lang="en-US" sz="1600" dirty="0"/>
              <a:t>shared dashboards and communication tools to align sales, marketing, and support teams for a cohesive customer experience.</a:t>
            </a:r>
          </a:p>
          <a:p>
            <a:r>
              <a:rPr lang="en-US" sz="1600" b="1" dirty="0"/>
              <a:t>Enhance Customer Retention </a:t>
            </a:r>
            <a:r>
              <a:rPr lang="en-US" sz="1600" b="1" dirty="0" smtClean="0"/>
              <a:t>Strategies</a:t>
            </a:r>
            <a:r>
              <a:rPr lang="en-US" sz="1600" dirty="0" smtClean="0"/>
              <a:t>: Use </a:t>
            </a:r>
            <a:r>
              <a:rPr lang="en-US" sz="1600" dirty="0"/>
              <a:t>the CRM to identify customer churn risks, segment customer groups, and implement targeted retention campaigns.</a:t>
            </a:r>
          </a:p>
          <a:p>
            <a:r>
              <a:rPr lang="en-US" sz="1600" b="1" dirty="0"/>
              <a:t>Enable Workflow </a:t>
            </a:r>
            <a:r>
              <a:rPr lang="en-US" sz="1600" b="1" dirty="0" smtClean="0"/>
              <a:t>Automation</a:t>
            </a:r>
            <a:r>
              <a:rPr lang="en-US" sz="1600" dirty="0" smtClean="0"/>
              <a:t>: Automate </a:t>
            </a:r>
            <a:r>
              <a:rPr lang="en-US" sz="1600" dirty="0"/>
              <a:t>repetitive tasks like data entry, follow-up emails, and reminders to reduce manual workload and increase productivity.</a:t>
            </a:r>
          </a:p>
          <a:p>
            <a:r>
              <a:rPr lang="en-US" sz="1600" b="1" dirty="0"/>
              <a:t>Ensure Data Security and </a:t>
            </a:r>
            <a:r>
              <a:rPr lang="en-US" sz="1600" b="1" dirty="0" smtClean="0"/>
              <a:t>Compliance</a:t>
            </a:r>
            <a:r>
              <a:rPr lang="en-US" sz="1600" dirty="0" smtClean="0"/>
              <a:t>: Incorporate </a:t>
            </a:r>
            <a:r>
              <a:rPr lang="en-US" sz="1600" dirty="0"/>
              <a:t>features to protect customer data and comply with industry regulations such as GDPR or other relevant standards.</a:t>
            </a:r>
          </a:p>
          <a:p>
            <a:r>
              <a:rPr lang="en-US" sz="1600" b="1" dirty="0" smtClean="0"/>
              <a:t>Measure </a:t>
            </a:r>
            <a:r>
              <a:rPr lang="en-US" sz="1600" b="1" dirty="0"/>
              <a:t>ROI on CRM Investment: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Establish KPIs (e.g., increased sales, reduced response time, improved customer satisfaction scores) to evaluate the success of the CRM implementation.</a:t>
            </a:r>
            <a:endParaRPr lang="en-US" sz="1600" dirty="0" smtClean="0"/>
          </a:p>
          <a:p>
            <a:pPr marL="0" indent="0">
              <a:buNone/>
            </a:pP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280761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29781"/>
            <a:ext cx="10515600" cy="475384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Success Criteria:</a:t>
            </a:r>
            <a:endParaRPr lang="en-IN" sz="2000" b="1" dirty="0">
              <a:latin typeface="+mn-lt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1052199"/>
            <a:ext cx="10984344" cy="8501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1" dirty="0"/>
              <a:t>Customer Data </a:t>
            </a:r>
            <a:r>
              <a:rPr lang="en-US" sz="1600" b="1" dirty="0" smtClean="0"/>
              <a:t>Centralization</a:t>
            </a:r>
            <a:r>
              <a:rPr lang="en-US" sz="1600" dirty="0" smtClean="0"/>
              <a:t>: All </a:t>
            </a:r>
            <a:r>
              <a:rPr lang="en-US" sz="1600" dirty="0"/>
              <a:t>customer information is consolidated into a single, accessible system with 95% accuracy in data migration from legacy systems</a:t>
            </a:r>
            <a:r>
              <a:rPr lang="en-US" sz="1600" dirty="0" smtClean="0"/>
              <a:t>.</a:t>
            </a:r>
          </a:p>
          <a:p>
            <a:r>
              <a:rPr lang="en-US" sz="1600" b="1" dirty="0"/>
              <a:t>Improved Customer </a:t>
            </a:r>
            <a:r>
              <a:rPr lang="en-US" sz="1600" b="1" dirty="0" smtClean="0"/>
              <a:t>Engagement</a:t>
            </a:r>
            <a:r>
              <a:rPr lang="en-US" sz="1600" dirty="0" smtClean="0"/>
              <a:t>: A </a:t>
            </a:r>
            <a:r>
              <a:rPr lang="en-US" sz="1600" dirty="0"/>
              <a:t>measurable increase in customer interaction rates (e.g., email open rates, response rates) by at least 20% within the first six months of implementation</a:t>
            </a:r>
            <a:r>
              <a:rPr lang="en-US" sz="1600" dirty="0" smtClean="0"/>
              <a:t>.</a:t>
            </a:r>
          </a:p>
          <a:p>
            <a:r>
              <a:rPr lang="en-US" sz="1600" b="1" dirty="0"/>
              <a:t>Enhanced Lead </a:t>
            </a:r>
            <a:r>
              <a:rPr lang="en-US" sz="1600" b="1" dirty="0" smtClean="0"/>
              <a:t>Conversion</a:t>
            </a:r>
            <a:r>
              <a:rPr lang="en-US" sz="1600" dirty="0" smtClean="0"/>
              <a:t>: Lead-to-customer </a:t>
            </a:r>
            <a:r>
              <a:rPr lang="en-US" sz="1600" dirty="0"/>
              <a:t>conversion rates improve by 15% within the first year of deployment</a:t>
            </a:r>
            <a:r>
              <a:rPr lang="en-US" sz="1600" dirty="0" smtClean="0"/>
              <a:t>.</a:t>
            </a:r>
          </a:p>
          <a:p>
            <a:r>
              <a:rPr lang="en-US" sz="1600" b="1" dirty="0"/>
              <a:t>Reduced Resolution </a:t>
            </a:r>
            <a:r>
              <a:rPr lang="en-US" sz="1600" b="1" dirty="0" smtClean="0"/>
              <a:t>Times</a:t>
            </a:r>
            <a:r>
              <a:rPr lang="en-US" sz="1600" dirty="0" smtClean="0"/>
              <a:t>: Average </a:t>
            </a:r>
            <a:r>
              <a:rPr lang="en-US" sz="1600" dirty="0"/>
              <a:t>customer issue resolution time decreases by 30% through the implementation of ticketing and automation features</a:t>
            </a:r>
            <a:r>
              <a:rPr lang="en-US" sz="1600" dirty="0" smtClean="0"/>
              <a:t>.</a:t>
            </a:r>
          </a:p>
          <a:p>
            <a:r>
              <a:rPr lang="en-US" sz="1600" b="1" dirty="0"/>
              <a:t>User Adoption and </a:t>
            </a:r>
            <a:r>
              <a:rPr lang="en-US" sz="1600" b="1" dirty="0" smtClean="0"/>
              <a:t>Satisfaction</a:t>
            </a:r>
            <a:r>
              <a:rPr lang="en-US" sz="1600" dirty="0" smtClean="0"/>
              <a:t>: At </a:t>
            </a:r>
            <a:r>
              <a:rPr lang="en-US" sz="1600" dirty="0"/>
              <a:t>least 90% of sales, marketing, and support team members actively use the CRM system within three months of launch, with a satisfaction rating of 8/10 or higher in post-implementation surveys.</a:t>
            </a:r>
          </a:p>
          <a:p>
            <a:r>
              <a:rPr lang="en-US" sz="1600" b="1" dirty="0"/>
              <a:t>Increased Customer </a:t>
            </a:r>
            <a:r>
              <a:rPr lang="en-US" sz="1600" b="1" dirty="0" smtClean="0"/>
              <a:t>Retention</a:t>
            </a:r>
            <a:r>
              <a:rPr lang="en-US" sz="1600" dirty="0" smtClean="0"/>
              <a:t>: Customer </a:t>
            </a:r>
            <a:r>
              <a:rPr lang="en-US" sz="1600" dirty="0"/>
              <a:t>churn rate is reduced by 10% within the first year by leveraging CRM insights and personalized retention strategies.</a:t>
            </a:r>
          </a:p>
          <a:p>
            <a:r>
              <a:rPr lang="en-US" sz="1600" b="1" dirty="0"/>
              <a:t>Operational Efficiency </a:t>
            </a:r>
            <a:r>
              <a:rPr lang="en-US" sz="1600" b="1" dirty="0" smtClean="0"/>
              <a:t>Gains</a:t>
            </a:r>
            <a:r>
              <a:rPr lang="en-US" sz="1600" dirty="0" smtClean="0"/>
              <a:t>: Repetitive </a:t>
            </a:r>
            <a:r>
              <a:rPr lang="en-US" sz="1600" dirty="0"/>
              <a:t>task automation reduces manual workloads by 25%, allowing teams to focus on strategic initiatives</a:t>
            </a:r>
            <a:r>
              <a:rPr lang="en-US" sz="1600" dirty="0" smtClean="0"/>
              <a:t>.</a:t>
            </a:r>
          </a:p>
          <a:p>
            <a:r>
              <a:rPr lang="en-US" sz="1600" b="1" dirty="0"/>
              <a:t>Actionable Insights and </a:t>
            </a:r>
            <a:r>
              <a:rPr lang="en-US" sz="1600" b="1" dirty="0" smtClean="0"/>
              <a:t>Reporting</a:t>
            </a:r>
            <a:r>
              <a:rPr lang="en-US" sz="1600" dirty="0" smtClean="0"/>
              <a:t>: Management </a:t>
            </a:r>
            <a:r>
              <a:rPr lang="en-US" sz="1600" dirty="0"/>
              <a:t>reports and dashboards deliver accurate insights, enabling data-driven decision-making with a 100% adoption rate by leadership teams</a:t>
            </a:r>
            <a:r>
              <a:rPr lang="en-US" sz="1600" dirty="0" smtClean="0"/>
              <a:t>. </a:t>
            </a:r>
          </a:p>
          <a:p>
            <a:r>
              <a:rPr lang="en-US" sz="1600" b="1" dirty="0"/>
              <a:t>Scalability for Future </a:t>
            </a:r>
            <a:r>
              <a:rPr lang="en-US" sz="1600" b="1" dirty="0" smtClean="0"/>
              <a:t>Growth</a:t>
            </a:r>
            <a:r>
              <a:rPr lang="en-US" sz="1600" dirty="0" smtClean="0"/>
              <a:t>: The </a:t>
            </a:r>
            <a:r>
              <a:rPr lang="en-US" sz="1600" dirty="0"/>
              <a:t>CRM system is capable of handling a 50% increase in customer data and interactions without performance degradation</a:t>
            </a:r>
            <a:r>
              <a:rPr lang="en-US" sz="1600" dirty="0" smtClean="0"/>
              <a:t>.</a:t>
            </a:r>
          </a:p>
          <a:p>
            <a:r>
              <a:rPr lang="en-US" sz="1600" b="1" dirty="0"/>
              <a:t>Compliance and </a:t>
            </a:r>
            <a:r>
              <a:rPr lang="en-US" sz="1600" b="1" dirty="0" smtClean="0"/>
              <a:t>Security</a:t>
            </a:r>
            <a:r>
              <a:rPr lang="en-US" sz="1600" dirty="0" smtClean="0"/>
              <a:t>: The </a:t>
            </a:r>
            <a:r>
              <a:rPr lang="en-US" sz="1600" dirty="0"/>
              <a:t>CRM system complies fully with all relevant data protection regulations, with no reported security breaches within the first year.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3134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1998"/>
            <a:ext cx="10515600" cy="503093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Methods/Approach:</a:t>
            </a:r>
            <a:endParaRPr lang="en-IN" sz="2000" b="1" dirty="0">
              <a:latin typeface="+mn-lt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785091"/>
            <a:ext cx="10273145" cy="7591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en-US" sz="1600" b="1" dirty="0"/>
              <a:t>Agile Scrum Methodology</a:t>
            </a:r>
          </a:p>
          <a:p>
            <a:r>
              <a:rPr lang="en-US" sz="1400" b="1" dirty="0"/>
              <a:t>Sprint Planning</a:t>
            </a:r>
            <a:r>
              <a:rPr lang="en-US" sz="1400" dirty="0"/>
              <a:t>: Break the project into 2-week sprints, with defined objectives and deliverables for each sprint.</a:t>
            </a:r>
          </a:p>
          <a:p>
            <a:r>
              <a:rPr lang="en-US" sz="1400" b="1" dirty="0"/>
              <a:t>Daily Stand-Ups</a:t>
            </a:r>
            <a:r>
              <a:rPr lang="en-US" sz="1400" dirty="0"/>
              <a:t>: Conduct daily meetings to track progress, identify roadblocks, and ensure team alignment.</a:t>
            </a:r>
          </a:p>
          <a:p>
            <a:r>
              <a:rPr lang="en-US" sz="1400" b="1" dirty="0"/>
              <a:t>Sprint Reviews and Retrospectives</a:t>
            </a:r>
            <a:r>
              <a:rPr lang="en-US" sz="1400" dirty="0"/>
              <a:t>: Evaluate deliverables at the end of each sprint and identify areas for improvement in subsequent iterations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400" b="1" dirty="0"/>
              <a:t>Stakeholder </a:t>
            </a:r>
            <a:r>
              <a:rPr lang="en-US" sz="1400" b="1" dirty="0" smtClean="0"/>
              <a:t>Collaboration: </a:t>
            </a:r>
            <a:r>
              <a:rPr lang="en-US" sz="1400" dirty="0" smtClean="0"/>
              <a:t>Regular </a:t>
            </a:r>
            <a:r>
              <a:rPr lang="en-US" sz="1400" dirty="0"/>
              <a:t>meetings with stakeholders to gather requirements, share updates, and validate project progress.</a:t>
            </a:r>
          </a:p>
          <a:p>
            <a:pPr marL="0" indent="0">
              <a:buNone/>
            </a:pPr>
            <a:r>
              <a:rPr lang="en-US" sz="1400" dirty="0"/>
              <a:t>Use of workshops, brainstorming sessions, and interviews to ensure all business needs are addressed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400" b="1" dirty="0"/>
              <a:t>Requirement Gathering and </a:t>
            </a:r>
            <a:r>
              <a:rPr lang="en-US" sz="1400" b="1" dirty="0" smtClean="0"/>
              <a:t>Prioritization: </a:t>
            </a:r>
            <a:r>
              <a:rPr lang="en-US" sz="1400" dirty="0" smtClean="0"/>
              <a:t>Gather </a:t>
            </a:r>
            <a:r>
              <a:rPr lang="en-US" sz="1400" dirty="0"/>
              <a:t>and document requirements through user stories, use cases, and acceptance criteria.</a:t>
            </a:r>
          </a:p>
          <a:p>
            <a:pPr marL="0" indent="0">
              <a:buNone/>
            </a:pPr>
            <a:r>
              <a:rPr lang="en-US" sz="1400" dirty="0"/>
              <a:t>Prioritize features based on business impact, customer needs, and feasibility using techniques like MoSCoW</a:t>
            </a:r>
          </a:p>
          <a:p>
            <a:pPr marL="0" indent="0">
              <a:buNone/>
            </a:pPr>
            <a:r>
              <a:rPr lang="en-US" sz="1400" b="1" dirty="0"/>
              <a:t>Technology </a:t>
            </a:r>
            <a:r>
              <a:rPr lang="en-US" sz="1400" b="1" dirty="0" smtClean="0"/>
              <a:t>Integration: </a:t>
            </a:r>
            <a:r>
              <a:rPr lang="en-US" sz="1400" dirty="0" smtClean="0"/>
              <a:t>Select </a:t>
            </a:r>
            <a:r>
              <a:rPr lang="en-US" sz="1400" dirty="0"/>
              <a:t>and integrate a CRM platform (e.g., Salesforce, </a:t>
            </a:r>
            <a:r>
              <a:rPr lang="en-US" sz="1400" dirty="0" smtClean="0"/>
              <a:t>custom-built</a:t>
            </a:r>
            <a:r>
              <a:rPr lang="en-US" sz="1400" dirty="0"/>
              <a:t>) based on SOONY’s business needs and scalability </a:t>
            </a:r>
            <a:r>
              <a:rPr lang="en-US" sz="1400" dirty="0" smtClean="0"/>
              <a:t>requirements. Ensure </a:t>
            </a:r>
            <a:r>
              <a:rPr lang="en-US" sz="1400" dirty="0"/>
              <a:t>compatibility with existing systems (e.g., ERP, email tools) for seamless data flow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400" b="1" dirty="0"/>
              <a:t>Automation and </a:t>
            </a:r>
            <a:r>
              <a:rPr lang="en-US" sz="1400" b="1" dirty="0" smtClean="0"/>
              <a:t>Optimization: </a:t>
            </a:r>
            <a:r>
              <a:rPr lang="en-US" sz="1400" dirty="0" smtClean="0"/>
              <a:t>Identify </a:t>
            </a:r>
            <a:r>
              <a:rPr lang="en-US" sz="1400" dirty="0"/>
              <a:t>repetitive tasks and implement workflow automation to improve operational efficiency.</a:t>
            </a:r>
          </a:p>
          <a:p>
            <a:pPr marL="0" indent="0">
              <a:buNone/>
            </a:pPr>
            <a:r>
              <a:rPr lang="en-US" sz="1400" dirty="0"/>
              <a:t>Configure and test CRM features like lead management, ticketing, and email automation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400" b="1" dirty="0"/>
              <a:t>Testing and Quality </a:t>
            </a:r>
            <a:r>
              <a:rPr lang="en-US" sz="1400" b="1" dirty="0" smtClean="0"/>
              <a:t>Assurance: </a:t>
            </a:r>
            <a:r>
              <a:rPr lang="en-US" sz="1400" dirty="0" smtClean="0"/>
              <a:t>Conduct </a:t>
            </a:r>
            <a:r>
              <a:rPr lang="en-US" sz="1400" dirty="0"/>
              <a:t>unit testing, integration testing, and user acceptance testing (UAT) to ensure the system meets all functional and non-functional </a:t>
            </a:r>
            <a:r>
              <a:rPr lang="en-US" sz="1400" dirty="0" smtClean="0"/>
              <a:t>requirements. Address </a:t>
            </a:r>
            <a:r>
              <a:rPr lang="en-US" sz="1400" dirty="0"/>
              <a:t>feedback promptly to maintain quality standards.</a:t>
            </a:r>
          </a:p>
          <a:p>
            <a:pPr marL="0" indent="0">
              <a:buNone/>
            </a:pPr>
            <a:r>
              <a:rPr lang="en-US" sz="1400" b="1" dirty="0"/>
              <a:t>Training and Change </a:t>
            </a:r>
            <a:r>
              <a:rPr lang="en-US" sz="1400" b="1" dirty="0" smtClean="0"/>
              <a:t>Management: </a:t>
            </a:r>
            <a:r>
              <a:rPr lang="en-US" sz="1400" dirty="0" smtClean="0"/>
              <a:t>Develop </a:t>
            </a:r>
            <a:r>
              <a:rPr lang="en-US" sz="1400" dirty="0"/>
              <a:t>training programs and materials to onboard team members </a:t>
            </a:r>
            <a:r>
              <a:rPr lang="en-US" sz="1400" dirty="0" smtClean="0"/>
              <a:t>effectively. Host </a:t>
            </a:r>
            <a:r>
              <a:rPr lang="en-US" sz="1400" dirty="0"/>
              <a:t>workshops and provide ongoing support to encourage user </a:t>
            </a:r>
            <a:r>
              <a:rPr lang="en-US" sz="1400" dirty="0" smtClean="0"/>
              <a:t>adoption. Use </a:t>
            </a:r>
            <a:r>
              <a:rPr lang="en-US" sz="1400" dirty="0"/>
              <a:t>change management strategies to minimize resistance and ease the transition to the new system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400" b="1" dirty="0"/>
              <a:t>Continuous </a:t>
            </a:r>
            <a:r>
              <a:rPr lang="en-US" sz="1400" b="1" dirty="0" smtClean="0"/>
              <a:t>Improvement: </a:t>
            </a:r>
            <a:r>
              <a:rPr lang="en-US" sz="1400" dirty="0" smtClean="0"/>
              <a:t>Collect </a:t>
            </a:r>
            <a:r>
              <a:rPr lang="en-US" sz="1400" dirty="0"/>
              <a:t>user feedback post-implementation to refine the system and enhance user </a:t>
            </a:r>
            <a:r>
              <a:rPr lang="en-US" sz="1400" dirty="0" smtClean="0"/>
              <a:t>experience. Monitor </a:t>
            </a:r>
            <a:r>
              <a:rPr lang="en-US" sz="1400" dirty="0"/>
              <a:t>performance metrics and adjust features as needed to align with evolving business goals.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6308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4620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Resources:</a:t>
            </a:r>
            <a:endParaRPr lang="en-IN" sz="2000" b="1" dirty="0">
              <a:latin typeface="+mn-lt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806658"/>
            <a:ext cx="11193192" cy="6418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People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400" b="1" dirty="0" smtClean="0"/>
              <a:t>Core </a:t>
            </a:r>
            <a:r>
              <a:rPr lang="en-US" sz="1400" b="1" dirty="0"/>
              <a:t>Project Team</a:t>
            </a:r>
            <a:r>
              <a:rPr lang="en-US" sz="1400" dirty="0"/>
              <a:t>: 9 </a:t>
            </a:r>
            <a:r>
              <a:rPr lang="en-US" sz="1400" dirty="0" smtClean="0"/>
              <a:t>people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400" b="1" dirty="0" smtClean="0"/>
              <a:t>Stakeholders/SMEs</a:t>
            </a:r>
            <a:r>
              <a:rPr lang="en-US" sz="1400" dirty="0"/>
              <a:t>: Varies, depending on the project phase and business area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Project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Team Members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IN" sz="1400" dirty="0"/>
              <a:t>Project </a:t>
            </a:r>
            <a:r>
              <a:rPr lang="en-IN" sz="1400" dirty="0" smtClean="0"/>
              <a:t>Manager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IN" sz="1400" dirty="0"/>
              <a:t>Business </a:t>
            </a:r>
            <a:r>
              <a:rPr lang="en-IN" sz="1400" dirty="0" smtClean="0"/>
              <a:t>Analyst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IN" sz="1400" dirty="0"/>
              <a:t>CRM </a:t>
            </a:r>
            <a:r>
              <a:rPr lang="en-IN" sz="1400" dirty="0" smtClean="0"/>
              <a:t>Developer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IN" sz="1400" dirty="0"/>
              <a:t>Quality Assurance (QA) </a:t>
            </a:r>
            <a:r>
              <a:rPr lang="en-IN" sz="1400" dirty="0" smtClean="0"/>
              <a:t>Engineer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IN" sz="1400" dirty="0"/>
              <a:t>Scrum </a:t>
            </a:r>
            <a:r>
              <a:rPr lang="en-IN" sz="1400" dirty="0" smtClean="0"/>
              <a:t>Master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IN" sz="1400" dirty="0"/>
              <a:t>Data </a:t>
            </a:r>
            <a:r>
              <a:rPr lang="en-IN" sz="1400" dirty="0" smtClean="0"/>
              <a:t>Analyst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IN" sz="1400" dirty="0" smtClean="0"/>
              <a:t>Trainers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IN" sz="1400" dirty="0" smtClean="0"/>
              <a:t>Stakeholders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IN" sz="1400" dirty="0" smtClean="0"/>
              <a:t>Subject </a:t>
            </a:r>
            <a:r>
              <a:rPr lang="en-IN" sz="1400" dirty="0"/>
              <a:t>Matter Experts (SMEs</a:t>
            </a:r>
            <a:r>
              <a:rPr lang="en-IN" sz="1400" dirty="0" smtClean="0"/>
              <a:t>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600" b="1" dirty="0" smtClean="0"/>
              <a:t>Time</a:t>
            </a:r>
            <a:r>
              <a:rPr lang="en-US" sz="1400" b="1" dirty="0" smtClean="0"/>
              <a:t>:</a:t>
            </a:r>
            <a:r>
              <a:rPr lang="en-US" sz="1400" dirty="0"/>
              <a:t> </a:t>
            </a:r>
            <a:r>
              <a:rPr lang="en-US" sz="1400" dirty="0" smtClean="0"/>
              <a:t>The project implementation is to be completed within </a:t>
            </a:r>
            <a:r>
              <a:rPr lang="en-US" sz="1400" b="1" dirty="0" smtClean="0"/>
              <a:t>12</a:t>
            </a:r>
            <a:r>
              <a:rPr lang="en-US" sz="1400" b="1" dirty="0" smtClean="0"/>
              <a:t> </a:t>
            </a:r>
            <a:r>
              <a:rPr lang="en-US" sz="1400" b="1" dirty="0" smtClean="0"/>
              <a:t>months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600" b="1" dirty="0" smtClean="0"/>
              <a:t>Budget</a:t>
            </a:r>
            <a:r>
              <a:rPr lang="en-US" sz="1400" b="1" dirty="0" smtClean="0"/>
              <a:t>:</a:t>
            </a:r>
            <a:endParaRPr lang="en-US" sz="1400" dirty="0" smtClean="0"/>
          </a:p>
          <a:p>
            <a:r>
              <a:rPr lang="en-US" sz="1400" b="1" dirty="0" smtClean="0"/>
              <a:t>Hardware and Software:</a:t>
            </a:r>
            <a:r>
              <a:rPr lang="en-US" sz="1400" dirty="0" smtClean="0"/>
              <a:t> Costs associated with SALES ONE licenses and any additional hardware requirements – not to exceed </a:t>
            </a:r>
            <a:r>
              <a:rPr lang="en-IN" sz="1400" dirty="0" smtClean="0"/>
              <a:t>₹6,075,000.</a:t>
            </a:r>
            <a:endParaRPr lang="en-US" sz="1400" dirty="0" smtClean="0"/>
          </a:p>
          <a:p>
            <a:r>
              <a:rPr lang="en-US" sz="1400" b="1" dirty="0" smtClean="0"/>
              <a:t>Training and Services:</a:t>
            </a:r>
            <a:r>
              <a:rPr lang="en-US" sz="1400" dirty="0" smtClean="0"/>
              <a:t> Costs for user training, support services, and professional development – not to exceed </a:t>
            </a:r>
            <a:r>
              <a:rPr lang="en-IN" sz="1400" dirty="0"/>
              <a:t>₹1,640,000</a:t>
            </a:r>
            <a:r>
              <a:rPr lang="en-US" sz="1400" dirty="0" smtClean="0"/>
              <a:t>.</a:t>
            </a:r>
            <a:endParaRPr lang="en-US" sz="1400" dirty="0"/>
          </a:p>
          <a:p>
            <a:pPr marL="0" indent="0">
              <a:buNone/>
            </a:pPr>
            <a:r>
              <a:rPr lang="en-US" sz="1400" b="1" dirty="0" smtClean="0"/>
              <a:t>Other:</a:t>
            </a:r>
            <a:endParaRPr lang="en-US" sz="1400" dirty="0" smtClean="0"/>
          </a:p>
          <a:p>
            <a:r>
              <a:rPr lang="en-US" sz="1400" b="1" dirty="0" smtClean="0"/>
              <a:t>Third-party Software Evaluation:</a:t>
            </a:r>
            <a:r>
              <a:rPr lang="en-US" sz="1400" dirty="0" smtClean="0"/>
              <a:t> Expenses for evaluating third-party solutions for integration – not to exceed </a:t>
            </a:r>
            <a:r>
              <a:rPr lang="en-IN" sz="1400" dirty="0"/>
              <a:t>₹1,600,000 </a:t>
            </a:r>
            <a:r>
              <a:rPr lang="en-IN" sz="1400" dirty="0" smtClean="0"/>
              <a:t>.</a:t>
            </a:r>
          </a:p>
          <a:p>
            <a:r>
              <a:rPr lang="en-US" sz="1400" b="1" dirty="0" smtClean="0"/>
              <a:t>Site Visits and Reports:</a:t>
            </a:r>
            <a:r>
              <a:rPr lang="en-US" sz="1400" dirty="0" smtClean="0"/>
              <a:t> Costs for site visits, industry benchmarking (e.g., Dataquest reports), and external consultations – not to exceed </a:t>
            </a:r>
            <a:r>
              <a:rPr lang="en-IN" sz="1400" dirty="0"/>
              <a:t>₹</a:t>
            </a:r>
            <a:r>
              <a:rPr lang="en-IN" sz="1400" dirty="0" smtClean="0"/>
              <a:t>2,900,000.</a:t>
            </a:r>
            <a:endParaRPr lang="en-US" sz="1400" dirty="0" smtClean="0"/>
          </a:p>
          <a:p>
            <a:endParaRPr lang="en-US" sz="1400" dirty="0" smtClean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0211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Risks and Dependencies:</a:t>
            </a:r>
            <a:endParaRPr lang="en-IN" sz="2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smtClean="0"/>
              <a:t>Risks:</a:t>
            </a:r>
          </a:p>
          <a:p>
            <a:pPr marL="0" indent="0">
              <a:buNone/>
            </a:pPr>
            <a:r>
              <a:rPr lang="en-US" sz="1400" dirty="0"/>
              <a:t>Migrating existing customer data from legacy systems to the new CRM may result in data inconsistencies, corruption, or loss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400" dirty="0"/>
              <a:t>Employees may resist transitioning to the new CRM system, impacting user adoption and engagement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400" dirty="0"/>
              <a:t>Integrating the CRM with other systems (e.g., ERP, email platforms, marketing tools) may cause compatibility issues or delays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400" dirty="0"/>
              <a:t>The CRM system may not be delivered on time due to unforeseen technical issues, resource shortages, or scope creep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400" dirty="0"/>
              <a:t>The project could exceed the estimated budget due to unexpected costs, additional features, or longer-than-expected development time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400" dirty="0"/>
              <a:t>The CRM may not meet industry standards or regulatory requirements (e.g., GDPR, data privacy laws), leading to security vulnerabilities or legal issues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400" dirty="0"/>
              <a:t>Bugs or defects in the CRM system could lead to poor performance, negatively affecting user experience and business operations.</a:t>
            </a:r>
            <a:endParaRPr lang="en-US" sz="1400" b="1" dirty="0" smtClean="0"/>
          </a:p>
          <a:p>
            <a:pPr marL="0" indent="0">
              <a:buNone/>
            </a:pPr>
            <a:r>
              <a:rPr lang="en-US" sz="1600" b="1" dirty="0" smtClean="0"/>
              <a:t>Dependencies:</a:t>
            </a:r>
          </a:p>
          <a:p>
            <a:pPr marL="0" indent="0">
              <a:buNone/>
            </a:pPr>
            <a:r>
              <a:rPr lang="en-US" sz="1400" dirty="0"/>
              <a:t>The project is highly dependent on the availability and involvement of key stakeholders and SMEs for requirements gathering, reviews, and testing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400" dirty="0"/>
              <a:t>The selection and licensing of the CRM platform (e.g., Salesforce, </a:t>
            </a:r>
            <a:r>
              <a:rPr lang="en-US" sz="1400" dirty="0" smtClean="0"/>
              <a:t>Hub Spot) </a:t>
            </a:r>
            <a:r>
              <a:rPr lang="en-US" sz="1400" dirty="0"/>
              <a:t>and any necessary third-party tools must occur on time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400" dirty="0"/>
              <a:t>If the project relies on external consultants or third-party vendors for specific CRM customizations or integrations, delays or resource shortages from these parties can impact timelines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400" dirty="0"/>
              <a:t>The project requires access to development environments, cloud infrastructure, and CRM platform licenses to proceed smoothly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400" dirty="0"/>
              <a:t>The project depends on the availability of trainers and the timely preparation of training materials to ensure user adoption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400" dirty="0"/>
              <a:t>If the CRM involves handling sensitive customer data, the project may depend on legal and compliance approvals before launching.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95903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1" y="1640897"/>
            <a:ext cx="716049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4000" b="1" dirty="0" smtClean="0"/>
              <a:t>Project Sponsor</a:t>
            </a:r>
            <a:r>
              <a:rPr lang="en-IN" sz="4000" b="1" dirty="0" smtClean="0"/>
              <a:t>: </a:t>
            </a:r>
            <a:r>
              <a:rPr lang="en-IN" sz="4000" dirty="0"/>
              <a:t>Riya Mehta</a:t>
            </a:r>
          </a:p>
          <a:p>
            <a:pPr marL="0" indent="0">
              <a:buNone/>
            </a:pPr>
            <a:endParaRPr lang="en-IN" sz="4000" b="1" dirty="0" smtClean="0"/>
          </a:p>
          <a:p>
            <a:pPr marL="0" indent="0">
              <a:buNone/>
            </a:pPr>
            <a:r>
              <a:rPr lang="en-US" sz="4000" dirty="0"/>
              <a:t>	</a:t>
            </a:r>
          </a:p>
          <a:p>
            <a:pPr marL="0" indent="0">
              <a:buNone/>
            </a:pPr>
            <a:r>
              <a:rPr lang="en-IN" sz="4000" b="1" dirty="0" smtClean="0"/>
              <a:t>Project Manager</a:t>
            </a:r>
            <a:r>
              <a:rPr lang="en-IN" sz="4000" b="1" dirty="0" smtClean="0"/>
              <a:t>: </a:t>
            </a:r>
            <a:r>
              <a:rPr lang="en-IN" sz="4000" dirty="0"/>
              <a:t>Rajesh Kumar</a:t>
            </a:r>
          </a:p>
          <a:p>
            <a:pPr marL="0" indent="0">
              <a:buNone/>
            </a:pPr>
            <a:endParaRPr lang="en-IN" sz="4000" b="1" dirty="0" smtClean="0"/>
          </a:p>
          <a:p>
            <a:pPr marL="0" indent="0">
              <a:buNone/>
            </a:pPr>
            <a:r>
              <a:rPr lang="en-US" sz="4000" dirty="0"/>
              <a:t>	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253746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1365</TotalTime>
  <Words>1465</Words>
  <Application>Microsoft Office PowerPoint</Application>
  <PresentationFormat>Widescreen</PresentationFormat>
  <Paragraphs>123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Eras Bold ITC</vt:lpstr>
      <vt:lpstr>Office Theme</vt:lpstr>
      <vt:lpstr>PowerPoint Presentation</vt:lpstr>
      <vt:lpstr>Situation/Problem/Opportunity:</vt:lpstr>
      <vt:lpstr>Purpose Statement (Goals):  The purpose of the CRM project, "Client Konnect ", is to enhance SOONY Company's ability to manage and nurture customer relationships effectively. The project aims to achieve the following goals:</vt:lpstr>
      <vt:lpstr>Project Objectives:</vt:lpstr>
      <vt:lpstr>Success Criteria:</vt:lpstr>
      <vt:lpstr>Methods/Approach:</vt:lpstr>
      <vt:lpstr>Resources:</vt:lpstr>
      <vt:lpstr>Risks and Dependencies: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ZOHO Application</dc:title>
  <dc:creator>Ramesh Saka</dc:creator>
  <cp:lastModifiedBy>Ramesh Saka</cp:lastModifiedBy>
  <cp:revision>37</cp:revision>
  <dcterms:created xsi:type="dcterms:W3CDTF">2024-12-25T13:11:56Z</dcterms:created>
  <dcterms:modified xsi:type="dcterms:W3CDTF">2025-01-10T10:18:59Z</dcterms:modified>
</cp:coreProperties>
</file>