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9" r:id="rId7"/>
    <p:sldId id="260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64" r:id="rId16"/>
    <p:sldId id="279" r:id="rId17"/>
    <p:sldId id="261" r:id="rId18"/>
    <p:sldId id="269" r:id="rId19"/>
  </p:sldIdLst>
  <p:sldSz cx="18288000" cy="10287000"/>
  <p:notesSz cx="6858000" cy="9144000"/>
  <p:embeddedFontLst>
    <p:embeddedFont>
      <p:font typeface="Public Sans" panose="020B0604020202020204" charset="0"/>
      <p:regular r:id="rId20"/>
    </p:embeddedFont>
    <p:embeddedFont>
      <p:font typeface="Sitka Banner" pitchFamily="2" charset="0"/>
      <p:regular r:id="rId21"/>
      <p:bold r:id="rId22"/>
      <p:italic r:id="rId23"/>
      <p:boldItalic r:id="rId24"/>
    </p:embeddedFont>
    <p:embeddedFont>
      <p:font typeface="Sitka Heading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139BA-D646-3852-78AC-FAA463289418}" v="673" dt="2024-12-26T14:52:29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5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8641" y="7812326"/>
            <a:ext cx="18305283" cy="3333273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71" y="7447032"/>
            <a:ext cx="18292942" cy="3711470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7"/>
                </a:lnTo>
                <a:lnTo>
                  <a:pt x="0" y="552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08055" y="3005754"/>
            <a:ext cx="14247403" cy="30314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IN" sz="9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Enhanced CRM system at Bajaj </a:t>
            </a:r>
            <a:r>
              <a:rPr lang="en-IN" sz="96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öhne"/>
              </a:rPr>
              <a:t>FinServ</a:t>
            </a:r>
            <a:endParaRPr lang="en-US" sz="12625" b="1" spc="-1035" dirty="0">
              <a:solidFill>
                <a:srgbClr val="3A855D"/>
              </a:solidFill>
              <a:latin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64013" y="927100"/>
            <a:ext cx="12559973" cy="25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"/>
              </a:lnSpc>
              <a:spcBef>
                <a:spcPct val="0"/>
              </a:spcBef>
            </a:pPr>
            <a:r>
              <a:rPr lang="en-US" sz="2500" spc="-205" dirty="0">
                <a:solidFill>
                  <a:srgbClr val="3A855D"/>
                </a:solidFill>
                <a:latin typeface="Public Sans"/>
              </a:rPr>
              <a:t>Presented by Anshu Pal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965496" y="3785088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 rot="7392287">
            <a:off x="426913" y="165114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116457" y="2176014"/>
            <a:ext cx="10485406" cy="7417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3. Agile Ceremonies for Continuous Collaboration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>
                <a:ea typeface="+mn-lt"/>
                <a:cs typeface="+mn-lt"/>
              </a:rPr>
              <a:t>Approach: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Conduct </a:t>
            </a:r>
            <a:r>
              <a:rPr lang="en-US" sz="4000" b="1" dirty="0">
                <a:ea typeface="+mn-lt"/>
                <a:cs typeface="+mn-lt"/>
              </a:rPr>
              <a:t>daily stand-ups</a:t>
            </a:r>
            <a:r>
              <a:rPr lang="en-US" sz="4000" dirty="0">
                <a:ea typeface="+mn-lt"/>
                <a:cs typeface="+mn-lt"/>
              </a:rPr>
              <a:t> for progress tracking.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Use </a:t>
            </a:r>
            <a:r>
              <a:rPr lang="en-US" sz="4000" b="1" dirty="0">
                <a:ea typeface="+mn-lt"/>
                <a:cs typeface="+mn-lt"/>
              </a:rPr>
              <a:t>sprint planning</a:t>
            </a:r>
            <a:r>
              <a:rPr lang="en-US" sz="4000" dirty="0">
                <a:ea typeface="+mn-lt"/>
                <a:cs typeface="+mn-lt"/>
              </a:rPr>
              <a:t> to define CRM enhancements for each sprint.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Perform </a:t>
            </a:r>
            <a:r>
              <a:rPr lang="en-US" sz="4000" b="1" dirty="0">
                <a:ea typeface="+mn-lt"/>
                <a:cs typeface="+mn-lt"/>
              </a:rPr>
              <a:t>sprint reviews</a:t>
            </a:r>
            <a:r>
              <a:rPr lang="en-US" sz="4000" dirty="0">
                <a:ea typeface="+mn-lt"/>
                <a:cs typeface="+mn-lt"/>
              </a:rPr>
              <a:t> and </a:t>
            </a:r>
            <a:r>
              <a:rPr lang="en-US" sz="4000" b="1" dirty="0">
                <a:ea typeface="+mn-lt"/>
                <a:cs typeface="+mn-lt"/>
              </a:rPr>
              <a:t>retrospectives</a:t>
            </a:r>
            <a:r>
              <a:rPr lang="en-US" sz="4000" dirty="0">
                <a:ea typeface="+mn-lt"/>
                <a:cs typeface="+mn-lt"/>
              </a:rPr>
              <a:t> to improve future iterations.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Outcome:</a:t>
            </a:r>
            <a:r>
              <a:rPr lang="en-US" sz="4000" dirty="0">
                <a:ea typeface="+mn-lt"/>
                <a:cs typeface="+mn-lt"/>
              </a:rPr>
              <a:t> Increased transparency and iterative delivery of CRM features.</a:t>
            </a:r>
            <a:endParaRPr lang="en-US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35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8627" y="2176014"/>
            <a:ext cx="11153952" cy="8032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4. Integration of AS-IS and TO-BE Process Mapping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Approach: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Document the existing </a:t>
            </a:r>
            <a:r>
              <a:rPr lang="en-US" sz="4000" b="1" dirty="0">
                <a:ea typeface="+mn-lt"/>
                <a:cs typeface="+mn-lt"/>
              </a:rPr>
              <a:t>AS-IS CRM workflows</a:t>
            </a:r>
            <a:r>
              <a:rPr lang="en-US" sz="4000" dirty="0">
                <a:ea typeface="+mn-lt"/>
                <a:cs typeface="+mn-lt"/>
              </a:rPr>
              <a:t> to identify bottlenecks.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Design </a:t>
            </a:r>
            <a:r>
              <a:rPr lang="en-US" sz="4000" b="1" dirty="0">
                <a:ea typeface="+mn-lt"/>
                <a:cs typeface="+mn-lt"/>
              </a:rPr>
              <a:t>TO-BE processes</a:t>
            </a:r>
            <a:r>
              <a:rPr lang="en-US" sz="4000" dirty="0">
                <a:ea typeface="+mn-lt"/>
                <a:cs typeface="+mn-lt"/>
              </a:rPr>
              <a:t> using Visio to incorporate enhancements.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Share diagrams during sprint reviews to align stakeholders.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Outcome:</a:t>
            </a:r>
            <a:r>
              <a:rPr lang="en-US" sz="4000" dirty="0">
                <a:ea typeface="+mn-lt"/>
                <a:cs typeface="+mn-lt"/>
              </a:rPr>
              <a:t> Clear visualization of improved processes.</a:t>
            </a:r>
            <a:endParaRPr lang="en-US" dirty="0"/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9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8627" y="2176014"/>
            <a:ext cx="11153952" cy="8032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5. Collaboration with Development and QA Teams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Approach: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Work closely with the </a:t>
            </a:r>
            <a:r>
              <a:rPr lang="en-US" sz="4000" b="1" dirty="0">
                <a:ea typeface="+mn-lt"/>
                <a:cs typeface="+mn-lt"/>
              </a:rPr>
              <a:t>SCRUM team</a:t>
            </a:r>
            <a:r>
              <a:rPr lang="en-US" sz="4000" dirty="0">
                <a:ea typeface="+mn-lt"/>
                <a:cs typeface="+mn-lt"/>
              </a:rPr>
              <a:t> to ensure CRM enhancements align with technical feasibility.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Use tools like Slack or MS Teams for real-time communication.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Outcome:</a:t>
            </a:r>
            <a:r>
              <a:rPr lang="en-US" sz="4000" dirty="0">
                <a:ea typeface="+mn-lt"/>
                <a:cs typeface="+mn-lt"/>
              </a:rPr>
              <a:t> Faster issue resolution and aligned objectives.</a:t>
            </a:r>
            <a:endParaRPr lang="en-US" dirty="0"/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8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8627" y="2176014"/>
            <a:ext cx="11153952" cy="8032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6. Incorporation of Feedback Loops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Approach: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Gather feedback through </a:t>
            </a:r>
            <a:r>
              <a:rPr lang="en-US" sz="4000" b="1" dirty="0">
                <a:ea typeface="+mn-lt"/>
                <a:cs typeface="+mn-lt"/>
              </a:rPr>
              <a:t>user demos</a:t>
            </a:r>
            <a:r>
              <a:rPr lang="en-US" sz="4000" dirty="0">
                <a:ea typeface="+mn-lt"/>
                <a:cs typeface="+mn-lt"/>
              </a:rPr>
              <a:t> and integrate it into the next sprint.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Use surveys or feedback forms to collect input from CRM users.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Outcome:</a:t>
            </a:r>
            <a:r>
              <a:rPr lang="en-US" sz="4000" dirty="0">
                <a:ea typeface="+mn-lt"/>
                <a:cs typeface="+mn-lt"/>
              </a:rPr>
              <a:t> Continuous improvement of CRM features based on user needs.</a:t>
            </a:r>
            <a:endParaRPr lang="en-US" dirty="0"/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5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8627" y="2176014"/>
            <a:ext cx="11153952" cy="8648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7. Data-Driven Enhancements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Approach: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Leverage CRM data analytics to identify patterns and areas for improvement (e.g., customer retention strategies).</a:t>
            </a:r>
            <a:endParaRPr lang="en-US" sz="4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4000" dirty="0">
                <a:ea typeface="+mn-lt"/>
                <a:cs typeface="+mn-lt"/>
              </a:rPr>
              <a:t>Implement dashboards with real-time insights.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Tools:</a:t>
            </a:r>
            <a:r>
              <a:rPr lang="en-US" sz="4000" dirty="0">
                <a:ea typeface="+mn-lt"/>
                <a:cs typeface="+mn-lt"/>
              </a:rPr>
              <a:t> Power BI or Tableau.</a:t>
            </a:r>
            <a:endParaRPr lang="en-US" sz="4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 dirty="0">
                <a:ea typeface="+mn-lt"/>
                <a:cs typeface="+mn-lt"/>
              </a:rPr>
              <a:t>Outcome:</a:t>
            </a:r>
            <a:r>
              <a:rPr lang="en-US" sz="4000" dirty="0">
                <a:ea typeface="+mn-lt"/>
                <a:cs typeface="+mn-lt"/>
              </a:rPr>
              <a:t> Better-informed decisions for CRM improvements.</a:t>
            </a:r>
            <a:endParaRPr lang="en-US" dirty="0"/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75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2060495" y="1351923"/>
            <a:ext cx="14395608" cy="7583153"/>
            <a:chOff x="0" y="0"/>
            <a:chExt cx="3791436" cy="1997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1436" cy="1997209"/>
            </a:xfrm>
            <a:custGeom>
              <a:avLst/>
              <a:gdLst/>
              <a:ahLst/>
              <a:cxnLst/>
              <a:rect l="l" t="t" r="r" b="b"/>
              <a:pathLst>
                <a:path w="3791436" h="1997209">
                  <a:moveTo>
                    <a:pt x="8067" y="0"/>
                  </a:moveTo>
                  <a:lnTo>
                    <a:pt x="3783369" y="0"/>
                  </a:lnTo>
                  <a:cubicBezTo>
                    <a:pt x="3785508" y="0"/>
                    <a:pt x="3787560" y="850"/>
                    <a:pt x="3789073" y="2363"/>
                  </a:cubicBezTo>
                  <a:cubicBezTo>
                    <a:pt x="3790586" y="3876"/>
                    <a:pt x="3791436" y="5927"/>
                    <a:pt x="3791436" y="8067"/>
                  </a:cubicBezTo>
                  <a:lnTo>
                    <a:pt x="3791436" y="1989142"/>
                  </a:lnTo>
                  <a:cubicBezTo>
                    <a:pt x="3791436" y="1991281"/>
                    <a:pt x="3790586" y="1993333"/>
                    <a:pt x="3789073" y="1994846"/>
                  </a:cubicBezTo>
                  <a:cubicBezTo>
                    <a:pt x="3787560" y="1996359"/>
                    <a:pt x="3785508" y="1997209"/>
                    <a:pt x="3783369" y="1997209"/>
                  </a:cubicBezTo>
                  <a:lnTo>
                    <a:pt x="8067" y="1997209"/>
                  </a:lnTo>
                  <a:cubicBezTo>
                    <a:pt x="5927" y="1997209"/>
                    <a:pt x="3876" y="1996359"/>
                    <a:pt x="2363" y="1994846"/>
                  </a:cubicBezTo>
                  <a:cubicBezTo>
                    <a:pt x="850" y="1993333"/>
                    <a:pt x="0" y="1991281"/>
                    <a:pt x="0" y="1989142"/>
                  </a:cubicBezTo>
                  <a:lnTo>
                    <a:pt x="0" y="8067"/>
                  </a:lnTo>
                  <a:cubicBezTo>
                    <a:pt x="0" y="5927"/>
                    <a:pt x="850" y="3876"/>
                    <a:pt x="2363" y="2363"/>
                  </a:cubicBezTo>
                  <a:cubicBezTo>
                    <a:pt x="3876" y="850"/>
                    <a:pt x="5927" y="0"/>
                    <a:pt x="8067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3791436" cy="191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79498" y="1884153"/>
            <a:ext cx="10627176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N" sz="8800" b="1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 RESOURCES</a:t>
            </a:r>
            <a:endParaRPr lang="en-IN" sz="88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35215" y="3238500"/>
            <a:ext cx="1181099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IN" sz="28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IN" sz="2800" b="1" dirty="0">
                <a:solidFill>
                  <a:srgbClr val="0D0D0D"/>
                </a:solidFill>
                <a:highlight>
                  <a:srgbClr val="C0C0C0"/>
                </a:highlight>
                <a:ea typeface="+mn-lt"/>
                <a:cs typeface="+mn-lt"/>
              </a:rPr>
              <a:t>People:</a:t>
            </a:r>
            <a:endParaRPr lang="en-IN" sz="2800">
              <a:highlight>
                <a:srgbClr val="C0C0C0"/>
              </a:highlight>
              <a:ea typeface="Calibri"/>
              <a:cs typeface="Calibri"/>
            </a:endParaRPr>
          </a:p>
          <a:p>
            <a:pPr lvl="1"/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Project team members from client teams and IT Services (ITS) department, including CRM specialists, business analysts, Agile coaches, and IT support staff.</a:t>
            </a:r>
            <a:endParaRPr lang="en-IN" sz="2800">
              <a:ea typeface="Calibri"/>
              <a:cs typeface="Calibri"/>
            </a:endParaRPr>
          </a:p>
          <a:p>
            <a:r>
              <a:rPr lang="en-IN" sz="2800" b="1" dirty="0">
                <a:solidFill>
                  <a:srgbClr val="0D0D0D"/>
                </a:solidFill>
                <a:highlight>
                  <a:srgbClr val="C0C0C0"/>
                </a:highlight>
                <a:ea typeface="+mn-lt"/>
                <a:cs typeface="+mn-lt"/>
              </a:rPr>
              <a:t>Time:</a:t>
            </a:r>
            <a:endParaRPr lang="en-IN" sz="2800">
              <a:highlight>
                <a:srgbClr val="C0C0C0"/>
              </a:highlight>
              <a:ea typeface="Calibri"/>
              <a:cs typeface="Calibri"/>
            </a:endParaRPr>
          </a:p>
          <a:p>
            <a:pPr lvl="1"/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Implementation to be completed within </a:t>
            </a:r>
            <a:r>
              <a:rPr lang="en-IN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6 months</a:t>
            </a:r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.</a:t>
            </a:r>
            <a:endParaRPr lang="en-IN" sz="2800">
              <a:ea typeface="Calibri"/>
              <a:cs typeface="Calibri"/>
            </a:endParaRPr>
          </a:p>
          <a:p>
            <a:r>
              <a:rPr lang="en-IN" sz="2800" b="1" dirty="0">
                <a:solidFill>
                  <a:srgbClr val="0D0D0D"/>
                </a:solidFill>
                <a:highlight>
                  <a:srgbClr val="C0C0C0"/>
                </a:highlight>
                <a:ea typeface="+mn-lt"/>
                <a:cs typeface="+mn-lt"/>
              </a:rPr>
              <a:t>Budget:</a:t>
            </a:r>
            <a:endParaRPr lang="en-IN" sz="2800">
              <a:highlight>
                <a:srgbClr val="C0C0C0"/>
              </a:highlight>
              <a:ea typeface="Calibri"/>
              <a:cs typeface="Calibri"/>
            </a:endParaRPr>
          </a:p>
          <a:p>
            <a:pPr lvl="1"/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Total budget allocation for hardware, software, training, and services not to exceed </a:t>
            </a:r>
            <a:r>
              <a:rPr lang="en-IN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Rs. 10,00,000</a:t>
            </a:r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.</a:t>
            </a:r>
            <a:endParaRPr lang="en-IN" sz="2800">
              <a:ea typeface="Calibri"/>
              <a:cs typeface="Calibri"/>
            </a:endParaRPr>
          </a:p>
          <a:p>
            <a:r>
              <a:rPr lang="en-IN" sz="2800" b="1" dirty="0">
                <a:solidFill>
                  <a:srgbClr val="0D0D0D"/>
                </a:solidFill>
                <a:highlight>
                  <a:srgbClr val="C0C0C0"/>
                </a:highlight>
                <a:ea typeface="+mn-lt"/>
                <a:cs typeface="+mn-lt"/>
              </a:rPr>
              <a:t>Other Resources:</a:t>
            </a:r>
            <a:endParaRPr lang="en-IN" sz="2800">
              <a:highlight>
                <a:srgbClr val="C0C0C0"/>
              </a:highlight>
              <a:ea typeface="Calibri"/>
              <a:cs typeface="Calibri"/>
            </a:endParaRPr>
          </a:p>
          <a:p>
            <a:pPr lvl="1"/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Third-party software evaluation, site visits, and Dataquest reports, with costs capped at </a:t>
            </a:r>
            <a:r>
              <a:rPr lang="en-IN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Rs. 2,00,000</a:t>
            </a:r>
            <a:r>
              <a:rPr lang="en-IN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.</a:t>
            </a:r>
            <a:endParaRPr lang="en-IN" sz="2800" dirty="0"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IN" sz="36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/>
            </a:endParaRPr>
          </a:p>
        </p:txBody>
      </p:sp>
    </p:spTree>
    <p:extLst>
      <p:ext uri="{BB962C8B-B14F-4D97-AF65-F5344CB8AC3E}">
        <p14:creationId xmlns:p14="http://schemas.microsoft.com/office/powerpoint/2010/main" val="169303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8641" y="7596665"/>
            <a:ext cx="18305282" cy="2686293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71" y="6498124"/>
            <a:ext cx="18292942" cy="3193887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7"/>
                </a:lnTo>
                <a:lnTo>
                  <a:pt x="0" y="552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855344" y="1325066"/>
            <a:ext cx="14278202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200" b="1" dirty="0">
              <a:solidFill>
                <a:srgbClr val="0D0D0D"/>
              </a:solidFill>
              <a:highlight>
                <a:srgbClr val="C0C0C0"/>
              </a:highlight>
              <a:ea typeface="+mn-lt"/>
              <a:cs typeface="+mn-lt"/>
            </a:endParaRPr>
          </a:p>
          <a:p>
            <a:endParaRPr lang="en-US" sz="3200" b="1" dirty="0">
              <a:solidFill>
                <a:srgbClr val="0D0D0D"/>
              </a:solidFill>
              <a:highlight>
                <a:srgbClr val="C0C0C0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Current Solution Familiarity: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The existing CRM system has been in place for over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N years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, and is intuitive to current users, which may lead to resistance to change and slower adoption of the new system.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Cost Justification Challenges: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Justifying the cost of the new solution in terms of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ease of use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,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quality of information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,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speed of accessibility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, and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ease of support and maintenance</a:t>
            </a: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 is difficult. It may be challenging to quantify these benefits in a way that management can clearly see improvements in system utilization and return on investment.</a:t>
            </a:r>
            <a:endParaRPr lang="en-US" dirty="0"/>
          </a:p>
          <a:p>
            <a:endParaRPr lang="en-US" sz="3200" b="1" dirty="0">
              <a:solidFill>
                <a:srgbClr val="0D0D0D"/>
              </a:solidFill>
              <a:highlight>
                <a:srgbClr val="C0C0C0"/>
              </a:highlight>
              <a:ea typeface="Calibri"/>
              <a:cs typeface="Calibri"/>
            </a:endParaRPr>
          </a:p>
          <a:p>
            <a:pPr algn="l"/>
            <a:endParaRPr lang="en-US" sz="2800" dirty="0">
              <a:solidFill>
                <a:srgbClr val="0D0D0D"/>
              </a:solidFill>
              <a:highlight>
                <a:srgbClr val="FFFFFF"/>
              </a:highlight>
              <a:latin typeface="Sitka Banner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76810" y="380600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 rot="7392287">
            <a:off x="-212636" y="393584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2864013" y="927100"/>
            <a:ext cx="12559973" cy="39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"/>
              </a:lnSpc>
              <a:spcBef>
                <a:spcPct val="0"/>
              </a:spcBef>
            </a:pPr>
            <a:r>
              <a:rPr lang="en-US" sz="7200" b="1" spc="-205" dirty="0">
                <a:solidFill>
                  <a:srgbClr val="3A855D"/>
                </a:solidFill>
                <a:latin typeface="Public Sans"/>
              </a:rPr>
              <a:t>RISKS :</a:t>
            </a:r>
          </a:p>
        </p:txBody>
      </p:sp>
    </p:spTree>
    <p:extLst>
      <p:ext uri="{BB962C8B-B14F-4D97-AF65-F5344CB8AC3E}">
        <p14:creationId xmlns:p14="http://schemas.microsoft.com/office/powerpoint/2010/main" val="289494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8641" y="6712457"/>
            <a:ext cx="18197453" cy="2621595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925" y="6304033"/>
            <a:ext cx="18034150" cy="3754602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7"/>
                </a:lnTo>
                <a:lnTo>
                  <a:pt x="0" y="552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661250" y="1325066"/>
            <a:ext cx="14278202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3200" b="1" dirty="0">
              <a:solidFill>
                <a:srgbClr val="0D0D0D"/>
              </a:solidFill>
              <a:highlight>
                <a:srgbClr val="C0C0C0"/>
              </a:highlight>
              <a:ea typeface="Calibri"/>
              <a:cs typeface="Calibri"/>
            </a:endParaRPr>
          </a:p>
          <a:p>
            <a:r>
              <a:rPr lang="en-US" sz="3200" b="1" dirty="0">
                <a:solidFill>
                  <a:srgbClr val="0D0D0D"/>
                </a:solidFill>
                <a:highlight>
                  <a:srgbClr val="C0C0C0"/>
                </a:highlight>
                <a:ea typeface="+mn-lt"/>
                <a:cs typeface="+mn-lt"/>
              </a:rPr>
              <a:t>Dependencies:</a:t>
            </a:r>
            <a:endParaRPr lang="en-US" sz="3200" dirty="0">
              <a:highlight>
                <a:srgbClr val="C0C0C0"/>
              </a:highlight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Successful integration with existing systems and processes.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Availability of key stakeholders for decision-making and feedback throughout the project.</a:t>
            </a:r>
            <a:endParaRPr lang="en-US" dirty="0"/>
          </a:p>
          <a:p>
            <a:pPr algn="l"/>
            <a:endParaRPr lang="en-US" sz="2800" dirty="0">
              <a:solidFill>
                <a:srgbClr val="0D0D0D"/>
              </a:solidFill>
              <a:highlight>
                <a:srgbClr val="FFFFFF"/>
              </a:highlight>
              <a:latin typeface="Sitka Banner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861151" y="3615506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 rot="7392287">
            <a:off x="153987" y="3563792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2864013" y="927100"/>
            <a:ext cx="12559973" cy="39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5"/>
              </a:lnSpc>
              <a:spcBef>
                <a:spcPct val="0"/>
              </a:spcBef>
            </a:pPr>
            <a:r>
              <a:rPr lang="en-US" sz="7200" b="1" spc="-205" dirty="0">
                <a:solidFill>
                  <a:srgbClr val="3A855D"/>
                </a:solidFill>
                <a:latin typeface="Public Sans"/>
              </a:rPr>
              <a:t> DEPENDENCIES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8642" y="6798721"/>
            <a:ext cx="18305284" cy="3484237"/>
            <a:chOff x="0" y="0"/>
            <a:chExt cx="7796805" cy="1495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96805" cy="1495993"/>
            </a:xfrm>
            <a:custGeom>
              <a:avLst/>
              <a:gdLst/>
              <a:ahLst/>
              <a:cxnLst/>
              <a:rect l="l" t="t" r="r" b="b"/>
              <a:pathLst>
                <a:path w="7796805" h="1495993">
                  <a:moveTo>
                    <a:pt x="0" y="0"/>
                  </a:moveTo>
                  <a:lnTo>
                    <a:pt x="7796805" y="0"/>
                  </a:lnTo>
                  <a:lnTo>
                    <a:pt x="7796805" y="1495993"/>
                  </a:lnTo>
                  <a:lnTo>
                    <a:pt x="0" y="1495993"/>
                  </a:ln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96805" cy="15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72" y="6800051"/>
            <a:ext cx="18292942" cy="3258584"/>
          </a:xfrm>
          <a:custGeom>
            <a:avLst/>
            <a:gdLst/>
            <a:ahLst/>
            <a:cxnLst/>
            <a:rect l="l" t="t" r="r" b="b"/>
            <a:pathLst>
              <a:path w="20104489" h="5523017">
                <a:moveTo>
                  <a:pt x="0" y="0"/>
                </a:moveTo>
                <a:lnTo>
                  <a:pt x="20104490" y="0"/>
                </a:lnTo>
                <a:lnTo>
                  <a:pt x="20104490" y="5523017"/>
                </a:lnTo>
                <a:lnTo>
                  <a:pt x="0" y="5523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63" r="-9035" b="-2056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3597139" y="2123009"/>
            <a:ext cx="11093721" cy="370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3"/>
              </a:lnSpc>
            </a:pPr>
            <a:r>
              <a:rPr lang="en-US" sz="15957" spc="-1308">
                <a:solidFill>
                  <a:srgbClr val="3A855D"/>
                </a:solidFill>
                <a:latin typeface="Public Sans"/>
              </a:rPr>
              <a:t>Thank you very much!</a:t>
            </a:r>
          </a:p>
        </p:txBody>
      </p:sp>
      <p:sp>
        <p:nvSpPr>
          <p:cNvPr id="8" name="Freeform 8"/>
          <p:cNvSpPr/>
          <p:nvPr/>
        </p:nvSpPr>
        <p:spPr>
          <a:xfrm>
            <a:off x="15404779" y="399220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4"/>
                </a:lnTo>
                <a:lnTo>
                  <a:pt x="0" y="27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 rot="7392287">
            <a:off x="124988" y="359208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6"/>
                </a:lnTo>
                <a:lnTo>
                  <a:pt x="0" y="2848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20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1946196" y="1351924"/>
            <a:ext cx="14395608" cy="7583153"/>
            <a:chOff x="0" y="0"/>
            <a:chExt cx="3791436" cy="1997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1436" cy="1997209"/>
            </a:xfrm>
            <a:custGeom>
              <a:avLst/>
              <a:gdLst/>
              <a:ahLst/>
              <a:cxnLst/>
              <a:rect l="l" t="t" r="r" b="b"/>
              <a:pathLst>
                <a:path w="3791436" h="1997209">
                  <a:moveTo>
                    <a:pt x="8067" y="0"/>
                  </a:moveTo>
                  <a:lnTo>
                    <a:pt x="3783369" y="0"/>
                  </a:lnTo>
                  <a:cubicBezTo>
                    <a:pt x="3785508" y="0"/>
                    <a:pt x="3787560" y="850"/>
                    <a:pt x="3789073" y="2363"/>
                  </a:cubicBezTo>
                  <a:cubicBezTo>
                    <a:pt x="3790586" y="3876"/>
                    <a:pt x="3791436" y="5927"/>
                    <a:pt x="3791436" y="8067"/>
                  </a:cubicBezTo>
                  <a:lnTo>
                    <a:pt x="3791436" y="1989142"/>
                  </a:lnTo>
                  <a:cubicBezTo>
                    <a:pt x="3791436" y="1991281"/>
                    <a:pt x="3790586" y="1993333"/>
                    <a:pt x="3789073" y="1994846"/>
                  </a:cubicBezTo>
                  <a:cubicBezTo>
                    <a:pt x="3787560" y="1996359"/>
                    <a:pt x="3785508" y="1997209"/>
                    <a:pt x="3783369" y="1997209"/>
                  </a:cubicBezTo>
                  <a:lnTo>
                    <a:pt x="8067" y="1997209"/>
                  </a:lnTo>
                  <a:cubicBezTo>
                    <a:pt x="5927" y="1997209"/>
                    <a:pt x="3876" y="1996359"/>
                    <a:pt x="2363" y="1994846"/>
                  </a:cubicBezTo>
                  <a:cubicBezTo>
                    <a:pt x="850" y="1993333"/>
                    <a:pt x="0" y="1991281"/>
                    <a:pt x="0" y="1989142"/>
                  </a:cubicBezTo>
                  <a:lnTo>
                    <a:pt x="0" y="8067"/>
                  </a:lnTo>
                  <a:cubicBezTo>
                    <a:pt x="0" y="5927"/>
                    <a:pt x="850" y="3876"/>
                    <a:pt x="2363" y="2363"/>
                  </a:cubicBezTo>
                  <a:cubicBezTo>
                    <a:pt x="3876" y="850"/>
                    <a:pt x="5927" y="0"/>
                    <a:pt x="8067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3791436" cy="191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56091" y="1825096"/>
            <a:ext cx="13603289" cy="9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spc="-696" dirty="0">
                <a:solidFill>
                  <a:srgbClr val="F1F0EC"/>
                </a:solidFill>
                <a:latin typeface="Public Sans"/>
              </a:rPr>
              <a:t>SITUATION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7498" y="3820783"/>
            <a:ext cx="9503433" cy="4185761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just"/>
            <a:endParaRPr lang="en-US" sz="4000" b="1" dirty="0">
              <a:solidFill>
                <a:srgbClr val="000000"/>
              </a:solidFill>
              <a:highlight>
                <a:srgbClr val="C0C0C0"/>
              </a:highlight>
              <a:ea typeface="Calibri"/>
              <a:cs typeface="Calibri"/>
            </a:endParaRPr>
          </a:p>
          <a:p>
            <a:r>
              <a:rPr lang="en-US" sz="40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Current CRM is outdated, with fragmented data and manual processes.</a:t>
            </a:r>
            <a:endParaRPr lang="en-US" sz="4000">
              <a:ea typeface="Calibri"/>
              <a:cs typeface="Calibri"/>
            </a:endParaRPr>
          </a:p>
          <a:p>
            <a:r>
              <a:rPr lang="en-US" sz="40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Lacks real-time insights and integration with Agile workflows.</a:t>
            </a:r>
            <a:endParaRPr lang="en-US" sz="4000" dirty="0">
              <a:ea typeface="Calibri"/>
              <a:cs typeface="Calibri"/>
            </a:endParaRPr>
          </a:p>
          <a:p>
            <a:pPr algn="just"/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1946196" y="1351924"/>
            <a:ext cx="14395608" cy="7583153"/>
            <a:chOff x="0" y="0"/>
            <a:chExt cx="3791436" cy="1997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1436" cy="1997209"/>
            </a:xfrm>
            <a:custGeom>
              <a:avLst/>
              <a:gdLst/>
              <a:ahLst/>
              <a:cxnLst/>
              <a:rect l="l" t="t" r="r" b="b"/>
              <a:pathLst>
                <a:path w="3791436" h="1997209">
                  <a:moveTo>
                    <a:pt x="8067" y="0"/>
                  </a:moveTo>
                  <a:lnTo>
                    <a:pt x="3783369" y="0"/>
                  </a:lnTo>
                  <a:cubicBezTo>
                    <a:pt x="3785508" y="0"/>
                    <a:pt x="3787560" y="850"/>
                    <a:pt x="3789073" y="2363"/>
                  </a:cubicBezTo>
                  <a:cubicBezTo>
                    <a:pt x="3790586" y="3876"/>
                    <a:pt x="3791436" y="5927"/>
                    <a:pt x="3791436" y="8067"/>
                  </a:cubicBezTo>
                  <a:lnTo>
                    <a:pt x="3791436" y="1989142"/>
                  </a:lnTo>
                  <a:cubicBezTo>
                    <a:pt x="3791436" y="1991281"/>
                    <a:pt x="3790586" y="1993333"/>
                    <a:pt x="3789073" y="1994846"/>
                  </a:cubicBezTo>
                  <a:cubicBezTo>
                    <a:pt x="3787560" y="1996359"/>
                    <a:pt x="3785508" y="1997209"/>
                    <a:pt x="3783369" y="1997209"/>
                  </a:cubicBezTo>
                  <a:lnTo>
                    <a:pt x="8067" y="1997209"/>
                  </a:lnTo>
                  <a:cubicBezTo>
                    <a:pt x="5927" y="1997209"/>
                    <a:pt x="3876" y="1996359"/>
                    <a:pt x="2363" y="1994846"/>
                  </a:cubicBezTo>
                  <a:cubicBezTo>
                    <a:pt x="850" y="1993333"/>
                    <a:pt x="0" y="1991281"/>
                    <a:pt x="0" y="1989142"/>
                  </a:cubicBezTo>
                  <a:lnTo>
                    <a:pt x="0" y="8067"/>
                  </a:lnTo>
                  <a:cubicBezTo>
                    <a:pt x="0" y="5927"/>
                    <a:pt x="850" y="3876"/>
                    <a:pt x="2363" y="2363"/>
                  </a:cubicBezTo>
                  <a:cubicBezTo>
                    <a:pt x="3876" y="850"/>
                    <a:pt x="5927" y="0"/>
                    <a:pt x="8067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3791436" cy="191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56091" y="1825096"/>
            <a:ext cx="13603289" cy="9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spc="-696" dirty="0">
                <a:solidFill>
                  <a:srgbClr val="F1F0EC"/>
                </a:solidFill>
                <a:latin typeface="Public Sans"/>
              </a:rPr>
              <a:t>PROBLEM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7498" y="3820783"/>
            <a:ext cx="11810999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4000" dirty="0">
              <a:solidFill>
                <a:srgbClr val="0D0D0D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/>
            <a:endParaRPr lang="en-US" sz="4000" b="1" i="0" dirty="0">
              <a:solidFill>
                <a:srgbClr val="0D0D0D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Inefficient data handling and low adaptability to customer needs.</a:t>
            </a:r>
            <a:endParaRPr lang="en-US" sz="400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Limited personalization reducing customer satisfaction.</a:t>
            </a:r>
            <a:endParaRPr lang="en-US" sz="4000" dirty="0"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algn="just"/>
            <a:endParaRPr lang="en-US" sz="2400" dirty="0">
              <a:solidFill>
                <a:srgbClr val="0D0D0D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1946196" y="1351924"/>
            <a:ext cx="14395608" cy="7583153"/>
            <a:chOff x="0" y="0"/>
            <a:chExt cx="3791436" cy="1997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1436" cy="1997209"/>
            </a:xfrm>
            <a:custGeom>
              <a:avLst/>
              <a:gdLst/>
              <a:ahLst/>
              <a:cxnLst/>
              <a:rect l="l" t="t" r="r" b="b"/>
              <a:pathLst>
                <a:path w="3791436" h="1997209">
                  <a:moveTo>
                    <a:pt x="8067" y="0"/>
                  </a:moveTo>
                  <a:lnTo>
                    <a:pt x="3783369" y="0"/>
                  </a:lnTo>
                  <a:cubicBezTo>
                    <a:pt x="3785508" y="0"/>
                    <a:pt x="3787560" y="850"/>
                    <a:pt x="3789073" y="2363"/>
                  </a:cubicBezTo>
                  <a:cubicBezTo>
                    <a:pt x="3790586" y="3876"/>
                    <a:pt x="3791436" y="5927"/>
                    <a:pt x="3791436" y="8067"/>
                  </a:cubicBezTo>
                  <a:lnTo>
                    <a:pt x="3791436" y="1989142"/>
                  </a:lnTo>
                  <a:cubicBezTo>
                    <a:pt x="3791436" y="1991281"/>
                    <a:pt x="3790586" y="1993333"/>
                    <a:pt x="3789073" y="1994846"/>
                  </a:cubicBezTo>
                  <a:cubicBezTo>
                    <a:pt x="3787560" y="1996359"/>
                    <a:pt x="3785508" y="1997209"/>
                    <a:pt x="3783369" y="1997209"/>
                  </a:cubicBezTo>
                  <a:lnTo>
                    <a:pt x="8067" y="1997209"/>
                  </a:lnTo>
                  <a:cubicBezTo>
                    <a:pt x="5927" y="1997209"/>
                    <a:pt x="3876" y="1996359"/>
                    <a:pt x="2363" y="1994846"/>
                  </a:cubicBezTo>
                  <a:cubicBezTo>
                    <a:pt x="850" y="1993333"/>
                    <a:pt x="0" y="1991281"/>
                    <a:pt x="0" y="1989142"/>
                  </a:cubicBezTo>
                  <a:lnTo>
                    <a:pt x="0" y="8067"/>
                  </a:lnTo>
                  <a:cubicBezTo>
                    <a:pt x="0" y="5927"/>
                    <a:pt x="850" y="3876"/>
                    <a:pt x="2363" y="2363"/>
                  </a:cubicBezTo>
                  <a:cubicBezTo>
                    <a:pt x="3876" y="850"/>
                    <a:pt x="5927" y="0"/>
                    <a:pt x="8067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3791436" cy="191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56091" y="1825096"/>
            <a:ext cx="13603289" cy="9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spc="-696" dirty="0">
                <a:solidFill>
                  <a:srgbClr val="F1F0EC"/>
                </a:solidFill>
                <a:latin typeface="Public Sans"/>
              </a:rPr>
              <a:t>OPPORTUNITY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7498" y="3820783"/>
            <a:ext cx="1181099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2400" b="1" dirty="0">
              <a:solidFill>
                <a:schemeClr val="bg2">
                  <a:lumMod val="90000"/>
                </a:schemeClr>
              </a:solidFill>
              <a:highlight>
                <a:srgbClr val="C0C0C0"/>
              </a:highlight>
              <a:ea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algn="just"/>
            <a:endParaRPr lang="en-US" sz="4000" b="1" dirty="0">
              <a:solidFill>
                <a:srgbClr val="000000"/>
              </a:solidFill>
              <a:highlight>
                <a:srgbClr val="C0C0C0"/>
              </a:highlight>
              <a:latin typeface="Calibri"/>
              <a:ea typeface="Calibri"/>
              <a:cs typeface="Calibri"/>
            </a:endParaRPr>
          </a:p>
          <a:p>
            <a:r>
              <a:rPr lang="en-US" sz="40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Implement Agile-enabled CRM with real-time data, seamless integration, and customer journey mapping.</a:t>
            </a:r>
            <a:endParaRPr lang="en-US" sz="4000" dirty="0">
              <a:ea typeface="Calibri"/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6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 lIns="91440" tIns="45720" rIns="91440" bIns="45720" anchor="t"/>
          <a:lstStyle/>
          <a:p>
            <a:endParaRPr lang="en-IN"/>
          </a:p>
          <a:p>
            <a:endParaRPr lang="en-IN" dirty="0">
              <a:ea typeface="Calibri"/>
              <a:cs typeface="Calibri"/>
            </a:endParaRPr>
          </a:p>
          <a:p>
            <a:endParaRPr lang="en-IN" dirty="0">
              <a:ea typeface="Calibri"/>
              <a:cs typeface="Calibri"/>
            </a:endParaRPr>
          </a:p>
          <a:p>
            <a:endParaRPr lang="en-IN" dirty="0">
              <a:ea typeface="Calibri"/>
              <a:cs typeface="Calibri"/>
            </a:endParaRPr>
          </a:p>
          <a:p>
            <a:endParaRPr lang="en-IN" dirty="0">
              <a:ea typeface="Calibri"/>
              <a:cs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762531" y="2341901"/>
            <a:ext cx="5754494" cy="5215010"/>
          </a:xfrm>
          <a:custGeom>
            <a:avLst/>
            <a:gdLst/>
            <a:ahLst/>
            <a:cxnLst/>
            <a:rect l="l" t="t" r="r" b="b"/>
            <a:pathLst>
              <a:path w="5754494" h="5215010">
                <a:moveTo>
                  <a:pt x="0" y="0"/>
                </a:moveTo>
                <a:lnTo>
                  <a:pt x="5754494" y="0"/>
                </a:lnTo>
                <a:lnTo>
                  <a:pt x="5754494" y="5215010"/>
                </a:lnTo>
                <a:lnTo>
                  <a:pt x="0" y="52150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451450" y="251347"/>
            <a:ext cx="1041783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dirty="0">
                <a:solidFill>
                  <a:srgbClr val="3A855D"/>
                </a:solidFill>
                <a:highlight>
                  <a:srgbClr val="FFFFFF"/>
                </a:highlight>
                <a:latin typeface="Sitka Banner"/>
              </a:rPr>
              <a:t>Purpose</a:t>
            </a:r>
            <a:r>
              <a:rPr lang="en-US" sz="88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Banner"/>
              </a:rPr>
              <a:t> </a:t>
            </a:r>
            <a:r>
              <a:rPr lang="en-US" sz="8800" b="1" dirty="0">
                <a:solidFill>
                  <a:srgbClr val="3A855D"/>
                </a:solidFill>
                <a:highlight>
                  <a:srgbClr val="FFFFFF"/>
                </a:highlight>
                <a:latin typeface="Sitka Banner"/>
              </a:rPr>
              <a:t>statement (</a:t>
            </a:r>
            <a:r>
              <a:rPr lang="en-US" sz="88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Banner"/>
              </a:rPr>
              <a:t>Goals</a:t>
            </a:r>
            <a:r>
              <a:rPr lang="en-US" sz="8800" b="1" dirty="0">
                <a:solidFill>
                  <a:srgbClr val="3A855D"/>
                </a:solidFill>
                <a:highlight>
                  <a:srgbClr val="FFFFFF"/>
                </a:highlight>
                <a:latin typeface="Sitka Banner"/>
              </a:rPr>
              <a:t>)</a:t>
            </a:r>
            <a:r>
              <a:rPr lang="en-US" sz="88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Banner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3487882"/>
            <a:ext cx="10515600" cy="375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3A855D"/>
                </a:solidFill>
                <a:highlight>
                  <a:srgbClr val="FFFFFF"/>
                </a:highlight>
                <a:latin typeface="Sitka Heading"/>
              </a:rPr>
              <a:t>Goal</a:t>
            </a:r>
            <a:r>
              <a:rPr lang="en-US" sz="32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Heading"/>
              </a:rPr>
              <a:t> of</a:t>
            </a:r>
            <a:r>
              <a:rPr lang="en-US" sz="3200" b="1" dirty="0">
                <a:solidFill>
                  <a:srgbClr val="3A855D"/>
                </a:solidFill>
                <a:highlight>
                  <a:srgbClr val="FFFFFF"/>
                </a:highlight>
                <a:latin typeface="Sitka Heading"/>
              </a:rPr>
              <a:t> Enhancing</a:t>
            </a:r>
            <a:r>
              <a:rPr lang="en-US" sz="32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Heading"/>
              </a:rPr>
              <a:t> a </a:t>
            </a:r>
            <a:r>
              <a:rPr lang="en-US" sz="3200" b="1" dirty="0">
                <a:solidFill>
                  <a:srgbClr val="3A855D"/>
                </a:solidFill>
                <a:highlight>
                  <a:srgbClr val="FFFFFF"/>
                </a:highlight>
                <a:latin typeface="Sitka Heading"/>
              </a:rPr>
              <a:t>CRM system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itka Heading"/>
              </a:rPr>
              <a:t>:</a:t>
            </a:r>
            <a:endParaRPr lang="en-US" sz="3200" dirty="0">
              <a:solidFill>
                <a:srgbClr val="0D0D0D"/>
              </a:solidFill>
              <a:highlight>
                <a:srgbClr val="FFFFFF"/>
              </a:highlight>
              <a:latin typeface="Sitka Heading"/>
            </a:endParaRPr>
          </a:p>
          <a:p>
            <a:endParaRPr lang="en-US" sz="3200" dirty="0">
              <a:solidFill>
                <a:srgbClr val="0D0D0D"/>
              </a:solidFill>
              <a:highlight>
                <a:srgbClr val="FFFFFF"/>
              </a:highlight>
              <a:latin typeface="Sitka Heading"/>
              <a:ea typeface="+mn-lt"/>
              <a:cs typeface="+mn-lt"/>
            </a:endParaRPr>
          </a:p>
          <a:p>
            <a:endParaRPr lang="en-US" sz="3200" dirty="0">
              <a:solidFill>
                <a:srgbClr val="0D0D0D"/>
              </a:solidFill>
              <a:highlight>
                <a:srgbClr val="FFFFFF"/>
              </a:highlight>
              <a:latin typeface="Sitka Heading"/>
              <a:ea typeface="+mn-lt"/>
              <a:cs typeface="+mn-lt"/>
            </a:endParaRPr>
          </a:p>
          <a:p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To transform the CRM system into an Agile-enabled platform that delivers real-time insights, enhances customer engagement, and aligns with dynamic business needs.</a:t>
            </a:r>
            <a:endParaRPr lang="en-US" sz="3200" b="0" i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002417" y="-828898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5"/>
                </a:lnTo>
                <a:lnTo>
                  <a:pt x="0" y="277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 rot="6412948">
            <a:off x="6981821" y="7189175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47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0878324" y="2535995"/>
            <a:ext cx="5754494" cy="5215010"/>
          </a:xfrm>
          <a:custGeom>
            <a:avLst/>
            <a:gdLst/>
            <a:ahLst/>
            <a:cxnLst/>
            <a:rect l="l" t="t" r="r" b="b"/>
            <a:pathLst>
              <a:path w="5754494" h="5215010">
                <a:moveTo>
                  <a:pt x="0" y="0"/>
                </a:moveTo>
                <a:lnTo>
                  <a:pt x="5754494" y="0"/>
                </a:lnTo>
                <a:lnTo>
                  <a:pt x="5754494" y="5215010"/>
                </a:lnTo>
                <a:lnTo>
                  <a:pt x="0" y="52150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451450" y="251347"/>
            <a:ext cx="1041783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i="0" dirty="0">
                <a:solidFill>
                  <a:srgbClr val="3A855D"/>
                </a:solidFill>
                <a:effectLst/>
                <a:highlight>
                  <a:srgbClr val="FFFFFF"/>
                </a:highlight>
                <a:latin typeface="Sitka Banner"/>
              </a:rPr>
              <a:t> </a:t>
            </a:r>
            <a:r>
              <a:rPr lang="en-US" sz="8800" b="1" dirty="0">
                <a:solidFill>
                  <a:srgbClr val="3A855D"/>
                </a:solidFill>
                <a:highlight>
                  <a:srgbClr val="FFFFFF"/>
                </a:highlight>
                <a:latin typeface="Sitka Banner"/>
              </a:rPr>
              <a:t>Project Objectives</a:t>
            </a:r>
            <a:endParaRPr lang="en-US" sz="88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itka Bann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9370" y="1935127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 pitchFamily="2" charset="0"/>
            </a:endParaRPr>
          </a:p>
          <a:p>
            <a:pPr algn="l"/>
            <a:endParaRPr lang="en-US" sz="28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itka Heading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Integrate real-time data synchronization for seamless customer insights.</a:t>
            </a:r>
            <a:endParaRPr lang="en-US" sz="3200">
              <a:solidFill>
                <a:srgbClr val="0D0D0D"/>
              </a:solidFill>
              <a:highlight>
                <a:srgbClr val="FFFFFF"/>
              </a:highlight>
              <a:latin typeface="Sitka Heading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Enable customer journey mapping for personalized engagement strategies.</a:t>
            </a:r>
            <a:endParaRPr lang="en-US" sz="3200"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Streamline collaboration by aligning CRM with Agile workflows and tools.</a:t>
            </a:r>
            <a:endParaRPr lang="en-US" sz="3200"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ea typeface="+mn-lt"/>
                <a:cs typeface="+mn-lt"/>
              </a:rPr>
              <a:t>Enhance adaptability to respond quickly to evolving customer demands.</a:t>
            </a:r>
            <a:endParaRPr lang="en-US" sz="3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itka Heading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067115" y="-9389"/>
            <a:ext cx="1703043" cy="2771224"/>
          </a:xfrm>
          <a:custGeom>
            <a:avLst/>
            <a:gdLst/>
            <a:ahLst/>
            <a:cxnLst/>
            <a:rect l="l" t="t" r="r" b="b"/>
            <a:pathLst>
              <a:path w="1703043" h="2771224">
                <a:moveTo>
                  <a:pt x="0" y="0"/>
                </a:moveTo>
                <a:lnTo>
                  <a:pt x="1703043" y="0"/>
                </a:lnTo>
                <a:lnTo>
                  <a:pt x="1703043" y="2771225"/>
                </a:lnTo>
                <a:lnTo>
                  <a:pt x="0" y="277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 rot="6412948">
            <a:off x="6679896" y="7016648"/>
            <a:ext cx="3383874" cy="2848607"/>
          </a:xfrm>
          <a:custGeom>
            <a:avLst/>
            <a:gdLst/>
            <a:ahLst/>
            <a:cxnLst/>
            <a:rect l="l" t="t" r="r" b="b"/>
            <a:pathLst>
              <a:path w="3383874" h="2848607">
                <a:moveTo>
                  <a:pt x="0" y="0"/>
                </a:moveTo>
                <a:lnTo>
                  <a:pt x="3383875" y="0"/>
                </a:lnTo>
                <a:lnTo>
                  <a:pt x="3383875" y="2848607"/>
                </a:lnTo>
                <a:lnTo>
                  <a:pt x="0" y="2848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251697" y="-108926"/>
            <a:ext cx="7039959" cy="10483285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590" r="-4173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333028" y="278768"/>
            <a:ext cx="100584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2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SUCCESS CRITERIA</a:t>
            </a:r>
            <a:endParaRPr lang="en-US" sz="72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49555" y="-17505"/>
            <a:ext cx="314174" cy="10472971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7B8A8B2-2371-BB97-E56D-26E5CFE8B6C2}"/>
              </a:ext>
            </a:extLst>
          </p:cNvPr>
          <p:cNvSpPr txBox="1"/>
          <p:nvPr/>
        </p:nvSpPr>
        <p:spPr>
          <a:xfrm>
            <a:off x="332117" y="2025051"/>
            <a:ext cx="9169879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An enhanced CRM system at Bajaj </a:t>
            </a:r>
            <a:r>
              <a:rPr lang="en-US" sz="4000" dirty="0" err="1"/>
              <a:t>Finserv</a:t>
            </a:r>
            <a:r>
              <a:rPr lang="en-US" sz="4000" dirty="0"/>
              <a:t> successfully boosts</a:t>
            </a:r>
            <a:endParaRPr lang="en-US">
              <a:ea typeface="Calibri"/>
              <a:cs typeface="Calibri"/>
            </a:endParaRPr>
          </a:p>
          <a:p>
            <a:pPr marL="571500" indent="-571500">
              <a:buFont typeface="Wingdings"/>
              <a:buChar char="v"/>
            </a:pPr>
            <a:r>
              <a:rPr lang="en-US" sz="4000" dirty="0"/>
              <a:t> lead conversion rates by </a:t>
            </a:r>
            <a:r>
              <a:rPr lang="en-US" sz="4000" b="1" dirty="0"/>
              <a:t>20%</a:t>
            </a:r>
            <a:r>
              <a:rPr lang="en-US" sz="4000" dirty="0"/>
              <a:t>, reduces</a:t>
            </a:r>
            <a:endParaRPr lang="en-US" sz="4000" dirty="0">
              <a:ea typeface="Calibri"/>
              <a:cs typeface="Calibri"/>
            </a:endParaRPr>
          </a:p>
          <a:p>
            <a:pPr marL="571500" indent="-571500">
              <a:buFont typeface="Wingdings"/>
              <a:buChar char="v"/>
            </a:pPr>
            <a:r>
              <a:rPr lang="en-US" sz="4000" dirty="0"/>
              <a:t> manual effort by </a:t>
            </a:r>
            <a:r>
              <a:rPr lang="en-US" sz="4000" b="1" dirty="0"/>
              <a:t>30%</a:t>
            </a:r>
            <a:endParaRPr lang="en-US" sz="4000" dirty="0">
              <a:ea typeface="Calibri"/>
              <a:cs typeface="Calibri"/>
            </a:endParaRPr>
          </a:p>
          <a:p>
            <a:pPr marL="571500" indent="-571500">
              <a:buFont typeface="Wingdings"/>
              <a:buChar char="v"/>
            </a:pPr>
            <a:r>
              <a:rPr lang="en-US" sz="4000" dirty="0"/>
              <a:t>achieves a user adoption rate of over </a:t>
            </a:r>
            <a:r>
              <a:rPr lang="en-US" sz="4000" b="1" dirty="0"/>
              <a:t>85%</a:t>
            </a:r>
            <a:r>
              <a:rPr lang="en-US" sz="4000" dirty="0"/>
              <a:t> within </a:t>
            </a:r>
            <a:r>
              <a:rPr lang="en-US" sz="4000" b="1" dirty="0"/>
              <a:t>three months</a:t>
            </a:r>
            <a:r>
              <a:rPr lang="en-US" sz="4000" dirty="0"/>
              <a:t> of implementation while maintaining </a:t>
            </a:r>
            <a:r>
              <a:rPr lang="en-US" sz="4000" b="1" dirty="0"/>
              <a:t>99.9%</a:t>
            </a:r>
            <a:r>
              <a:rPr lang="en-US" sz="4000" dirty="0"/>
              <a:t> system uptime and scalability for </a:t>
            </a:r>
            <a:r>
              <a:rPr lang="en-US" sz="4000" b="1" dirty="0"/>
              <a:t>60% more users</a:t>
            </a:r>
            <a:r>
              <a:rPr lang="en-US" sz="4000" dirty="0"/>
              <a:t>."</a:t>
            </a:r>
            <a:endParaRPr lang="en-US" sz="400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1000665" y="2111316"/>
            <a:ext cx="960119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1. Stakeholder Engagement and Requirement Gathering</a:t>
            </a:r>
            <a:endParaRPr lang="en-US" sz="4000" b="1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sz="4000" b="1" dirty="0"/>
              <a:t>Approach:</a:t>
            </a:r>
            <a:r>
              <a:rPr lang="en-US" sz="4000" dirty="0"/>
              <a:t> Conduct regular </a:t>
            </a:r>
            <a:r>
              <a:rPr lang="en-US" sz="4000" b="1" dirty="0"/>
              <a:t>stakeholder interviews</a:t>
            </a:r>
            <a:r>
              <a:rPr lang="en-US" sz="4000" dirty="0"/>
              <a:t> and </a:t>
            </a:r>
            <a:r>
              <a:rPr lang="en-US" sz="4000" b="1" dirty="0"/>
              <a:t>focus group discussions</a:t>
            </a:r>
            <a:r>
              <a:rPr lang="en-US" sz="4000" dirty="0"/>
              <a:t> with customer service teams, sales representatives, and end-users.</a:t>
            </a:r>
            <a:endParaRPr lang="en-US" sz="4000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sz="4000" b="1" dirty="0"/>
              <a:t>Tools:</a:t>
            </a:r>
            <a:r>
              <a:rPr lang="en-US" sz="4000" dirty="0"/>
              <a:t> Use </a:t>
            </a:r>
            <a:r>
              <a:rPr lang="en-US" sz="4000" b="1" dirty="0"/>
              <a:t>JIRA</a:t>
            </a:r>
            <a:r>
              <a:rPr lang="en-US" sz="4000" dirty="0"/>
              <a:t>  to document requirements.</a:t>
            </a:r>
            <a:endParaRPr lang="en-US" sz="4000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sz="4000" b="1" dirty="0"/>
              <a:t>Outcome:</a:t>
            </a:r>
            <a:r>
              <a:rPr lang="en-US" sz="4000" dirty="0"/>
              <a:t> Clear understanding of user needs to drive CRM enhancements.</a:t>
            </a:r>
            <a:endParaRPr lang="en-US" sz="40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301" r="-1828" b="-1630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1424225" y="-1096"/>
            <a:ext cx="7039959" cy="10289190"/>
          </a:xfrm>
          <a:custGeom>
            <a:avLst/>
            <a:gdLst/>
            <a:ahLst/>
            <a:cxnLst/>
            <a:rect l="l" t="t" r="r" b="b"/>
            <a:pathLst>
              <a:path w="8377052" h="11928208">
                <a:moveTo>
                  <a:pt x="0" y="0"/>
                </a:moveTo>
                <a:lnTo>
                  <a:pt x="8377052" y="0"/>
                </a:lnTo>
                <a:lnTo>
                  <a:pt x="8377052" y="11928208"/>
                </a:lnTo>
                <a:lnTo>
                  <a:pt x="0" y="119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860" r="-5686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-174147" y="352964"/>
            <a:ext cx="1079432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3A855D"/>
                </a:solidFill>
                <a:highlight>
                  <a:srgbClr val="FFFFFF"/>
                </a:highlight>
                <a:latin typeface="Söhne"/>
              </a:rPr>
              <a:t>METHODS/APPROACH</a:t>
            </a:r>
            <a:endParaRPr lang="en-US" sz="6600" b="1" i="0" dirty="0">
              <a:solidFill>
                <a:srgbClr val="3A855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grpSp>
        <p:nvGrpSpPr>
          <p:cNvPr id="6" name="Group 6"/>
          <p:cNvGrpSpPr/>
          <p:nvPr/>
        </p:nvGrpSpPr>
        <p:grpSpPr>
          <a:xfrm flipH="1">
            <a:off x="11085295" y="155023"/>
            <a:ext cx="203410" cy="9955386"/>
            <a:chOff x="0" y="0"/>
            <a:chExt cx="87993" cy="3362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993" cy="3362084"/>
            </a:xfrm>
            <a:custGeom>
              <a:avLst/>
              <a:gdLst/>
              <a:ahLst/>
              <a:cxnLst/>
              <a:rect l="l" t="t" r="r" b="b"/>
              <a:pathLst>
                <a:path w="87993" h="3362084">
                  <a:moveTo>
                    <a:pt x="43996" y="0"/>
                  </a:moveTo>
                  <a:lnTo>
                    <a:pt x="43996" y="0"/>
                  </a:lnTo>
                  <a:cubicBezTo>
                    <a:pt x="68295" y="0"/>
                    <a:pt x="87993" y="19698"/>
                    <a:pt x="87993" y="43996"/>
                  </a:cubicBezTo>
                  <a:lnTo>
                    <a:pt x="87993" y="3318088"/>
                  </a:lnTo>
                  <a:cubicBezTo>
                    <a:pt x="87993" y="3342386"/>
                    <a:pt x="68295" y="3362084"/>
                    <a:pt x="43996" y="3362084"/>
                  </a:cubicBezTo>
                  <a:lnTo>
                    <a:pt x="43996" y="3362084"/>
                  </a:lnTo>
                  <a:cubicBezTo>
                    <a:pt x="19698" y="3362084"/>
                    <a:pt x="0" y="3342386"/>
                    <a:pt x="0" y="3318088"/>
                  </a:cubicBezTo>
                  <a:lnTo>
                    <a:pt x="0" y="43996"/>
                  </a:lnTo>
                  <a:cubicBezTo>
                    <a:pt x="0" y="19698"/>
                    <a:pt x="19698" y="0"/>
                    <a:pt x="43996" y="0"/>
                  </a:cubicBezTo>
                  <a:close/>
                </a:path>
              </a:pathLst>
            </a:custGeom>
            <a:solidFill>
              <a:srgbClr val="3A855D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87993" cy="3276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8590F5-2E37-5167-768B-8F291BD28CB2}"/>
              </a:ext>
            </a:extLst>
          </p:cNvPr>
          <p:cNvSpPr txBox="1"/>
          <p:nvPr/>
        </p:nvSpPr>
        <p:spPr>
          <a:xfrm>
            <a:off x="396816" y="1529033"/>
            <a:ext cx="10485406" cy="84638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2. User Story Creation and Backlog Management</a:t>
            </a:r>
            <a:endParaRPr lang="en-US" sz="3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ea typeface="+mn-lt"/>
                <a:cs typeface="+mn-lt"/>
              </a:rPr>
              <a:t>Approach:</a:t>
            </a:r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Break down requirements into </a:t>
            </a:r>
            <a:r>
              <a:rPr lang="en-US" sz="3600" b="1" dirty="0">
                <a:ea typeface="+mn-lt"/>
                <a:cs typeface="+mn-lt"/>
              </a:rPr>
              <a:t>user stories</a:t>
            </a:r>
            <a:r>
              <a:rPr lang="en-US" sz="3600" dirty="0">
                <a:ea typeface="+mn-lt"/>
                <a:cs typeface="+mn-lt"/>
              </a:rPr>
              <a:t> and prioritize them in the backlog.</a:t>
            </a:r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Use </a:t>
            </a:r>
            <a:r>
              <a:rPr lang="en-US" sz="3600" b="1" dirty="0">
                <a:ea typeface="+mn-lt"/>
                <a:cs typeface="+mn-lt"/>
              </a:rPr>
              <a:t>BDD (Behavior-Driven Development)</a:t>
            </a:r>
            <a:r>
              <a:rPr lang="en-US" sz="3600" dirty="0">
                <a:ea typeface="+mn-lt"/>
                <a:cs typeface="+mn-lt"/>
              </a:rPr>
              <a:t> format for acceptance criteria to ensure clarity.</a:t>
            </a:r>
            <a:endParaRPr lang="en-US" sz="3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ea typeface="+mn-lt"/>
                <a:cs typeface="+mn-lt"/>
              </a:rPr>
              <a:t>Example:</a:t>
            </a:r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600" i="1" dirty="0">
                <a:ea typeface="+mn-lt"/>
                <a:cs typeface="+mn-lt"/>
              </a:rPr>
              <a:t>User Story:</a:t>
            </a:r>
            <a:r>
              <a:rPr lang="en-US" sz="3600" dirty="0">
                <a:ea typeface="+mn-lt"/>
                <a:cs typeface="+mn-lt"/>
              </a:rPr>
              <a:t> "As a sales representative, I want a dashboard view of leads, so I can prioritize follow-ups."</a:t>
            </a:r>
            <a:endParaRPr lang="en-US" sz="36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3600" i="1" dirty="0">
                <a:ea typeface="+mn-lt"/>
                <a:cs typeface="+mn-lt"/>
              </a:rPr>
              <a:t>Acceptance Criteria:</a:t>
            </a:r>
            <a:r>
              <a:rPr lang="en-US" sz="3600" dirty="0">
                <a:ea typeface="+mn-lt"/>
                <a:cs typeface="+mn-lt"/>
              </a:rPr>
              <a:t> "Given the user logs into the CRM, they should see a real-time dashboard with top leads and follow-up tasks."</a:t>
            </a:r>
            <a:endParaRPr lang="en-US" sz="3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ea typeface="+mn-lt"/>
                <a:cs typeface="+mn-lt"/>
              </a:rPr>
              <a:t>Tools:</a:t>
            </a:r>
            <a:r>
              <a:rPr lang="en-US" sz="3600" dirty="0">
                <a:ea typeface="+mn-lt"/>
                <a:cs typeface="+mn-lt"/>
              </a:rPr>
              <a:t> JIRA </a:t>
            </a:r>
            <a:endParaRPr lang="en-US" sz="3600" dirty="0"/>
          </a:p>
          <a:p>
            <a:endParaRPr lang="en-US" sz="4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17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920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Retro Markets and Finance Presentation</dc:title>
  <dc:creator>PARIMAL</dc:creator>
  <cp:lastModifiedBy>PARIMAL KALYANRAO MALDHURE</cp:lastModifiedBy>
  <cp:revision>304</cp:revision>
  <dcterms:created xsi:type="dcterms:W3CDTF">2006-08-16T00:00:00Z</dcterms:created>
  <dcterms:modified xsi:type="dcterms:W3CDTF">2024-12-26T14:52:40Z</dcterms:modified>
  <dc:identifier>DAGBL7aE8qI</dc:identifier>
</cp:coreProperties>
</file>