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6" r:id="rId10"/>
    <p:sldId id="267" r:id="rId11"/>
    <p:sldId id="26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10E4C7-F3D3-4A92-ADDD-0FB011EAADB0}" v="5" dt="2025-02-23T10:08:06.3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ish Jamad" userId="50fce60537468cec" providerId="LiveId" clId="{2810E4C7-F3D3-4A92-ADDD-0FB011EAADB0}"/>
    <pc:docChg chg="modSld">
      <pc:chgData name="Ashish Jamad" userId="50fce60537468cec" providerId="LiveId" clId="{2810E4C7-F3D3-4A92-ADDD-0FB011EAADB0}" dt="2025-02-23T10:08:06.322" v="4"/>
      <pc:docMkLst>
        <pc:docMk/>
      </pc:docMkLst>
      <pc:sldChg chg="modTransition modAnim">
        <pc:chgData name="Ashish Jamad" userId="50fce60537468cec" providerId="LiveId" clId="{2810E4C7-F3D3-4A92-ADDD-0FB011EAADB0}" dt="2025-02-23T10:07:21.470" v="1"/>
        <pc:sldMkLst>
          <pc:docMk/>
          <pc:sldMk cId="1645807589" sldId="257"/>
        </pc:sldMkLst>
      </pc:sldChg>
      <pc:sldChg chg="modTransition">
        <pc:chgData name="Ashish Jamad" userId="50fce60537468cec" providerId="LiveId" clId="{2810E4C7-F3D3-4A92-ADDD-0FB011EAADB0}" dt="2025-02-23T10:08:06.322" v="4"/>
        <pc:sldMkLst>
          <pc:docMk/>
          <pc:sldMk cId="3864056066" sldId="25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464C9-CDFF-4520-B9C5-95061B92B191}" type="doc">
      <dgm:prSet loTypeId="urn:microsoft.com/office/officeart/2005/8/layout/cycle3" loCatId="cycle" qsTypeId="urn:microsoft.com/office/officeart/2005/8/quickstyle/simple1" qsCatId="simple" csTypeId="urn:microsoft.com/office/officeart/2005/8/colors/accent3_4" csCatId="accent3" phldr="1"/>
      <dgm:spPr/>
      <dgm:t>
        <a:bodyPr/>
        <a:lstStyle/>
        <a:p>
          <a:endParaRPr lang="en-IN"/>
        </a:p>
      </dgm:t>
    </dgm:pt>
    <dgm:pt modelId="{8D085ADD-10F7-4039-8BC3-61394CD5CDAA}">
      <dgm:prSet phldrT="[Text]"/>
      <dgm:spPr/>
      <dgm:t>
        <a:bodyPr/>
        <a:lstStyle/>
        <a:p>
          <a:r>
            <a:rPr lang="en-US" dirty="0"/>
            <a:t>Workflow Streamline</a:t>
          </a:r>
          <a:endParaRPr lang="en-IN" dirty="0"/>
        </a:p>
      </dgm:t>
    </dgm:pt>
    <dgm:pt modelId="{1515B138-CF39-4F09-BDB5-A82A37D31CAF}" type="parTrans" cxnId="{C6528A7A-F2A8-4ED8-866E-20C2E23B8242}">
      <dgm:prSet/>
      <dgm:spPr/>
      <dgm:t>
        <a:bodyPr/>
        <a:lstStyle/>
        <a:p>
          <a:endParaRPr lang="en-IN"/>
        </a:p>
      </dgm:t>
    </dgm:pt>
    <dgm:pt modelId="{8D0FB987-2275-4C40-A1B8-97563CFD6CD0}" type="sibTrans" cxnId="{C6528A7A-F2A8-4ED8-866E-20C2E23B8242}">
      <dgm:prSet/>
      <dgm:spPr/>
      <dgm:t>
        <a:bodyPr/>
        <a:lstStyle/>
        <a:p>
          <a:endParaRPr lang="en-IN"/>
        </a:p>
      </dgm:t>
    </dgm:pt>
    <dgm:pt modelId="{AA0DD5DE-1CFC-4D46-B730-B40CD9C39420}">
      <dgm:prSet phldrT="[Text]"/>
      <dgm:spPr/>
      <dgm:t>
        <a:bodyPr/>
        <a:lstStyle/>
        <a:p>
          <a:r>
            <a:rPr lang="en-US" dirty="0"/>
            <a:t>Compliance</a:t>
          </a:r>
          <a:endParaRPr lang="en-IN" dirty="0"/>
        </a:p>
      </dgm:t>
    </dgm:pt>
    <dgm:pt modelId="{CED98B90-5AF6-4B7D-B8A4-745021F776DC}" type="parTrans" cxnId="{94CFAADD-76E5-4C30-B1F7-AE10A2B1A225}">
      <dgm:prSet/>
      <dgm:spPr/>
      <dgm:t>
        <a:bodyPr/>
        <a:lstStyle/>
        <a:p>
          <a:endParaRPr lang="en-IN"/>
        </a:p>
      </dgm:t>
    </dgm:pt>
    <dgm:pt modelId="{085B671F-ACE4-435E-B8B1-4CB9D19E3A16}" type="sibTrans" cxnId="{94CFAADD-76E5-4C30-B1F7-AE10A2B1A225}">
      <dgm:prSet/>
      <dgm:spPr/>
      <dgm:t>
        <a:bodyPr/>
        <a:lstStyle/>
        <a:p>
          <a:endParaRPr lang="en-IN"/>
        </a:p>
      </dgm:t>
    </dgm:pt>
    <dgm:pt modelId="{FC98421E-B8B0-44DF-8DFF-922A1D5C821B}">
      <dgm:prSet phldrT="[Text]"/>
      <dgm:spPr/>
      <dgm:t>
        <a:bodyPr/>
        <a:lstStyle/>
        <a:p>
          <a:r>
            <a:rPr lang="en-US" dirty="0"/>
            <a:t>Data Flow</a:t>
          </a:r>
          <a:endParaRPr lang="en-IN" dirty="0"/>
        </a:p>
      </dgm:t>
    </dgm:pt>
    <dgm:pt modelId="{629B5B03-22A2-4E7B-AD37-5A6F1C761E9D}" type="parTrans" cxnId="{90044C6F-ED64-424E-ABCE-FB3AFE325DB5}">
      <dgm:prSet/>
      <dgm:spPr/>
      <dgm:t>
        <a:bodyPr/>
        <a:lstStyle/>
        <a:p>
          <a:endParaRPr lang="en-IN"/>
        </a:p>
      </dgm:t>
    </dgm:pt>
    <dgm:pt modelId="{EB016AD8-1129-4EAC-8845-01762EADBAD2}" type="sibTrans" cxnId="{90044C6F-ED64-424E-ABCE-FB3AFE325DB5}">
      <dgm:prSet/>
      <dgm:spPr/>
      <dgm:t>
        <a:bodyPr/>
        <a:lstStyle/>
        <a:p>
          <a:endParaRPr lang="en-IN"/>
        </a:p>
      </dgm:t>
    </dgm:pt>
    <dgm:pt modelId="{7080115B-40EB-4045-8142-DED9E7530864}">
      <dgm:prSet phldrT="[Text]"/>
      <dgm:spPr/>
      <dgm:t>
        <a:bodyPr/>
        <a:lstStyle/>
        <a:p>
          <a:r>
            <a:rPr lang="en-US" dirty="0"/>
            <a:t>Realtime Updates</a:t>
          </a:r>
          <a:endParaRPr lang="en-IN" dirty="0"/>
        </a:p>
      </dgm:t>
    </dgm:pt>
    <dgm:pt modelId="{0E1DFE4F-EA4F-466B-96DD-BBF489077583}" type="parTrans" cxnId="{BE53119F-018D-4AD1-AF62-9DC5BEE13CE7}">
      <dgm:prSet/>
      <dgm:spPr/>
      <dgm:t>
        <a:bodyPr/>
        <a:lstStyle/>
        <a:p>
          <a:endParaRPr lang="en-IN"/>
        </a:p>
      </dgm:t>
    </dgm:pt>
    <dgm:pt modelId="{F312C72B-3E68-49C0-B597-CABC56A0726C}" type="sibTrans" cxnId="{BE53119F-018D-4AD1-AF62-9DC5BEE13CE7}">
      <dgm:prSet/>
      <dgm:spPr/>
      <dgm:t>
        <a:bodyPr/>
        <a:lstStyle/>
        <a:p>
          <a:endParaRPr lang="en-IN"/>
        </a:p>
      </dgm:t>
    </dgm:pt>
    <dgm:pt modelId="{3C38E8D4-A814-4869-B3C2-8C1CD6C2BB8E}">
      <dgm:prSet phldrT="[Text]"/>
      <dgm:spPr/>
      <dgm:t>
        <a:bodyPr/>
        <a:lstStyle/>
        <a:p>
          <a:r>
            <a:rPr lang="en-US" dirty="0"/>
            <a:t>Processing Time</a:t>
          </a:r>
          <a:endParaRPr lang="en-IN" dirty="0"/>
        </a:p>
      </dgm:t>
    </dgm:pt>
    <dgm:pt modelId="{992B007A-38BC-4C93-B6BA-BD4B4C08ED50}" type="parTrans" cxnId="{6CB5B115-C0E2-4F49-855C-C2E3BBB77F49}">
      <dgm:prSet/>
      <dgm:spPr/>
      <dgm:t>
        <a:bodyPr/>
        <a:lstStyle/>
        <a:p>
          <a:endParaRPr lang="en-IN"/>
        </a:p>
      </dgm:t>
    </dgm:pt>
    <dgm:pt modelId="{F29B5ADB-7B56-47FF-965B-66E37FDAA879}" type="sibTrans" cxnId="{6CB5B115-C0E2-4F49-855C-C2E3BBB77F49}">
      <dgm:prSet/>
      <dgm:spPr/>
      <dgm:t>
        <a:bodyPr/>
        <a:lstStyle/>
        <a:p>
          <a:endParaRPr lang="en-IN"/>
        </a:p>
      </dgm:t>
    </dgm:pt>
    <dgm:pt modelId="{B258149C-7AD4-4958-AD55-47222AA0B71F}">
      <dgm:prSet phldrT="[Text]"/>
      <dgm:spPr/>
      <dgm:t>
        <a:bodyPr/>
        <a:lstStyle/>
        <a:p>
          <a:r>
            <a:rPr lang="en-US" dirty="0"/>
            <a:t>Automated Reports</a:t>
          </a:r>
          <a:endParaRPr lang="en-IN" dirty="0"/>
        </a:p>
      </dgm:t>
    </dgm:pt>
    <dgm:pt modelId="{8F480163-17E8-442A-B468-B8B5FD8F3605}" type="parTrans" cxnId="{FC4770AE-FA5A-47F9-9AFF-342156E616DB}">
      <dgm:prSet/>
      <dgm:spPr/>
      <dgm:t>
        <a:bodyPr/>
        <a:lstStyle/>
        <a:p>
          <a:endParaRPr lang="en-IN"/>
        </a:p>
      </dgm:t>
    </dgm:pt>
    <dgm:pt modelId="{1B8DCCB9-F6E4-4B71-A39B-1C4DE80D8A41}" type="sibTrans" cxnId="{FC4770AE-FA5A-47F9-9AFF-342156E616DB}">
      <dgm:prSet/>
      <dgm:spPr/>
      <dgm:t>
        <a:bodyPr/>
        <a:lstStyle/>
        <a:p>
          <a:endParaRPr lang="en-IN"/>
        </a:p>
      </dgm:t>
    </dgm:pt>
    <dgm:pt modelId="{40C01849-6D4D-4D17-89F4-43031D8F78FB}" type="pres">
      <dgm:prSet presAssocID="{2C7464C9-CDFF-4520-B9C5-95061B92B191}" presName="Name0" presStyleCnt="0">
        <dgm:presLayoutVars>
          <dgm:dir/>
          <dgm:resizeHandles val="exact"/>
        </dgm:presLayoutVars>
      </dgm:prSet>
      <dgm:spPr/>
    </dgm:pt>
    <dgm:pt modelId="{D989D77A-C201-4834-A987-C2A4C171888E}" type="pres">
      <dgm:prSet presAssocID="{2C7464C9-CDFF-4520-B9C5-95061B92B191}" presName="cycle" presStyleCnt="0"/>
      <dgm:spPr/>
    </dgm:pt>
    <dgm:pt modelId="{9BA3E2A4-CFDC-4AE4-BAFE-47008573164F}" type="pres">
      <dgm:prSet presAssocID="{8D085ADD-10F7-4039-8BC3-61394CD5CDAA}" presName="nodeFirstNode" presStyleLbl="node1" presStyleIdx="0" presStyleCnt="6">
        <dgm:presLayoutVars>
          <dgm:bulletEnabled val="1"/>
        </dgm:presLayoutVars>
      </dgm:prSet>
      <dgm:spPr/>
    </dgm:pt>
    <dgm:pt modelId="{1F57296C-4ACE-4461-97A0-4F2E800DC1B8}" type="pres">
      <dgm:prSet presAssocID="{8D0FB987-2275-4C40-A1B8-97563CFD6CD0}" presName="sibTransFirstNode" presStyleLbl="bgShp" presStyleIdx="0" presStyleCnt="1"/>
      <dgm:spPr/>
    </dgm:pt>
    <dgm:pt modelId="{62661719-7947-4D86-930D-1F1B7D77F5C2}" type="pres">
      <dgm:prSet presAssocID="{7080115B-40EB-4045-8142-DED9E7530864}" presName="nodeFollowingNodes" presStyleLbl="node1" presStyleIdx="1" presStyleCnt="6">
        <dgm:presLayoutVars>
          <dgm:bulletEnabled val="1"/>
        </dgm:presLayoutVars>
      </dgm:prSet>
      <dgm:spPr/>
    </dgm:pt>
    <dgm:pt modelId="{2B3B26A4-0A95-4738-9532-40CF80CB4593}" type="pres">
      <dgm:prSet presAssocID="{3C38E8D4-A814-4869-B3C2-8C1CD6C2BB8E}" presName="nodeFollowingNodes" presStyleLbl="node1" presStyleIdx="2" presStyleCnt="6">
        <dgm:presLayoutVars>
          <dgm:bulletEnabled val="1"/>
        </dgm:presLayoutVars>
      </dgm:prSet>
      <dgm:spPr/>
    </dgm:pt>
    <dgm:pt modelId="{B93569B9-D890-4BB3-93DD-F2766190FF91}" type="pres">
      <dgm:prSet presAssocID="{B258149C-7AD4-4958-AD55-47222AA0B71F}" presName="nodeFollowingNodes" presStyleLbl="node1" presStyleIdx="3" presStyleCnt="6">
        <dgm:presLayoutVars>
          <dgm:bulletEnabled val="1"/>
        </dgm:presLayoutVars>
      </dgm:prSet>
      <dgm:spPr/>
    </dgm:pt>
    <dgm:pt modelId="{F9B8C507-D7E3-4F1E-A61E-43AB9338D728}" type="pres">
      <dgm:prSet presAssocID="{AA0DD5DE-1CFC-4D46-B730-B40CD9C39420}" presName="nodeFollowingNodes" presStyleLbl="node1" presStyleIdx="4" presStyleCnt="6">
        <dgm:presLayoutVars>
          <dgm:bulletEnabled val="1"/>
        </dgm:presLayoutVars>
      </dgm:prSet>
      <dgm:spPr/>
    </dgm:pt>
    <dgm:pt modelId="{1CB55426-12F5-4563-BA8D-F28502DE4AE6}" type="pres">
      <dgm:prSet presAssocID="{FC98421E-B8B0-44DF-8DFF-922A1D5C821B}" presName="nodeFollowingNodes" presStyleLbl="node1" presStyleIdx="5" presStyleCnt="6">
        <dgm:presLayoutVars>
          <dgm:bulletEnabled val="1"/>
        </dgm:presLayoutVars>
      </dgm:prSet>
      <dgm:spPr/>
    </dgm:pt>
  </dgm:ptLst>
  <dgm:cxnLst>
    <dgm:cxn modelId="{11EC4914-AAA0-4885-82F9-17045D08465E}" type="presOf" srcId="{AA0DD5DE-1CFC-4D46-B730-B40CD9C39420}" destId="{F9B8C507-D7E3-4F1E-A61E-43AB9338D728}" srcOrd="0" destOrd="0" presId="urn:microsoft.com/office/officeart/2005/8/layout/cycle3"/>
    <dgm:cxn modelId="{6CB5B115-C0E2-4F49-855C-C2E3BBB77F49}" srcId="{2C7464C9-CDFF-4520-B9C5-95061B92B191}" destId="{3C38E8D4-A814-4869-B3C2-8C1CD6C2BB8E}" srcOrd="2" destOrd="0" parTransId="{992B007A-38BC-4C93-B6BA-BD4B4C08ED50}" sibTransId="{F29B5ADB-7B56-47FF-965B-66E37FDAA879}"/>
    <dgm:cxn modelId="{90044C6F-ED64-424E-ABCE-FB3AFE325DB5}" srcId="{2C7464C9-CDFF-4520-B9C5-95061B92B191}" destId="{FC98421E-B8B0-44DF-8DFF-922A1D5C821B}" srcOrd="5" destOrd="0" parTransId="{629B5B03-22A2-4E7B-AD37-5A6F1C761E9D}" sibTransId="{EB016AD8-1129-4EAC-8845-01762EADBAD2}"/>
    <dgm:cxn modelId="{C6528A7A-F2A8-4ED8-866E-20C2E23B8242}" srcId="{2C7464C9-CDFF-4520-B9C5-95061B92B191}" destId="{8D085ADD-10F7-4039-8BC3-61394CD5CDAA}" srcOrd="0" destOrd="0" parTransId="{1515B138-CF39-4F09-BDB5-A82A37D31CAF}" sibTransId="{8D0FB987-2275-4C40-A1B8-97563CFD6CD0}"/>
    <dgm:cxn modelId="{07EA319D-D6F8-445C-9352-0B7D61DE49CF}" type="presOf" srcId="{8D085ADD-10F7-4039-8BC3-61394CD5CDAA}" destId="{9BA3E2A4-CFDC-4AE4-BAFE-47008573164F}" srcOrd="0" destOrd="0" presId="urn:microsoft.com/office/officeart/2005/8/layout/cycle3"/>
    <dgm:cxn modelId="{BE53119F-018D-4AD1-AF62-9DC5BEE13CE7}" srcId="{2C7464C9-CDFF-4520-B9C5-95061B92B191}" destId="{7080115B-40EB-4045-8142-DED9E7530864}" srcOrd="1" destOrd="0" parTransId="{0E1DFE4F-EA4F-466B-96DD-BBF489077583}" sibTransId="{F312C72B-3E68-49C0-B597-CABC56A0726C}"/>
    <dgm:cxn modelId="{FC4770AE-FA5A-47F9-9AFF-342156E616DB}" srcId="{2C7464C9-CDFF-4520-B9C5-95061B92B191}" destId="{B258149C-7AD4-4958-AD55-47222AA0B71F}" srcOrd="3" destOrd="0" parTransId="{8F480163-17E8-442A-B468-B8B5FD8F3605}" sibTransId="{1B8DCCB9-F6E4-4B71-A39B-1C4DE80D8A41}"/>
    <dgm:cxn modelId="{6CAD07B0-5B68-47E0-88D6-4192733C10F8}" type="presOf" srcId="{8D0FB987-2275-4C40-A1B8-97563CFD6CD0}" destId="{1F57296C-4ACE-4461-97A0-4F2E800DC1B8}" srcOrd="0" destOrd="0" presId="urn:microsoft.com/office/officeart/2005/8/layout/cycle3"/>
    <dgm:cxn modelId="{2AE7B1B5-D8AB-4873-8954-66C4555957D1}" type="presOf" srcId="{FC98421E-B8B0-44DF-8DFF-922A1D5C821B}" destId="{1CB55426-12F5-4563-BA8D-F28502DE4AE6}" srcOrd="0" destOrd="0" presId="urn:microsoft.com/office/officeart/2005/8/layout/cycle3"/>
    <dgm:cxn modelId="{1D9087BF-C818-478C-8848-A31EE3E910DE}" type="presOf" srcId="{7080115B-40EB-4045-8142-DED9E7530864}" destId="{62661719-7947-4D86-930D-1F1B7D77F5C2}" srcOrd="0" destOrd="0" presId="urn:microsoft.com/office/officeart/2005/8/layout/cycle3"/>
    <dgm:cxn modelId="{6FC00FCB-54D7-43A1-A886-5A7ABB48555F}" type="presOf" srcId="{3C38E8D4-A814-4869-B3C2-8C1CD6C2BB8E}" destId="{2B3B26A4-0A95-4738-9532-40CF80CB4593}" srcOrd="0" destOrd="0" presId="urn:microsoft.com/office/officeart/2005/8/layout/cycle3"/>
    <dgm:cxn modelId="{2855CEDB-4E92-477F-B8C1-5D1493152FF8}" type="presOf" srcId="{B258149C-7AD4-4958-AD55-47222AA0B71F}" destId="{B93569B9-D890-4BB3-93DD-F2766190FF91}" srcOrd="0" destOrd="0" presId="urn:microsoft.com/office/officeart/2005/8/layout/cycle3"/>
    <dgm:cxn modelId="{94CFAADD-76E5-4C30-B1F7-AE10A2B1A225}" srcId="{2C7464C9-CDFF-4520-B9C5-95061B92B191}" destId="{AA0DD5DE-1CFC-4D46-B730-B40CD9C39420}" srcOrd="4" destOrd="0" parTransId="{CED98B90-5AF6-4B7D-B8A4-745021F776DC}" sibTransId="{085B671F-ACE4-435E-B8B1-4CB9D19E3A16}"/>
    <dgm:cxn modelId="{1F04C9EA-6635-4965-B6D6-88C95BA7739E}" type="presOf" srcId="{2C7464C9-CDFF-4520-B9C5-95061B92B191}" destId="{40C01849-6D4D-4D17-89F4-43031D8F78FB}" srcOrd="0" destOrd="0" presId="urn:microsoft.com/office/officeart/2005/8/layout/cycle3"/>
    <dgm:cxn modelId="{499776A5-7A20-44B3-81D3-DF27817B5705}" type="presParOf" srcId="{40C01849-6D4D-4D17-89F4-43031D8F78FB}" destId="{D989D77A-C201-4834-A987-C2A4C171888E}" srcOrd="0" destOrd="0" presId="urn:microsoft.com/office/officeart/2005/8/layout/cycle3"/>
    <dgm:cxn modelId="{6A0B2E55-B86C-4594-9022-AEC2A3AB05FD}" type="presParOf" srcId="{D989D77A-C201-4834-A987-C2A4C171888E}" destId="{9BA3E2A4-CFDC-4AE4-BAFE-47008573164F}" srcOrd="0" destOrd="0" presId="urn:microsoft.com/office/officeart/2005/8/layout/cycle3"/>
    <dgm:cxn modelId="{91772023-C1B9-40A6-AF6F-A1D8F4426C12}" type="presParOf" srcId="{D989D77A-C201-4834-A987-C2A4C171888E}" destId="{1F57296C-4ACE-4461-97A0-4F2E800DC1B8}" srcOrd="1" destOrd="0" presId="urn:microsoft.com/office/officeart/2005/8/layout/cycle3"/>
    <dgm:cxn modelId="{11E10AAA-69D9-4D5B-96AC-05097B27842C}" type="presParOf" srcId="{D989D77A-C201-4834-A987-C2A4C171888E}" destId="{62661719-7947-4D86-930D-1F1B7D77F5C2}" srcOrd="2" destOrd="0" presId="urn:microsoft.com/office/officeart/2005/8/layout/cycle3"/>
    <dgm:cxn modelId="{468BEECD-CFEA-41A9-B3F7-1594F6943020}" type="presParOf" srcId="{D989D77A-C201-4834-A987-C2A4C171888E}" destId="{2B3B26A4-0A95-4738-9532-40CF80CB4593}" srcOrd="3" destOrd="0" presId="urn:microsoft.com/office/officeart/2005/8/layout/cycle3"/>
    <dgm:cxn modelId="{7229779B-ACE5-4340-AB08-462141CE6828}" type="presParOf" srcId="{D989D77A-C201-4834-A987-C2A4C171888E}" destId="{B93569B9-D890-4BB3-93DD-F2766190FF91}" srcOrd="4" destOrd="0" presId="urn:microsoft.com/office/officeart/2005/8/layout/cycle3"/>
    <dgm:cxn modelId="{35FFE613-6AB7-4F60-9E5B-5F6E87A4B4AC}" type="presParOf" srcId="{D989D77A-C201-4834-A987-C2A4C171888E}" destId="{F9B8C507-D7E3-4F1E-A61E-43AB9338D728}" srcOrd="5" destOrd="0" presId="urn:microsoft.com/office/officeart/2005/8/layout/cycle3"/>
    <dgm:cxn modelId="{0B6B475F-6153-4C32-A739-C53EC6C84957}" type="presParOf" srcId="{D989D77A-C201-4834-A987-C2A4C171888E}" destId="{1CB55426-12F5-4563-BA8D-F28502DE4AE6}"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7296C-4ACE-4461-97A0-4F2E800DC1B8}">
      <dsp:nvSpPr>
        <dsp:cNvPr id="0" name=""/>
        <dsp:cNvSpPr/>
      </dsp:nvSpPr>
      <dsp:spPr>
        <a:xfrm>
          <a:off x="1358799" y="-6120"/>
          <a:ext cx="5410400" cy="5410400"/>
        </a:xfrm>
        <a:prstGeom prst="circularArrow">
          <a:avLst>
            <a:gd name="adj1" fmla="val 5274"/>
            <a:gd name="adj2" fmla="val 312630"/>
            <a:gd name="adj3" fmla="val 14229145"/>
            <a:gd name="adj4" fmla="val 17126425"/>
            <a:gd name="adj5" fmla="val 5477"/>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A3E2A4-CFDC-4AE4-BAFE-47008573164F}">
      <dsp:nvSpPr>
        <dsp:cNvPr id="0" name=""/>
        <dsp:cNvSpPr/>
      </dsp:nvSpPr>
      <dsp:spPr>
        <a:xfrm>
          <a:off x="3036093" y="491"/>
          <a:ext cx="2055812" cy="1027906"/>
        </a:xfrm>
        <a:prstGeom prst="round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Workflow Streamline</a:t>
          </a:r>
          <a:endParaRPr lang="en-IN" sz="2600" kern="1200" dirty="0"/>
        </a:p>
      </dsp:txBody>
      <dsp:txXfrm>
        <a:off x="3086271" y="50669"/>
        <a:ext cx="1955456" cy="927550"/>
      </dsp:txXfrm>
    </dsp:sp>
    <dsp:sp modelId="{62661719-7947-4D86-930D-1F1B7D77F5C2}">
      <dsp:nvSpPr>
        <dsp:cNvPr id="0" name=""/>
        <dsp:cNvSpPr/>
      </dsp:nvSpPr>
      <dsp:spPr>
        <a:xfrm>
          <a:off x="4936922" y="1097936"/>
          <a:ext cx="2055812" cy="1027906"/>
        </a:xfrm>
        <a:prstGeom prst="roundRect">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Realtime Updates</a:t>
          </a:r>
          <a:endParaRPr lang="en-IN" sz="2600" kern="1200" dirty="0"/>
        </a:p>
      </dsp:txBody>
      <dsp:txXfrm>
        <a:off x="4987100" y="1148114"/>
        <a:ext cx="1955456" cy="927550"/>
      </dsp:txXfrm>
    </dsp:sp>
    <dsp:sp modelId="{2B3B26A4-0A95-4738-9532-40CF80CB4593}">
      <dsp:nvSpPr>
        <dsp:cNvPr id="0" name=""/>
        <dsp:cNvSpPr/>
      </dsp:nvSpPr>
      <dsp:spPr>
        <a:xfrm>
          <a:off x="4936922" y="3292824"/>
          <a:ext cx="2055812" cy="1027906"/>
        </a:xfrm>
        <a:prstGeom prst="round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Processing Time</a:t>
          </a:r>
          <a:endParaRPr lang="en-IN" sz="2600" kern="1200" dirty="0"/>
        </a:p>
      </dsp:txBody>
      <dsp:txXfrm>
        <a:off x="4987100" y="3343002"/>
        <a:ext cx="1955456" cy="927550"/>
      </dsp:txXfrm>
    </dsp:sp>
    <dsp:sp modelId="{B93569B9-D890-4BB3-93DD-F2766190FF91}">
      <dsp:nvSpPr>
        <dsp:cNvPr id="0" name=""/>
        <dsp:cNvSpPr/>
      </dsp:nvSpPr>
      <dsp:spPr>
        <a:xfrm>
          <a:off x="3036093" y="4390268"/>
          <a:ext cx="2055812" cy="1027906"/>
        </a:xfrm>
        <a:prstGeom prst="round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Automated Reports</a:t>
          </a:r>
          <a:endParaRPr lang="en-IN" sz="2600" kern="1200" dirty="0"/>
        </a:p>
      </dsp:txBody>
      <dsp:txXfrm>
        <a:off x="3086271" y="4440446"/>
        <a:ext cx="1955456" cy="927550"/>
      </dsp:txXfrm>
    </dsp:sp>
    <dsp:sp modelId="{F9B8C507-D7E3-4F1E-A61E-43AB9338D728}">
      <dsp:nvSpPr>
        <dsp:cNvPr id="0" name=""/>
        <dsp:cNvSpPr/>
      </dsp:nvSpPr>
      <dsp:spPr>
        <a:xfrm>
          <a:off x="1135264" y="3292824"/>
          <a:ext cx="2055812" cy="1027906"/>
        </a:xfrm>
        <a:prstGeom prst="round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Compliance</a:t>
          </a:r>
          <a:endParaRPr lang="en-IN" sz="2600" kern="1200" dirty="0"/>
        </a:p>
      </dsp:txBody>
      <dsp:txXfrm>
        <a:off x="1185442" y="3343002"/>
        <a:ext cx="1955456" cy="927550"/>
      </dsp:txXfrm>
    </dsp:sp>
    <dsp:sp modelId="{1CB55426-12F5-4563-BA8D-F28502DE4AE6}">
      <dsp:nvSpPr>
        <dsp:cNvPr id="0" name=""/>
        <dsp:cNvSpPr/>
      </dsp:nvSpPr>
      <dsp:spPr>
        <a:xfrm>
          <a:off x="1135264" y="1097936"/>
          <a:ext cx="2055812" cy="1027906"/>
        </a:xfrm>
        <a:prstGeom prst="roundRect">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Data Flow</a:t>
          </a:r>
          <a:endParaRPr lang="en-IN" sz="2600" kern="1200" dirty="0"/>
        </a:p>
      </dsp:txBody>
      <dsp:txXfrm>
        <a:off x="1185442" y="1148114"/>
        <a:ext cx="1955456" cy="92755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91E80-CC56-47E3-AF9B-32DEE96988A0}" type="datetimeFigureOut">
              <a:rPr lang="en-IN" smtClean="0"/>
              <a:t>22-02-2025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478401-3F74-4E0D-8A1D-E4679E8FEBDA}" type="slidenum">
              <a:rPr lang="en-IN" smtClean="0"/>
              <a:t>‹#›</a:t>
            </a:fld>
            <a:endParaRPr lang="en-IN"/>
          </a:p>
        </p:txBody>
      </p:sp>
    </p:spTree>
    <p:extLst>
      <p:ext uri="{BB962C8B-B14F-4D97-AF65-F5344CB8AC3E}">
        <p14:creationId xmlns:p14="http://schemas.microsoft.com/office/powerpoint/2010/main" val="157446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B478401-3F74-4E0D-8A1D-E4679E8FEBDA}" type="slidenum">
              <a:rPr lang="en-IN" smtClean="0"/>
              <a:t>5</a:t>
            </a:fld>
            <a:endParaRPr lang="en-IN"/>
          </a:p>
        </p:txBody>
      </p:sp>
    </p:spTree>
    <p:extLst>
      <p:ext uri="{BB962C8B-B14F-4D97-AF65-F5344CB8AC3E}">
        <p14:creationId xmlns:p14="http://schemas.microsoft.com/office/powerpoint/2010/main" val="339122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93774-985F-09EE-CE78-CB73ADD300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C57E50-A81D-9AAE-B30D-0B73FB8CC8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D99D14-81B4-2571-84C1-EE02A137602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A72DBC06-FFAE-82AE-31C0-C55A721474FA}"/>
              </a:ext>
            </a:extLst>
          </p:cNvPr>
          <p:cNvSpPr>
            <a:spLocks noGrp="1"/>
          </p:cNvSpPr>
          <p:nvPr>
            <p:ph type="sldNum" sz="quarter" idx="5"/>
          </p:nvPr>
        </p:nvSpPr>
        <p:spPr/>
        <p:txBody>
          <a:bodyPr/>
          <a:lstStyle/>
          <a:p>
            <a:fld id="{DB478401-3F74-4E0D-8A1D-E4679E8FEBDA}" type="slidenum">
              <a:rPr lang="en-IN" smtClean="0"/>
              <a:t>7</a:t>
            </a:fld>
            <a:endParaRPr lang="en-IN"/>
          </a:p>
        </p:txBody>
      </p:sp>
    </p:spTree>
    <p:extLst>
      <p:ext uri="{BB962C8B-B14F-4D97-AF65-F5344CB8AC3E}">
        <p14:creationId xmlns:p14="http://schemas.microsoft.com/office/powerpoint/2010/main" val="56184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0FC231-87D5-F5C5-5C54-50645FCD90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AD78B7-C4D2-42EC-7365-62774B937B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5779E4-7E76-61E0-48DD-EC15FCFD991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F1F9556-47A5-DC66-3733-ABB370954EB9}"/>
              </a:ext>
            </a:extLst>
          </p:cNvPr>
          <p:cNvSpPr>
            <a:spLocks noGrp="1"/>
          </p:cNvSpPr>
          <p:nvPr>
            <p:ph type="sldNum" sz="quarter" idx="5"/>
          </p:nvPr>
        </p:nvSpPr>
        <p:spPr/>
        <p:txBody>
          <a:bodyPr/>
          <a:lstStyle/>
          <a:p>
            <a:fld id="{DB478401-3F74-4E0D-8A1D-E4679E8FEBDA}" type="slidenum">
              <a:rPr lang="en-IN" smtClean="0"/>
              <a:t>8</a:t>
            </a:fld>
            <a:endParaRPr lang="en-IN"/>
          </a:p>
        </p:txBody>
      </p:sp>
    </p:spTree>
    <p:extLst>
      <p:ext uri="{BB962C8B-B14F-4D97-AF65-F5344CB8AC3E}">
        <p14:creationId xmlns:p14="http://schemas.microsoft.com/office/powerpoint/2010/main" val="414400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58E5D1-3F17-5471-BDA7-38EAAE9CCF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BD2EE2-9DCC-8020-D1B6-46E5BA15EA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613733-77FC-1B8E-F894-F3B9D413F9B3}"/>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4A989B28-E2D9-2A7B-18E6-4329C8A47690}"/>
              </a:ext>
            </a:extLst>
          </p:cNvPr>
          <p:cNvSpPr>
            <a:spLocks noGrp="1"/>
          </p:cNvSpPr>
          <p:nvPr>
            <p:ph type="sldNum" sz="quarter" idx="5"/>
          </p:nvPr>
        </p:nvSpPr>
        <p:spPr/>
        <p:txBody>
          <a:bodyPr/>
          <a:lstStyle/>
          <a:p>
            <a:fld id="{DB478401-3F74-4E0D-8A1D-E4679E8FEBDA}" type="slidenum">
              <a:rPr lang="en-IN" smtClean="0"/>
              <a:t>9</a:t>
            </a:fld>
            <a:endParaRPr lang="en-IN"/>
          </a:p>
        </p:txBody>
      </p:sp>
    </p:spTree>
    <p:extLst>
      <p:ext uri="{BB962C8B-B14F-4D97-AF65-F5344CB8AC3E}">
        <p14:creationId xmlns:p14="http://schemas.microsoft.com/office/powerpoint/2010/main" val="400760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2434D-A958-30CA-DAF9-0B42F4C5E0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C86737-67DC-9F8F-E0D9-A7804711B5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140FD1-9A25-8E71-0BDC-30103918AF5E}"/>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641E066D-751D-AD80-65B6-919EA4F3FDE4}"/>
              </a:ext>
            </a:extLst>
          </p:cNvPr>
          <p:cNvSpPr>
            <a:spLocks noGrp="1"/>
          </p:cNvSpPr>
          <p:nvPr>
            <p:ph type="sldNum" sz="quarter" idx="5"/>
          </p:nvPr>
        </p:nvSpPr>
        <p:spPr/>
        <p:txBody>
          <a:bodyPr/>
          <a:lstStyle/>
          <a:p>
            <a:fld id="{DB478401-3F74-4E0D-8A1D-E4679E8FEBDA}" type="slidenum">
              <a:rPr lang="en-IN" smtClean="0"/>
              <a:t>10</a:t>
            </a:fld>
            <a:endParaRPr lang="en-IN"/>
          </a:p>
        </p:txBody>
      </p:sp>
    </p:spTree>
    <p:extLst>
      <p:ext uri="{BB962C8B-B14F-4D97-AF65-F5344CB8AC3E}">
        <p14:creationId xmlns:p14="http://schemas.microsoft.com/office/powerpoint/2010/main" val="1946471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18292-A3D1-5334-175B-E8DA07FE50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671D1D-6A8E-7301-668C-C965AEDD9A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DB859A-E9D1-1711-EB86-EB94A23C4D3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2268A547-E5E6-943F-5466-AC8488C43888}"/>
              </a:ext>
            </a:extLst>
          </p:cNvPr>
          <p:cNvSpPr>
            <a:spLocks noGrp="1"/>
          </p:cNvSpPr>
          <p:nvPr>
            <p:ph type="sldNum" sz="quarter" idx="5"/>
          </p:nvPr>
        </p:nvSpPr>
        <p:spPr/>
        <p:txBody>
          <a:bodyPr/>
          <a:lstStyle/>
          <a:p>
            <a:fld id="{DB478401-3F74-4E0D-8A1D-E4679E8FEBDA}" type="slidenum">
              <a:rPr lang="en-IN" smtClean="0"/>
              <a:t>11</a:t>
            </a:fld>
            <a:endParaRPr lang="en-IN"/>
          </a:p>
        </p:txBody>
      </p:sp>
    </p:spTree>
    <p:extLst>
      <p:ext uri="{BB962C8B-B14F-4D97-AF65-F5344CB8AC3E}">
        <p14:creationId xmlns:p14="http://schemas.microsoft.com/office/powerpoint/2010/main" val="2849832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6C3CD-B567-AC91-5194-B6D2EF58A7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94DF34-DCFC-6FF8-5335-32E538E3D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A32FBFA-A923-685A-F5FE-3DBC4AA0BB4B}"/>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A307AFA3-9A5F-E94F-6D15-5B88DF6267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51DDAB-6D27-7B91-C19F-F1E6DE035F40}"/>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13865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4B58-AA1F-87BD-BC80-4DF34A4E2A7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5A811FB-267C-25CF-3073-04625579E7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EF9595-3CBE-E823-5FFE-1E92A11C8511}"/>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82EC330D-5520-5D22-7A4F-911A08965B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174A71-F664-4B75-63AE-2A5DFB99D896}"/>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75570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0D30E-5F07-AE04-E46C-D151AF7C73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1BD4483-E4C7-BDCA-CA17-C60C2CBBE4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8E4CE1-84E7-58A2-FA33-A5C2992850D5}"/>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29F7AF8D-9238-237E-8A35-CE409525CF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354A91-CD7B-76B8-0EE5-1C6BCC2A5AC5}"/>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9237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156D-4121-445E-B67B-946521B5247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F3A385C-2461-78C9-CDA8-ED782349B2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EFD46F-1AE9-D23E-53F1-D0AEEB2CC471}"/>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3EF998B3-2487-DBE4-6BAB-20ECEFECC33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81CBA7-1AA5-06F5-C834-032B4EE488AD}"/>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26015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B55B-9C4A-F74A-377E-9EA5000F23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DB2A8A8-3A20-1C5C-0B6A-DE559573EA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BADE4F-063B-A22F-065A-E6833F175952}"/>
              </a:ext>
            </a:extLst>
          </p:cNvPr>
          <p:cNvSpPr>
            <a:spLocks noGrp="1"/>
          </p:cNvSpPr>
          <p:nvPr>
            <p:ph type="dt" sz="half" idx="10"/>
          </p:nvPr>
        </p:nvSpPr>
        <p:spPr/>
        <p:txBody>
          <a:bodyPr/>
          <a:lstStyle/>
          <a:p>
            <a:r>
              <a:rPr lang="en-IN"/>
              <a:t>22-02-2025</a:t>
            </a:r>
          </a:p>
        </p:txBody>
      </p:sp>
      <p:sp>
        <p:nvSpPr>
          <p:cNvPr id="5" name="Footer Placeholder 4">
            <a:extLst>
              <a:ext uri="{FF2B5EF4-FFF2-40B4-BE49-F238E27FC236}">
                <a16:creationId xmlns:a16="http://schemas.microsoft.com/office/drawing/2014/main" id="{D7640DF8-9FE3-A00C-190E-F5D78ACD01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54651A-4116-D108-1F50-2362AD82AF15}"/>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28919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B7D33-BFBD-2501-6ABE-BC71A52FF85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CAA7FC1-1F39-1611-035F-F77D82AD70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6602EEC-3E17-1D8B-1BBD-145B097F1A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B8A557E-57C1-B57E-3341-FBD8A6CAFB92}"/>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D68F780D-3361-8E63-6CFA-EB425BE675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ADA0D0C-7394-1F0E-8FF6-EA61BAAB56F0}"/>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43466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45C8E-D305-3B5C-CBB1-2ADC6C397F9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5A0B8B4-3781-CA2E-A58A-4DBE30AFE4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913F89-0419-E70B-A4A6-EFB0192B92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CD618EC-A66F-E4C1-34AC-0A9CA9261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D146BB-13DF-26A4-A9CC-C83B5FE672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182AE8B-2757-2A70-1190-0607632DAA66}"/>
              </a:ext>
            </a:extLst>
          </p:cNvPr>
          <p:cNvSpPr>
            <a:spLocks noGrp="1"/>
          </p:cNvSpPr>
          <p:nvPr>
            <p:ph type="dt" sz="half" idx="10"/>
          </p:nvPr>
        </p:nvSpPr>
        <p:spPr/>
        <p:txBody>
          <a:bodyPr/>
          <a:lstStyle/>
          <a:p>
            <a:r>
              <a:rPr lang="en-IN"/>
              <a:t>22-02-2025</a:t>
            </a:r>
          </a:p>
        </p:txBody>
      </p:sp>
      <p:sp>
        <p:nvSpPr>
          <p:cNvPr id="8" name="Footer Placeholder 7">
            <a:extLst>
              <a:ext uri="{FF2B5EF4-FFF2-40B4-BE49-F238E27FC236}">
                <a16:creationId xmlns:a16="http://schemas.microsoft.com/office/drawing/2014/main" id="{E030C5AA-D00D-7861-58B6-6970CFDD7A2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3B5D714-1720-BF63-2205-900972B44696}"/>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62847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878B-D9D4-E596-043F-D642EA534F9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DFEAFD1-41BB-DC0E-C57C-99778789C278}"/>
              </a:ext>
            </a:extLst>
          </p:cNvPr>
          <p:cNvSpPr>
            <a:spLocks noGrp="1"/>
          </p:cNvSpPr>
          <p:nvPr>
            <p:ph type="dt" sz="half" idx="10"/>
          </p:nvPr>
        </p:nvSpPr>
        <p:spPr/>
        <p:txBody>
          <a:bodyPr/>
          <a:lstStyle/>
          <a:p>
            <a:r>
              <a:rPr lang="en-IN"/>
              <a:t>22-02-2025</a:t>
            </a:r>
          </a:p>
        </p:txBody>
      </p:sp>
      <p:sp>
        <p:nvSpPr>
          <p:cNvPr id="4" name="Footer Placeholder 3">
            <a:extLst>
              <a:ext uri="{FF2B5EF4-FFF2-40B4-BE49-F238E27FC236}">
                <a16:creationId xmlns:a16="http://schemas.microsoft.com/office/drawing/2014/main" id="{F740D779-9740-7526-5319-3990333E30A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F486AF8-0308-0D4F-4B79-0A794ADC0662}"/>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65178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DB9ADC-B909-E25A-03D8-7F53822DD0B9}"/>
              </a:ext>
            </a:extLst>
          </p:cNvPr>
          <p:cNvSpPr>
            <a:spLocks noGrp="1"/>
          </p:cNvSpPr>
          <p:nvPr>
            <p:ph type="dt" sz="half" idx="10"/>
          </p:nvPr>
        </p:nvSpPr>
        <p:spPr/>
        <p:txBody>
          <a:bodyPr/>
          <a:lstStyle/>
          <a:p>
            <a:r>
              <a:rPr lang="en-IN"/>
              <a:t>22-02-2025</a:t>
            </a:r>
          </a:p>
        </p:txBody>
      </p:sp>
      <p:sp>
        <p:nvSpPr>
          <p:cNvPr id="3" name="Footer Placeholder 2">
            <a:extLst>
              <a:ext uri="{FF2B5EF4-FFF2-40B4-BE49-F238E27FC236}">
                <a16:creationId xmlns:a16="http://schemas.microsoft.com/office/drawing/2014/main" id="{8291A7CD-EF33-70F9-C815-CC18928F6B8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8954799-017A-F739-D997-B2C941F4A77D}"/>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278336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858E-A7DC-DC78-A71A-F430C492E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9ED626F-ED97-DF6E-B2D0-B96D12F53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2749108-0DF4-C70C-4CD8-EFB277AA8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27E0D-54F9-3D65-908A-ADED813D09D3}"/>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1576E657-324F-A39B-CF69-65B2538E4C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51077F4-9B66-7A8F-F60C-DBD2D06E5AFF}"/>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368912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46D3-4F96-950B-7F0D-D020B7F0D6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7F32A22-0350-288A-D0CE-152C3E3419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7FCFAEC-6386-F8BB-95C9-86571CDFC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2858A-4334-E16D-709D-F11941D7A653}"/>
              </a:ext>
            </a:extLst>
          </p:cNvPr>
          <p:cNvSpPr>
            <a:spLocks noGrp="1"/>
          </p:cNvSpPr>
          <p:nvPr>
            <p:ph type="dt" sz="half" idx="10"/>
          </p:nvPr>
        </p:nvSpPr>
        <p:spPr/>
        <p:txBody>
          <a:bodyPr/>
          <a:lstStyle/>
          <a:p>
            <a:r>
              <a:rPr lang="en-IN"/>
              <a:t>22-02-2025</a:t>
            </a:r>
          </a:p>
        </p:txBody>
      </p:sp>
      <p:sp>
        <p:nvSpPr>
          <p:cNvPr id="6" name="Footer Placeholder 5">
            <a:extLst>
              <a:ext uri="{FF2B5EF4-FFF2-40B4-BE49-F238E27FC236}">
                <a16:creationId xmlns:a16="http://schemas.microsoft.com/office/drawing/2014/main" id="{6B036173-9DFD-5F6A-52F8-EF7184AF88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6DB0214-0380-F508-1AD7-6DAF9B5F5D18}"/>
              </a:ext>
            </a:extLst>
          </p:cNvPr>
          <p:cNvSpPr>
            <a:spLocks noGrp="1"/>
          </p:cNvSpPr>
          <p:nvPr>
            <p:ph type="sldNum" sz="quarter" idx="12"/>
          </p:nvPr>
        </p:nvSpPr>
        <p:spPr/>
        <p:txBody>
          <a:bodyPr/>
          <a:lstStyle/>
          <a:p>
            <a:fld id="{EDE9A9CF-9A6C-47EE-A396-11670FEBDDDA}" type="slidenum">
              <a:rPr lang="en-IN" smtClean="0"/>
              <a:t>‹#›</a:t>
            </a:fld>
            <a:endParaRPr lang="en-IN"/>
          </a:p>
        </p:txBody>
      </p:sp>
    </p:spTree>
    <p:extLst>
      <p:ext uri="{BB962C8B-B14F-4D97-AF65-F5344CB8AC3E}">
        <p14:creationId xmlns:p14="http://schemas.microsoft.com/office/powerpoint/2010/main" val="153612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BB31E1-2C50-52AC-B921-118CA2296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B38B06-2113-1C21-EF79-1E19655941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8ED970-DFBD-EFCA-98EC-8E8698D92F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IN"/>
              <a:t>22-02-2025</a:t>
            </a:r>
          </a:p>
        </p:txBody>
      </p:sp>
      <p:sp>
        <p:nvSpPr>
          <p:cNvPr id="5" name="Footer Placeholder 4">
            <a:extLst>
              <a:ext uri="{FF2B5EF4-FFF2-40B4-BE49-F238E27FC236}">
                <a16:creationId xmlns:a16="http://schemas.microsoft.com/office/drawing/2014/main" id="{3791954F-D264-B000-DF3C-F3DD0CAEC7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AC1AF29-9255-D474-1AA8-2187096D7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9A9CF-9A6C-47EE-A396-11670FEBDDDA}" type="slidenum">
              <a:rPr lang="en-IN" smtClean="0"/>
              <a:t>‹#›</a:t>
            </a:fld>
            <a:endParaRPr lang="en-IN"/>
          </a:p>
        </p:txBody>
      </p:sp>
    </p:spTree>
    <p:extLst>
      <p:ext uri="{BB962C8B-B14F-4D97-AF65-F5344CB8AC3E}">
        <p14:creationId xmlns:p14="http://schemas.microsoft.com/office/powerpoint/2010/main" val="16195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3428-A247-71BF-9DED-4692A905FE78}"/>
              </a:ext>
            </a:extLst>
          </p:cNvPr>
          <p:cNvSpPr>
            <a:spLocks noGrp="1"/>
          </p:cNvSpPr>
          <p:nvPr>
            <p:ph type="ctrTitle"/>
          </p:nvPr>
        </p:nvSpPr>
        <p:spPr>
          <a:xfrm>
            <a:off x="530352" y="509715"/>
            <a:ext cx="11109960" cy="2387600"/>
          </a:xfrm>
          <a:solidFill>
            <a:schemeClr val="tx1"/>
          </a:solidFill>
          <a:ln>
            <a:noFill/>
          </a:ln>
          <a:effectLst>
            <a:glow rad="101600">
              <a:schemeClr val="accent3">
                <a:satMod val="175000"/>
                <a:alpha val="40000"/>
              </a:schemeClr>
            </a:glow>
            <a:innerShdw blurRad="63500" dist="50800" dir="18900000">
              <a:prstClr val="black">
                <a:alpha val="50000"/>
              </a:prstClr>
            </a:innerShdw>
            <a:softEdge rad="63500"/>
          </a:effectLst>
          <a:scene3d>
            <a:camera prst="orthographicFront">
              <a:rot lat="0" lon="0" rev="0"/>
            </a:camera>
            <a:lightRig rig="brightRoom" dir="t">
              <a:rot lat="0" lon="0" rev="600000"/>
            </a:lightRig>
          </a:scene3d>
          <a:sp3d prstMaterial="metal">
            <a:bevelT w="38100" h="57150" prst="angle"/>
          </a:sp3d>
        </p:spPr>
        <p:txBody>
          <a:bodyPr anchor="ctr"/>
          <a:lstStyle/>
          <a:p>
            <a:r>
              <a:rPr lang="en-US" b="1" dirty="0">
                <a:solidFill>
                  <a:schemeClr val="bg1"/>
                </a:solidFill>
                <a:latin typeface="Arial" panose="020B0604020202020204" pitchFamily="34" charset="0"/>
                <a:cs typeface="Arial" panose="020B0604020202020204" pitchFamily="34" charset="0"/>
              </a:rPr>
              <a:t>PROJECT </a:t>
            </a:r>
            <a:br>
              <a:rPr lang="en-US" b="1" dirty="0">
                <a:solidFill>
                  <a:schemeClr val="bg1"/>
                </a:solidFill>
                <a:latin typeface="Arial" panose="020B0604020202020204" pitchFamily="34" charset="0"/>
                <a:cs typeface="Arial" panose="020B0604020202020204" pitchFamily="34" charset="0"/>
              </a:rPr>
            </a:br>
            <a:r>
              <a:rPr lang="en-US" b="1" dirty="0">
                <a:solidFill>
                  <a:schemeClr val="bg1"/>
                </a:solidFill>
                <a:latin typeface="Arial" panose="020B0604020202020204" pitchFamily="34" charset="0"/>
                <a:cs typeface="Arial" panose="020B0604020202020204" pitchFamily="34" charset="0"/>
              </a:rPr>
              <a:t>ONE COGNIZANT</a:t>
            </a:r>
            <a:endParaRPr lang="en-IN"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C64E113-A78D-BC28-C337-FF140881A55D}"/>
              </a:ext>
            </a:extLst>
          </p:cNvPr>
          <p:cNvSpPr>
            <a:spLocks noGrp="1"/>
          </p:cNvSpPr>
          <p:nvPr>
            <p:ph type="subTitle" idx="1"/>
          </p:nvPr>
        </p:nvSpPr>
        <p:spPr>
          <a:xfrm>
            <a:off x="530352" y="3702622"/>
            <a:ext cx="4572000" cy="1655762"/>
          </a:xfrm>
          <a:solidFill>
            <a:schemeClr val="bg1">
              <a:lumMod val="85000"/>
            </a:schemeClr>
          </a:solidFill>
          <a:ln>
            <a:noFill/>
          </a:ln>
          <a:effectLst>
            <a:softEdge rad="63500"/>
          </a:effectLst>
        </p:spPr>
        <p:txBody>
          <a:bodyPr anchor="ctr"/>
          <a:lstStyle/>
          <a:p>
            <a:pPr algn="l"/>
            <a:r>
              <a:rPr lang="en-US" b="1" dirty="0">
                <a:latin typeface="Arial" panose="020B0604020202020204" pitchFamily="34" charset="0"/>
                <a:cs typeface="Arial" panose="020B0604020202020204" pitchFamily="34" charset="0"/>
              </a:rPr>
              <a:t>Prepared By: </a:t>
            </a:r>
            <a:r>
              <a:rPr lang="en-US" dirty="0">
                <a:latin typeface="Arial" panose="020B0604020202020204" pitchFamily="34" charset="0"/>
                <a:cs typeface="Arial" panose="020B0604020202020204" pitchFamily="34" charset="0"/>
              </a:rPr>
              <a:t>Arihant Jamed</a:t>
            </a:r>
            <a:endParaRPr lang="en-IN"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555F0BEE-3DE7-4064-9BD0-EA0908D51919}"/>
              </a:ext>
            </a:extLst>
          </p:cNvPr>
          <p:cNvSpPr txBox="1">
            <a:spLocks/>
          </p:cNvSpPr>
          <p:nvPr/>
        </p:nvSpPr>
        <p:spPr>
          <a:xfrm>
            <a:off x="7187184" y="3702622"/>
            <a:ext cx="4453128" cy="1655762"/>
          </a:xfrm>
          <a:prstGeom prst="rect">
            <a:avLst/>
          </a:prstGeom>
          <a:solidFill>
            <a:schemeClr val="bg1">
              <a:lumMod val="85000"/>
            </a:schemeClr>
          </a:solidFill>
          <a:ln>
            <a:noFill/>
          </a:ln>
          <a:effectLst>
            <a:softEdge rad="635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b="1" dirty="0">
                <a:latin typeface="Arial" panose="020B0604020202020204" pitchFamily="34" charset="0"/>
                <a:cs typeface="Arial" panose="020B0604020202020204" pitchFamily="34" charset="0"/>
              </a:rPr>
              <a:t>Date:</a:t>
            </a:r>
            <a:r>
              <a:rPr lang="en-US" dirty="0">
                <a:latin typeface="Arial" panose="020B0604020202020204" pitchFamily="34" charset="0"/>
                <a:cs typeface="Arial" panose="020B0604020202020204" pitchFamily="34" charset="0"/>
              </a:rPr>
              <a:t>22-2-2025</a:t>
            </a:r>
            <a:endParaRPr lang="en-IN"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D2B41BA1-D0DD-840C-9AA5-563044E73CE8}"/>
              </a:ext>
            </a:extLst>
          </p:cNvPr>
          <p:cNvSpPr>
            <a:spLocks noGrp="1"/>
          </p:cNvSpPr>
          <p:nvPr>
            <p:ph type="dt" sz="half" idx="10"/>
          </p:nvPr>
        </p:nvSpPr>
        <p:spPr/>
        <p:txBody>
          <a:bodyPr/>
          <a:lstStyle/>
          <a:p>
            <a:r>
              <a:rPr lang="en-IN" dirty="0"/>
              <a:t>22-02-2025</a:t>
            </a:r>
          </a:p>
        </p:txBody>
      </p:sp>
      <p:sp>
        <p:nvSpPr>
          <p:cNvPr id="6" name="Slide Number Placeholder 5">
            <a:extLst>
              <a:ext uri="{FF2B5EF4-FFF2-40B4-BE49-F238E27FC236}">
                <a16:creationId xmlns:a16="http://schemas.microsoft.com/office/drawing/2014/main" id="{400DCF63-E983-18C7-F541-2015ACC7D728}"/>
              </a:ext>
            </a:extLst>
          </p:cNvPr>
          <p:cNvSpPr>
            <a:spLocks noGrp="1"/>
          </p:cNvSpPr>
          <p:nvPr>
            <p:ph type="sldNum" sz="quarter" idx="12"/>
          </p:nvPr>
        </p:nvSpPr>
        <p:spPr/>
        <p:txBody>
          <a:bodyPr/>
          <a:lstStyle/>
          <a:p>
            <a:fld id="{EDE9A9CF-9A6C-47EE-A396-11670FEBDDDA}" type="slidenum">
              <a:rPr lang="en-IN" smtClean="0"/>
              <a:t>1</a:t>
            </a:fld>
            <a:endParaRPr lang="en-IN"/>
          </a:p>
        </p:txBody>
      </p:sp>
    </p:spTree>
    <p:extLst>
      <p:ext uri="{BB962C8B-B14F-4D97-AF65-F5344CB8AC3E}">
        <p14:creationId xmlns:p14="http://schemas.microsoft.com/office/powerpoint/2010/main" val="1645807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218D4-9120-AD5A-490E-0738427334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BB8FAA-7EAE-8E29-9438-3C7F18993009}"/>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Resources, Time &amp; Budget</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E697426A-8AD5-C9E7-7861-E83620E7C9CD}"/>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D75F6FE0-D766-E2A1-FC93-A14381AEAB63}"/>
              </a:ext>
            </a:extLst>
          </p:cNvPr>
          <p:cNvSpPr>
            <a:spLocks noGrp="1"/>
          </p:cNvSpPr>
          <p:nvPr>
            <p:ph type="sldNum" sz="quarter" idx="12"/>
          </p:nvPr>
        </p:nvSpPr>
        <p:spPr/>
        <p:txBody>
          <a:bodyPr/>
          <a:lstStyle/>
          <a:p>
            <a:fld id="{EDE9A9CF-9A6C-47EE-A396-11670FEBDDDA}" type="slidenum">
              <a:rPr lang="en-IN" smtClean="0"/>
              <a:t>10</a:t>
            </a:fld>
            <a:endParaRPr lang="en-IN"/>
          </a:p>
        </p:txBody>
      </p:sp>
      <p:sp>
        <p:nvSpPr>
          <p:cNvPr id="40" name="Content Placeholder 2">
            <a:extLst>
              <a:ext uri="{FF2B5EF4-FFF2-40B4-BE49-F238E27FC236}">
                <a16:creationId xmlns:a16="http://schemas.microsoft.com/office/drawing/2014/main" id="{A702DAF3-1C1D-3296-7E55-A3B962C4F289}"/>
              </a:ext>
            </a:extLst>
          </p:cNvPr>
          <p:cNvSpPr>
            <a:spLocks noGrp="1"/>
          </p:cNvSpPr>
          <p:nvPr>
            <p:ph idx="1"/>
          </p:nvPr>
        </p:nvSpPr>
        <p:spPr>
          <a:xfrm>
            <a:off x="541020" y="1243584"/>
            <a:ext cx="11109960" cy="4828032"/>
          </a:xfrm>
          <a:ln>
            <a:solidFill>
              <a:schemeClr val="tx1"/>
            </a:solidFill>
          </a:ln>
        </p:spPr>
        <p:txBody>
          <a:bodyPr tIns="108000" anchor="t">
            <a:normAutofit/>
          </a:bodyPr>
          <a:lstStyle/>
          <a:p>
            <a:pPr marL="0" indent="0">
              <a:buNone/>
            </a:pPr>
            <a:r>
              <a:rPr lang="en-US" sz="1600" b="1" u="sng" dirty="0">
                <a:latin typeface="Arial" panose="020B0604020202020204" pitchFamily="34" charset="0"/>
                <a:cs typeface="Arial" panose="020B0604020202020204" pitchFamily="34" charset="0"/>
              </a:rPr>
              <a:t>Resources:</a:t>
            </a:r>
          </a:p>
          <a:p>
            <a:pPr marL="0" indent="0">
              <a:buNone/>
            </a:pPr>
            <a:r>
              <a:rPr lang="en-US" sz="1400" dirty="0">
                <a:latin typeface="Arial" panose="020B0604020202020204" pitchFamily="34" charset="0"/>
                <a:cs typeface="Arial" panose="020B0604020202020204" pitchFamily="34" charset="0"/>
              </a:rPr>
              <a:t>To successfully complete this project, it's important to have a well-coordinated team consisting of both client community members and IT Services professionals. Here is a suggested breakdown of roles and responsibilities. I propose to have team of 10 – 12 as the below lists of members.</a:t>
            </a: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400" dirty="0">
              <a:latin typeface="Arial" panose="020B0604020202020204" pitchFamily="34" charset="0"/>
              <a:cs typeface="Arial" panose="020B0604020202020204" pitchFamily="34" charset="0"/>
            </a:endParaRPr>
          </a:p>
          <a:p>
            <a:pPr marL="0" indent="0">
              <a:buNone/>
            </a:pPr>
            <a:r>
              <a:rPr lang="en-US" sz="1600" b="1" u="sng" dirty="0">
                <a:latin typeface="Arial" panose="020B0604020202020204" pitchFamily="34" charset="0"/>
                <a:cs typeface="Arial" panose="020B0604020202020204" pitchFamily="34" charset="0"/>
              </a:rPr>
              <a:t>Time:</a:t>
            </a:r>
          </a:p>
          <a:p>
            <a:pPr marL="0" indent="0">
              <a:buNone/>
            </a:pPr>
            <a:r>
              <a:rPr lang="en-US" sz="1400" dirty="0">
                <a:latin typeface="Arial" panose="020B0604020202020204" pitchFamily="34" charset="0"/>
                <a:cs typeface="Arial" panose="020B0604020202020204" pitchFamily="34" charset="0"/>
              </a:rPr>
              <a:t>This timeline ensures that the project can be completed within the planned 6-8 months, providing sufficient time for each phase in the waterfall model while allowing for adjustments and flexibility. </a:t>
            </a:r>
          </a:p>
          <a:p>
            <a:pPr marL="0" indent="0">
              <a:buNone/>
            </a:pPr>
            <a:r>
              <a:rPr lang="en-US" sz="1400" b="1" u="sng" dirty="0">
                <a:latin typeface="Arial" panose="020B0604020202020204" pitchFamily="34" charset="0"/>
                <a:cs typeface="Arial" panose="020B0604020202020204" pitchFamily="34" charset="0"/>
              </a:rPr>
              <a:t>Budget:</a:t>
            </a:r>
          </a:p>
          <a:p>
            <a:pPr marL="0" indent="0">
              <a:buNone/>
            </a:pPr>
            <a:r>
              <a:rPr lang="en-US" sz="1400" dirty="0">
                <a:latin typeface="Arial" panose="020B0604020202020204" pitchFamily="34" charset="0"/>
                <a:cs typeface="Arial" panose="020B0604020202020204" pitchFamily="34" charset="0"/>
              </a:rPr>
              <a:t>I propose allocating a budget of $ 900K to 1M for this project. This budget encompasses all anticipated costs, including salaries for the project team members, tools and software required for development, testing, and design, as well as other overhead expenses such as office space, utilities, training, and miscellaneous costs. This comprehensive budget ensures that all necessary resources are available to successfully complete the project within the desired timeframe.</a:t>
            </a:r>
          </a:p>
          <a:p>
            <a:pPr marL="0" indent="0">
              <a:buNone/>
            </a:pPr>
            <a:endParaRPr lang="en-IN" sz="1400" dirty="0">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B200F4DB-2C1E-CC6C-DB32-C67DBA03D982}"/>
              </a:ext>
            </a:extLst>
          </p:cNvPr>
          <p:cNvGraphicFramePr>
            <a:graphicFrameLocks noGrp="1"/>
          </p:cNvGraphicFramePr>
          <p:nvPr>
            <p:extLst>
              <p:ext uri="{D42A27DB-BD31-4B8C-83A1-F6EECF244321}">
                <p14:modId xmlns:p14="http://schemas.microsoft.com/office/powerpoint/2010/main" val="2781363453"/>
              </p:ext>
            </p:extLst>
          </p:nvPr>
        </p:nvGraphicFramePr>
        <p:xfrm>
          <a:off x="3131439" y="2244344"/>
          <a:ext cx="5929122" cy="1660144"/>
        </p:xfrm>
        <a:graphic>
          <a:graphicData uri="http://schemas.openxmlformats.org/drawingml/2006/table">
            <a:tbl>
              <a:tblPr/>
              <a:tblGrid>
                <a:gridCol w="2597053">
                  <a:extLst>
                    <a:ext uri="{9D8B030D-6E8A-4147-A177-3AD203B41FA5}">
                      <a16:colId xmlns:a16="http://schemas.microsoft.com/office/drawing/2014/main" val="632983445"/>
                    </a:ext>
                  </a:extLst>
                </a:gridCol>
                <a:gridCol w="3332069">
                  <a:extLst>
                    <a:ext uri="{9D8B030D-6E8A-4147-A177-3AD203B41FA5}">
                      <a16:colId xmlns:a16="http://schemas.microsoft.com/office/drawing/2014/main" val="73973477"/>
                    </a:ext>
                  </a:extLst>
                </a:gridCol>
              </a:tblGrid>
              <a:tr h="207518">
                <a:tc>
                  <a:txBody>
                    <a:bodyPr/>
                    <a:lstStyle/>
                    <a:p>
                      <a:pPr algn="l" fontAlgn="b"/>
                      <a:r>
                        <a:rPr lang="en-IN" sz="1200" b="1" i="0" u="none" strike="noStrike" dirty="0">
                          <a:solidFill>
                            <a:srgbClr val="000000"/>
                          </a:solidFill>
                          <a:effectLst/>
                          <a:latin typeface="Arial" panose="020B0604020202020204" pitchFamily="34" charset="0"/>
                          <a:cs typeface="Arial" panose="020B0604020202020204" pitchFamily="34" charset="0"/>
                        </a:rPr>
                        <a:t>Client Members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IN" sz="1200" b="1" i="0" u="none" strike="noStrike">
                          <a:solidFill>
                            <a:srgbClr val="000000"/>
                          </a:solidFill>
                          <a:effectLst/>
                          <a:latin typeface="Arial" panose="020B0604020202020204" pitchFamily="34" charset="0"/>
                          <a:cs typeface="Arial" panose="020B0604020202020204" pitchFamily="34" charset="0"/>
                        </a:rPr>
                        <a:t>IT Services Members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00219253"/>
                  </a:ext>
                </a:extLst>
              </a:tr>
              <a:tr h="207518">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Project Sponsor</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Project Manager</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31116335"/>
                  </a:ext>
                </a:extLst>
              </a:tr>
              <a:tr h="207518">
                <a:tc>
                  <a:txBody>
                    <a:bodyPr/>
                    <a:lstStyle/>
                    <a:p>
                      <a:pPr algn="l" fontAlgn="b"/>
                      <a:r>
                        <a:rPr lang="en-IN" sz="1200" b="0" i="0" u="none" strike="noStrike">
                          <a:solidFill>
                            <a:srgbClr val="000000"/>
                          </a:solidFill>
                          <a:effectLst/>
                          <a:latin typeface="Arial" panose="020B0604020202020204" pitchFamily="34" charset="0"/>
                          <a:cs typeface="Arial" panose="020B0604020202020204" pitchFamily="34" charset="0"/>
                        </a:rPr>
                        <a:t>Subject Matter Experts (SMEs)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IN" sz="1200" b="0" i="0" u="none" strike="noStrike">
                          <a:solidFill>
                            <a:srgbClr val="000000"/>
                          </a:solidFill>
                          <a:effectLst/>
                          <a:latin typeface="Arial" panose="020B0604020202020204" pitchFamily="34" charset="0"/>
                          <a:cs typeface="Arial" panose="020B0604020202020204" pitchFamily="34" charset="0"/>
                        </a:rPr>
                        <a:t>Business Analyst</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5946354"/>
                  </a:ext>
                </a:extLst>
              </a:tr>
              <a:tr h="207518">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End Users (PMOs and Associates)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Software Developers (2-3 FTEs)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5201235"/>
                  </a:ext>
                </a:extLst>
              </a:tr>
              <a:tr h="207518">
                <a:tc>
                  <a:txBody>
                    <a:bodyPr/>
                    <a:lstStyle/>
                    <a:p>
                      <a:pPr algn="l" fontAlgn="b"/>
                      <a:r>
                        <a:rPr lang="en-IN" sz="1200" b="0" i="0" u="none" strike="noStrike">
                          <a:solidFill>
                            <a:srgbClr val="000000"/>
                          </a:solidFill>
                          <a:effectLst/>
                          <a:latin typeface="Arial" panose="020B0604020202020204" pitchFamily="34" charset="0"/>
                          <a:cs typeface="Arial" panose="020B0604020202020204" pitchFamily="34" charset="0"/>
                        </a:rPr>
                        <a:t> </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Quality Assurance (QA) Engineers (1-2 FTEs)</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87722555"/>
                  </a:ext>
                </a:extLst>
              </a:tr>
              <a:tr h="207518">
                <a:tc>
                  <a:txBody>
                    <a:bodyPr/>
                    <a:lstStyle/>
                    <a:p>
                      <a:pPr algn="l" fontAlgn="b"/>
                      <a:r>
                        <a:rPr lang="en-IN" sz="1200" b="0" i="0" u="none" strike="noStrike">
                          <a:solidFill>
                            <a:srgbClr val="000000"/>
                          </a:solidFill>
                          <a:effectLst/>
                          <a:latin typeface="Arial" panose="020B0604020202020204" pitchFamily="34" charset="0"/>
                          <a:cs typeface="Arial" panose="020B0604020202020204" pitchFamily="34" charset="0"/>
                        </a:rPr>
                        <a:t> </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UI/UX Designer (1 FTE)</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8317519"/>
                  </a:ext>
                </a:extLst>
              </a:tr>
              <a:tr h="207518">
                <a:tc>
                  <a:txBody>
                    <a:bodyPr/>
                    <a:lstStyle/>
                    <a:p>
                      <a:pPr algn="l" fontAlgn="b"/>
                      <a:r>
                        <a:rPr lang="en-IN" sz="1200" b="0" i="0" u="none" strike="noStrike">
                          <a:solidFill>
                            <a:srgbClr val="000000"/>
                          </a:solidFill>
                          <a:effectLst/>
                          <a:latin typeface="Arial" panose="020B0604020202020204" pitchFamily="34" charset="0"/>
                          <a:cs typeface="Arial" panose="020B0604020202020204" pitchFamily="34" charset="0"/>
                        </a:rPr>
                        <a:t> </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System Administrator/DevOps Engineer (1 FTE)</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101416"/>
                  </a:ext>
                </a:extLst>
              </a:tr>
              <a:tr h="207518">
                <a:tc>
                  <a:txBody>
                    <a:bodyPr/>
                    <a:lstStyle/>
                    <a:p>
                      <a:pPr algn="l" fontAlgn="b"/>
                      <a:r>
                        <a:rPr lang="en-IN" sz="1200" b="0" i="0" u="none" strike="noStrike" dirty="0">
                          <a:solidFill>
                            <a:srgbClr val="000000"/>
                          </a:solidFill>
                          <a:effectLst/>
                          <a:latin typeface="Arial" panose="020B0604020202020204" pitchFamily="34" charset="0"/>
                          <a:cs typeface="Arial" panose="020B0604020202020204" pitchFamily="34" charset="0"/>
                        </a:rPr>
                        <a:t> </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Training and Support Specialist (1 FTE)</a:t>
                      </a:r>
                    </a:p>
                  </a:txBody>
                  <a:tcPr marL="3600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7196639"/>
                  </a:ext>
                </a:extLst>
              </a:tr>
            </a:tbl>
          </a:graphicData>
        </a:graphic>
      </p:graphicFrame>
    </p:spTree>
    <p:extLst>
      <p:ext uri="{BB962C8B-B14F-4D97-AF65-F5344CB8AC3E}">
        <p14:creationId xmlns:p14="http://schemas.microsoft.com/office/powerpoint/2010/main" val="251845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xEl>
                                              <p:pRg st="0" end="0"/>
                                            </p:txEl>
                                          </p:spTgt>
                                        </p:tgtEl>
                                        <p:attrNameLst>
                                          <p:attrName>style.visibility</p:attrName>
                                        </p:attrNameLst>
                                      </p:cBhvr>
                                      <p:to>
                                        <p:strVal val="visible"/>
                                      </p:to>
                                    </p:set>
                                    <p:animEffect transition="in" filter="fade">
                                      <p:cBhvr>
                                        <p:cTn id="17" dur="500"/>
                                        <p:tgtEl>
                                          <p:spTgt spid="40">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40">
                                            <p:txEl>
                                              <p:pRg st="1" end="1"/>
                                            </p:txEl>
                                          </p:spTgt>
                                        </p:tgtEl>
                                        <p:attrNameLst>
                                          <p:attrName>style.visibility</p:attrName>
                                        </p:attrNameLst>
                                      </p:cBhvr>
                                      <p:to>
                                        <p:strVal val="visible"/>
                                      </p:to>
                                    </p:set>
                                    <p:animEffect transition="in" filter="fade">
                                      <p:cBhvr>
                                        <p:cTn id="21" dur="500"/>
                                        <p:tgtEl>
                                          <p:spTgt spid="40">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0">
                                            <p:txEl>
                                              <p:pRg st="7" end="7"/>
                                            </p:txEl>
                                          </p:spTgt>
                                        </p:tgtEl>
                                        <p:attrNameLst>
                                          <p:attrName>style.visibility</p:attrName>
                                        </p:attrNameLst>
                                      </p:cBhvr>
                                      <p:to>
                                        <p:strVal val="visible"/>
                                      </p:to>
                                    </p:set>
                                    <p:animEffect transition="in" filter="fade">
                                      <p:cBhvr>
                                        <p:cTn id="29" dur="500"/>
                                        <p:tgtEl>
                                          <p:spTgt spid="40">
                                            <p:txEl>
                                              <p:pRg st="7" end="7"/>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40">
                                            <p:txEl>
                                              <p:pRg st="8" end="8"/>
                                            </p:txEl>
                                          </p:spTgt>
                                        </p:tgtEl>
                                        <p:attrNameLst>
                                          <p:attrName>style.visibility</p:attrName>
                                        </p:attrNameLst>
                                      </p:cBhvr>
                                      <p:to>
                                        <p:strVal val="visible"/>
                                      </p:to>
                                    </p:set>
                                    <p:animEffect transition="in" filter="fade">
                                      <p:cBhvr>
                                        <p:cTn id="33" dur="500"/>
                                        <p:tgtEl>
                                          <p:spTgt spid="40">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40">
                                            <p:txEl>
                                              <p:pRg st="9" end="9"/>
                                            </p:txEl>
                                          </p:spTgt>
                                        </p:tgtEl>
                                        <p:attrNameLst>
                                          <p:attrName>style.visibility</p:attrName>
                                        </p:attrNameLst>
                                      </p:cBhvr>
                                      <p:to>
                                        <p:strVal val="visible"/>
                                      </p:to>
                                    </p:set>
                                    <p:animEffect transition="in" filter="fade">
                                      <p:cBhvr>
                                        <p:cTn id="38" dur="500"/>
                                        <p:tgtEl>
                                          <p:spTgt spid="40">
                                            <p:txEl>
                                              <p:pRg st="9" end="9"/>
                                            </p:txEl>
                                          </p:spTgt>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40">
                                            <p:txEl>
                                              <p:pRg st="10" end="10"/>
                                            </p:txEl>
                                          </p:spTgt>
                                        </p:tgtEl>
                                        <p:attrNameLst>
                                          <p:attrName>style.visibility</p:attrName>
                                        </p:attrNameLst>
                                      </p:cBhvr>
                                      <p:to>
                                        <p:strVal val="visible"/>
                                      </p:to>
                                    </p:set>
                                    <p:animEffect transition="in" filter="fade">
                                      <p:cBhvr>
                                        <p:cTn id="42" dur="500"/>
                                        <p:tgtEl>
                                          <p:spTgt spid="4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2D33A-7FC7-EBBA-E458-0EB4ABCC73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24DAC9-9F91-7C56-6355-79B6924A192F}"/>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Risks and Dependencies</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1F3A6BA5-2487-3A67-B6D1-3AF3C4AB1F2D}"/>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421CD943-E4CB-04C6-3795-E766D523A46A}"/>
              </a:ext>
            </a:extLst>
          </p:cNvPr>
          <p:cNvSpPr>
            <a:spLocks noGrp="1"/>
          </p:cNvSpPr>
          <p:nvPr>
            <p:ph type="sldNum" sz="quarter" idx="12"/>
          </p:nvPr>
        </p:nvSpPr>
        <p:spPr/>
        <p:txBody>
          <a:bodyPr/>
          <a:lstStyle/>
          <a:p>
            <a:fld id="{EDE9A9CF-9A6C-47EE-A396-11670FEBDDDA}" type="slidenum">
              <a:rPr lang="en-IN" smtClean="0"/>
              <a:t>11</a:t>
            </a:fld>
            <a:endParaRPr lang="en-IN"/>
          </a:p>
        </p:txBody>
      </p:sp>
      <p:sp>
        <p:nvSpPr>
          <p:cNvPr id="40" name="Content Placeholder 2">
            <a:extLst>
              <a:ext uri="{FF2B5EF4-FFF2-40B4-BE49-F238E27FC236}">
                <a16:creationId xmlns:a16="http://schemas.microsoft.com/office/drawing/2014/main" id="{F3A19CEF-A2E7-10F3-2B5E-1FCDC3F3B072}"/>
              </a:ext>
            </a:extLst>
          </p:cNvPr>
          <p:cNvSpPr>
            <a:spLocks noGrp="1"/>
          </p:cNvSpPr>
          <p:nvPr>
            <p:ph idx="1"/>
          </p:nvPr>
        </p:nvSpPr>
        <p:spPr>
          <a:xfrm>
            <a:off x="541020" y="1243584"/>
            <a:ext cx="11109960" cy="4828032"/>
          </a:xfrm>
          <a:ln>
            <a:solidFill>
              <a:schemeClr val="tx1"/>
            </a:solidFill>
          </a:ln>
        </p:spPr>
        <p:txBody>
          <a:bodyPr tIns="108000" anchor="ctr">
            <a:normAutofit/>
          </a:bodyPr>
          <a:lstStyle/>
          <a:p>
            <a:pPr marL="0" indent="0">
              <a:buNone/>
            </a:pPr>
            <a:r>
              <a:rPr lang="en-US" sz="1800" b="1" u="sng" dirty="0">
                <a:latin typeface="Arial" panose="020B0604020202020204" pitchFamily="34" charset="0"/>
                <a:cs typeface="Arial" panose="020B0604020202020204" pitchFamily="34" charset="0"/>
              </a:rPr>
              <a:t>Risk</a:t>
            </a:r>
            <a:endParaRPr lang="en-US" sz="1400" b="1" u="sng"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Scope Creep: </a:t>
            </a:r>
            <a:r>
              <a:rPr lang="en-US" sz="1400" dirty="0">
                <a:latin typeface="Arial" panose="020B0604020202020204" pitchFamily="34" charset="0"/>
                <a:cs typeface="Arial" panose="020B0604020202020204" pitchFamily="34" charset="0"/>
              </a:rPr>
              <a:t>Changes or additions to the project scope can lead to increased workload, delays, and budget overruns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Resource Availability: </a:t>
            </a:r>
            <a:r>
              <a:rPr lang="en-US" sz="1400" dirty="0">
                <a:latin typeface="Arial" panose="020B0604020202020204" pitchFamily="34" charset="0"/>
                <a:cs typeface="Arial" panose="020B0604020202020204" pitchFamily="34" charset="0"/>
              </a:rPr>
              <a:t>Limited availability of key team members or expertise can affect project timelines.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Technical Challenges: </a:t>
            </a:r>
            <a:r>
              <a:rPr lang="en-US" sz="1400" dirty="0">
                <a:latin typeface="Arial" panose="020B0604020202020204" pitchFamily="34" charset="0"/>
                <a:cs typeface="Arial" panose="020B0604020202020204" pitchFamily="34" charset="0"/>
              </a:rPr>
              <a:t>Unanticipated technical issues or integration problems with existing systems.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Data Security and Privacy</a:t>
            </a:r>
            <a:r>
              <a:rPr lang="en-US" sz="1400" dirty="0">
                <a:latin typeface="Arial" panose="020B0604020202020204" pitchFamily="34" charset="0"/>
                <a:cs typeface="Arial" panose="020B0604020202020204" pitchFamily="34" charset="0"/>
              </a:rPr>
              <a:t>: Ensuring that sensitive data is protected during and after the automation process.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Project Delays: </a:t>
            </a:r>
            <a:r>
              <a:rPr lang="en-US" sz="1400" dirty="0">
                <a:latin typeface="Arial" panose="020B0604020202020204" pitchFamily="34" charset="0"/>
                <a:cs typeface="Arial" panose="020B0604020202020204" pitchFamily="34" charset="0"/>
              </a:rPr>
              <a:t>Delays in any phase of the project can impact the overall timeline.</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Budget Overruns</a:t>
            </a:r>
            <a:r>
              <a:rPr lang="en-US" sz="1400" dirty="0">
                <a:latin typeface="Arial" panose="020B0604020202020204" pitchFamily="34" charset="0"/>
                <a:cs typeface="Arial" panose="020B0604020202020204" pitchFamily="34" charset="0"/>
              </a:rPr>
              <a:t>: Project costs exceeding the allocated budget.</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Vendor Dependencies: </a:t>
            </a:r>
            <a:r>
              <a:rPr lang="en-US" sz="1400" dirty="0">
                <a:latin typeface="Arial" panose="020B0604020202020204" pitchFamily="34" charset="0"/>
                <a:cs typeface="Arial" panose="020B0604020202020204" pitchFamily="34" charset="0"/>
              </a:rPr>
              <a:t>Reliance on third-party vendors for tools or services can introduce risks if they do not deliver as expected.</a:t>
            </a:r>
          </a:p>
          <a:p>
            <a:pPr marL="0" indent="0">
              <a:buNone/>
            </a:pPr>
            <a:r>
              <a:rPr lang="en-US" sz="1800" b="1" u="sng" dirty="0">
                <a:latin typeface="Arial" panose="020B0604020202020204" pitchFamily="34" charset="0"/>
                <a:cs typeface="Arial" panose="020B0604020202020204" pitchFamily="34" charset="0"/>
              </a:rPr>
              <a:t>Dependencies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Existing Systems Integration: </a:t>
            </a:r>
            <a:r>
              <a:rPr lang="en-US" sz="1400" dirty="0">
                <a:latin typeface="Arial" panose="020B0604020202020204" pitchFamily="34" charset="0"/>
                <a:cs typeface="Arial" panose="020B0604020202020204" pitchFamily="34" charset="0"/>
              </a:rPr>
              <a:t>The automation tools need to integrate seamlessly with existing systems like email, project management tools, and HR systems.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Stakeholder Involvement: </a:t>
            </a:r>
            <a:r>
              <a:rPr lang="en-US" sz="1400" dirty="0">
                <a:latin typeface="Arial" panose="020B0604020202020204" pitchFamily="34" charset="0"/>
                <a:cs typeface="Arial" panose="020B0604020202020204" pitchFamily="34" charset="0"/>
              </a:rPr>
              <a:t>Active participation and support from stakeholders, including PMOs and end-users, are crucial for project success.</a:t>
            </a:r>
          </a:p>
          <a:p>
            <a:pPr>
              <a:buFont typeface="Wingdings" panose="05000000000000000000" pitchFamily="2" charset="2"/>
              <a:buChar char="q"/>
            </a:pPr>
            <a:r>
              <a:rPr lang="en-US" sz="1400" b="1" dirty="0">
                <a:latin typeface="Arial" panose="020B0604020202020204" pitchFamily="34" charset="0"/>
                <a:cs typeface="Arial" panose="020B0604020202020204" pitchFamily="34" charset="0"/>
              </a:rPr>
              <a:t>Regulatory Compliance: </a:t>
            </a:r>
            <a:r>
              <a:rPr lang="en-US" sz="1400" dirty="0">
                <a:latin typeface="Arial" panose="020B0604020202020204" pitchFamily="34" charset="0"/>
                <a:cs typeface="Arial" panose="020B0604020202020204" pitchFamily="34" charset="0"/>
              </a:rPr>
              <a:t>Adherence to relevant regulations and standards, such as data protection laws, is necessary.</a:t>
            </a: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74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xEl>
                                              <p:pRg st="0" end="0"/>
                                            </p:txEl>
                                          </p:spTgt>
                                        </p:tgtEl>
                                        <p:attrNameLst>
                                          <p:attrName>style.visibility</p:attrName>
                                        </p:attrNameLst>
                                      </p:cBhvr>
                                      <p:to>
                                        <p:strVal val="visible"/>
                                      </p:to>
                                    </p:set>
                                    <p:animEffect transition="in" filter="fade">
                                      <p:cBhvr>
                                        <p:cTn id="17" dur="500"/>
                                        <p:tgtEl>
                                          <p:spTgt spid="40">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40">
                                            <p:txEl>
                                              <p:pRg st="1" end="1"/>
                                            </p:txEl>
                                          </p:spTgt>
                                        </p:tgtEl>
                                        <p:attrNameLst>
                                          <p:attrName>style.visibility</p:attrName>
                                        </p:attrNameLst>
                                      </p:cBhvr>
                                      <p:to>
                                        <p:strVal val="visible"/>
                                      </p:to>
                                    </p:set>
                                    <p:animEffect transition="in" filter="fade">
                                      <p:cBhvr>
                                        <p:cTn id="21" dur="500"/>
                                        <p:tgtEl>
                                          <p:spTgt spid="40">
                                            <p:txEl>
                                              <p:pRg st="1" end="1"/>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40">
                                            <p:txEl>
                                              <p:pRg st="2" end="2"/>
                                            </p:txEl>
                                          </p:spTgt>
                                        </p:tgtEl>
                                        <p:attrNameLst>
                                          <p:attrName>style.visibility</p:attrName>
                                        </p:attrNameLst>
                                      </p:cBhvr>
                                      <p:to>
                                        <p:strVal val="visible"/>
                                      </p:to>
                                    </p:set>
                                    <p:animEffect transition="in" filter="fade">
                                      <p:cBhvr>
                                        <p:cTn id="25" dur="500"/>
                                        <p:tgtEl>
                                          <p:spTgt spid="40">
                                            <p:txEl>
                                              <p:pRg st="2" end="2"/>
                                            </p:txEl>
                                          </p:spTgt>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40">
                                            <p:txEl>
                                              <p:pRg st="3" end="3"/>
                                            </p:txEl>
                                          </p:spTgt>
                                        </p:tgtEl>
                                        <p:attrNameLst>
                                          <p:attrName>style.visibility</p:attrName>
                                        </p:attrNameLst>
                                      </p:cBhvr>
                                      <p:to>
                                        <p:strVal val="visible"/>
                                      </p:to>
                                    </p:set>
                                    <p:animEffect transition="in" filter="fade">
                                      <p:cBhvr>
                                        <p:cTn id="29" dur="500"/>
                                        <p:tgtEl>
                                          <p:spTgt spid="40">
                                            <p:txEl>
                                              <p:pRg st="3" end="3"/>
                                            </p:txEl>
                                          </p:spTgt>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40">
                                            <p:txEl>
                                              <p:pRg st="4" end="4"/>
                                            </p:txEl>
                                          </p:spTgt>
                                        </p:tgtEl>
                                        <p:attrNameLst>
                                          <p:attrName>style.visibility</p:attrName>
                                        </p:attrNameLst>
                                      </p:cBhvr>
                                      <p:to>
                                        <p:strVal val="visible"/>
                                      </p:to>
                                    </p:set>
                                    <p:animEffect transition="in" filter="fade">
                                      <p:cBhvr>
                                        <p:cTn id="33" dur="500"/>
                                        <p:tgtEl>
                                          <p:spTgt spid="40">
                                            <p:txEl>
                                              <p:pRg st="4" end="4"/>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40">
                                            <p:txEl>
                                              <p:pRg st="5" end="5"/>
                                            </p:txEl>
                                          </p:spTgt>
                                        </p:tgtEl>
                                        <p:attrNameLst>
                                          <p:attrName>style.visibility</p:attrName>
                                        </p:attrNameLst>
                                      </p:cBhvr>
                                      <p:to>
                                        <p:strVal val="visible"/>
                                      </p:to>
                                    </p:set>
                                    <p:animEffect transition="in" filter="fade">
                                      <p:cBhvr>
                                        <p:cTn id="37" dur="500"/>
                                        <p:tgtEl>
                                          <p:spTgt spid="40">
                                            <p:txEl>
                                              <p:pRg st="5" end="5"/>
                                            </p:txEl>
                                          </p:spTgt>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40">
                                            <p:txEl>
                                              <p:pRg st="6" end="6"/>
                                            </p:txEl>
                                          </p:spTgt>
                                        </p:tgtEl>
                                        <p:attrNameLst>
                                          <p:attrName>style.visibility</p:attrName>
                                        </p:attrNameLst>
                                      </p:cBhvr>
                                      <p:to>
                                        <p:strVal val="visible"/>
                                      </p:to>
                                    </p:set>
                                    <p:animEffect transition="in" filter="fade">
                                      <p:cBhvr>
                                        <p:cTn id="41" dur="500"/>
                                        <p:tgtEl>
                                          <p:spTgt spid="40">
                                            <p:txEl>
                                              <p:pRg st="6" end="6"/>
                                            </p:txEl>
                                          </p:spTgt>
                                        </p:tgtEl>
                                      </p:cBhvr>
                                    </p:animEffect>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40">
                                            <p:txEl>
                                              <p:pRg st="7" end="7"/>
                                            </p:txEl>
                                          </p:spTgt>
                                        </p:tgtEl>
                                        <p:attrNameLst>
                                          <p:attrName>style.visibility</p:attrName>
                                        </p:attrNameLst>
                                      </p:cBhvr>
                                      <p:to>
                                        <p:strVal val="visible"/>
                                      </p:to>
                                    </p:set>
                                    <p:animEffect transition="in" filter="fade">
                                      <p:cBhvr>
                                        <p:cTn id="45" dur="500"/>
                                        <p:tgtEl>
                                          <p:spTgt spid="40">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0">
                                            <p:txEl>
                                              <p:pRg st="8" end="8"/>
                                            </p:txEl>
                                          </p:spTgt>
                                        </p:tgtEl>
                                        <p:attrNameLst>
                                          <p:attrName>style.visibility</p:attrName>
                                        </p:attrNameLst>
                                      </p:cBhvr>
                                      <p:to>
                                        <p:strVal val="visible"/>
                                      </p:to>
                                    </p:set>
                                    <p:animEffect transition="in" filter="fade">
                                      <p:cBhvr>
                                        <p:cTn id="50" dur="500"/>
                                        <p:tgtEl>
                                          <p:spTgt spid="40">
                                            <p:txEl>
                                              <p:pRg st="8" end="8"/>
                                            </p:txEl>
                                          </p:spTgt>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40">
                                            <p:txEl>
                                              <p:pRg st="9" end="9"/>
                                            </p:txEl>
                                          </p:spTgt>
                                        </p:tgtEl>
                                        <p:attrNameLst>
                                          <p:attrName>style.visibility</p:attrName>
                                        </p:attrNameLst>
                                      </p:cBhvr>
                                      <p:to>
                                        <p:strVal val="visible"/>
                                      </p:to>
                                    </p:set>
                                    <p:animEffect transition="in" filter="fade">
                                      <p:cBhvr>
                                        <p:cTn id="54" dur="500"/>
                                        <p:tgtEl>
                                          <p:spTgt spid="40">
                                            <p:txEl>
                                              <p:pRg st="9" end="9"/>
                                            </p:txEl>
                                          </p:spTgt>
                                        </p:tgtEl>
                                      </p:cBhvr>
                                    </p:animEffect>
                                  </p:childTnLst>
                                </p:cTn>
                              </p:par>
                            </p:childTnLst>
                          </p:cTn>
                        </p:par>
                        <p:par>
                          <p:cTn id="55" fill="hold">
                            <p:stCondLst>
                              <p:cond delay="1000"/>
                            </p:stCondLst>
                            <p:childTnLst>
                              <p:par>
                                <p:cTn id="56" presetID="10" presetClass="entr" presetSubtype="0" fill="hold" grpId="0" nodeType="afterEffect">
                                  <p:stCondLst>
                                    <p:cond delay="0"/>
                                  </p:stCondLst>
                                  <p:childTnLst>
                                    <p:set>
                                      <p:cBhvr>
                                        <p:cTn id="57" dur="1" fill="hold">
                                          <p:stCondLst>
                                            <p:cond delay="0"/>
                                          </p:stCondLst>
                                        </p:cTn>
                                        <p:tgtEl>
                                          <p:spTgt spid="40">
                                            <p:txEl>
                                              <p:pRg st="10" end="10"/>
                                            </p:txEl>
                                          </p:spTgt>
                                        </p:tgtEl>
                                        <p:attrNameLst>
                                          <p:attrName>style.visibility</p:attrName>
                                        </p:attrNameLst>
                                      </p:cBhvr>
                                      <p:to>
                                        <p:strVal val="visible"/>
                                      </p:to>
                                    </p:set>
                                    <p:animEffect transition="in" filter="fade">
                                      <p:cBhvr>
                                        <p:cTn id="58" dur="500"/>
                                        <p:tgtEl>
                                          <p:spTgt spid="40">
                                            <p:txEl>
                                              <p:pRg st="10" end="10"/>
                                            </p:txEl>
                                          </p:spTgt>
                                        </p:tgtEl>
                                      </p:cBhvr>
                                    </p:animEffect>
                                  </p:childTnLst>
                                </p:cTn>
                              </p:par>
                            </p:childTnLst>
                          </p:cTn>
                        </p:par>
                        <p:par>
                          <p:cTn id="59" fill="hold">
                            <p:stCondLst>
                              <p:cond delay="1500"/>
                            </p:stCondLst>
                            <p:childTnLst>
                              <p:par>
                                <p:cTn id="60" presetID="10" presetClass="entr" presetSubtype="0" fill="hold" grpId="0" nodeType="afterEffect">
                                  <p:stCondLst>
                                    <p:cond delay="0"/>
                                  </p:stCondLst>
                                  <p:childTnLst>
                                    <p:set>
                                      <p:cBhvr>
                                        <p:cTn id="61" dur="1" fill="hold">
                                          <p:stCondLst>
                                            <p:cond delay="0"/>
                                          </p:stCondLst>
                                        </p:cTn>
                                        <p:tgtEl>
                                          <p:spTgt spid="40">
                                            <p:txEl>
                                              <p:pRg st="11" end="11"/>
                                            </p:txEl>
                                          </p:spTgt>
                                        </p:tgtEl>
                                        <p:attrNameLst>
                                          <p:attrName>style.visibility</p:attrName>
                                        </p:attrNameLst>
                                      </p:cBhvr>
                                      <p:to>
                                        <p:strVal val="visible"/>
                                      </p:to>
                                    </p:set>
                                    <p:animEffect transition="in" filter="fade">
                                      <p:cBhvr>
                                        <p:cTn id="62" dur="500"/>
                                        <p:tgtEl>
                                          <p:spTgt spid="4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20990-5363-C213-FBAE-3EAA181B4C2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4B423A-A813-EE24-9860-2C10D2C04F0A}"/>
              </a:ext>
            </a:extLst>
          </p:cNvPr>
          <p:cNvSpPr>
            <a:spLocks noGrp="1"/>
          </p:cNvSpPr>
          <p:nvPr>
            <p:ph type="subTitle" idx="1"/>
          </p:nvPr>
        </p:nvSpPr>
        <p:spPr>
          <a:xfrm>
            <a:off x="530352" y="3816541"/>
            <a:ext cx="3492370" cy="1655762"/>
          </a:xfrm>
          <a:solidFill>
            <a:schemeClr val="bg1">
              <a:lumMod val="85000"/>
            </a:schemeClr>
          </a:solidFill>
          <a:ln>
            <a:noFill/>
          </a:ln>
          <a:effectLst>
            <a:softEdge rad="127000"/>
          </a:effectLst>
        </p:spPr>
        <p:txBody>
          <a:bodyPr anchor="ctr"/>
          <a:lstStyle/>
          <a:p>
            <a:pPr algn="l"/>
            <a:r>
              <a:rPr lang="en-US" b="1" dirty="0">
                <a:latin typeface="Arial" panose="020B0604020202020204" pitchFamily="34" charset="0"/>
                <a:cs typeface="Arial" panose="020B0604020202020204" pitchFamily="34" charset="0"/>
              </a:rPr>
              <a:t>Project Sponsor: </a:t>
            </a:r>
          </a:p>
          <a:p>
            <a:pPr algn="l"/>
            <a:r>
              <a:rPr lang="en-US" dirty="0">
                <a:latin typeface="Arial" panose="020B0604020202020204" pitchFamily="34" charset="0"/>
                <a:cs typeface="Arial" panose="020B0604020202020204" pitchFamily="34" charset="0"/>
              </a:rPr>
              <a:t>ABC Ltd.</a:t>
            </a:r>
            <a:endParaRPr lang="en-IN"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4E287840-656D-2D61-4EE6-7CA34DC2D67B}"/>
              </a:ext>
            </a:extLst>
          </p:cNvPr>
          <p:cNvSpPr txBox="1">
            <a:spLocks/>
          </p:cNvSpPr>
          <p:nvPr/>
        </p:nvSpPr>
        <p:spPr>
          <a:xfrm>
            <a:off x="4395216" y="3816541"/>
            <a:ext cx="3401568" cy="1655762"/>
          </a:xfrm>
          <a:prstGeom prst="rect">
            <a:avLst/>
          </a:prstGeom>
          <a:solidFill>
            <a:schemeClr val="bg1">
              <a:lumMod val="85000"/>
            </a:schemeClr>
          </a:solidFill>
          <a:ln>
            <a:noFill/>
          </a:ln>
          <a:effectLst>
            <a:softEdge rad="1270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Project Manager:</a:t>
            </a:r>
          </a:p>
          <a:p>
            <a:pPr algn="l"/>
            <a:r>
              <a:rPr lang="en-US" dirty="0" err="1">
                <a:latin typeface="Arial" panose="020B0604020202020204" pitchFamily="34" charset="0"/>
                <a:cs typeface="Arial" panose="020B0604020202020204" pitchFamily="34" charset="0"/>
              </a:rPr>
              <a:t>XyZ</a:t>
            </a:r>
            <a:endParaRPr lang="en-IN"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83AA684F-8A5D-55A5-906D-246EC93E8B1E}"/>
              </a:ext>
            </a:extLst>
          </p:cNvPr>
          <p:cNvSpPr>
            <a:spLocks noGrp="1"/>
          </p:cNvSpPr>
          <p:nvPr>
            <p:ph type="dt" sz="half" idx="10"/>
          </p:nvPr>
        </p:nvSpPr>
        <p:spPr/>
        <p:txBody>
          <a:bodyPr/>
          <a:lstStyle/>
          <a:p>
            <a:r>
              <a:rPr lang="en-IN" dirty="0"/>
              <a:t>22-02-2025</a:t>
            </a:r>
          </a:p>
        </p:txBody>
      </p:sp>
      <p:sp>
        <p:nvSpPr>
          <p:cNvPr id="6" name="Slide Number Placeholder 5">
            <a:extLst>
              <a:ext uri="{FF2B5EF4-FFF2-40B4-BE49-F238E27FC236}">
                <a16:creationId xmlns:a16="http://schemas.microsoft.com/office/drawing/2014/main" id="{D617E19D-E97C-7782-E9EE-673C8234ECF7}"/>
              </a:ext>
            </a:extLst>
          </p:cNvPr>
          <p:cNvSpPr>
            <a:spLocks noGrp="1"/>
          </p:cNvSpPr>
          <p:nvPr>
            <p:ph type="sldNum" sz="quarter" idx="12"/>
          </p:nvPr>
        </p:nvSpPr>
        <p:spPr/>
        <p:txBody>
          <a:bodyPr/>
          <a:lstStyle/>
          <a:p>
            <a:fld id="{EDE9A9CF-9A6C-47EE-A396-11670FEBDDDA}" type="slidenum">
              <a:rPr lang="en-IN" smtClean="0"/>
              <a:t>12</a:t>
            </a:fld>
            <a:endParaRPr lang="en-IN"/>
          </a:p>
        </p:txBody>
      </p:sp>
      <p:sp>
        <p:nvSpPr>
          <p:cNvPr id="7" name="Subtitle 2">
            <a:extLst>
              <a:ext uri="{FF2B5EF4-FFF2-40B4-BE49-F238E27FC236}">
                <a16:creationId xmlns:a16="http://schemas.microsoft.com/office/drawing/2014/main" id="{FA57D067-6A7A-6870-8DD8-A748AD362E3B}"/>
              </a:ext>
            </a:extLst>
          </p:cNvPr>
          <p:cNvSpPr txBox="1">
            <a:spLocks/>
          </p:cNvSpPr>
          <p:nvPr/>
        </p:nvSpPr>
        <p:spPr>
          <a:xfrm>
            <a:off x="8238744" y="3816541"/>
            <a:ext cx="3401568" cy="1655762"/>
          </a:xfrm>
          <a:prstGeom prst="rect">
            <a:avLst/>
          </a:prstGeom>
          <a:solidFill>
            <a:schemeClr val="bg1">
              <a:lumMod val="85000"/>
            </a:schemeClr>
          </a:solidFill>
          <a:ln>
            <a:noFill/>
          </a:ln>
          <a:effectLst>
            <a:softEdge rad="1270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Date:</a:t>
            </a:r>
          </a:p>
          <a:p>
            <a:pPr algn="l"/>
            <a:r>
              <a:rPr lang="en-US" dirty="0">
                <a:latin typeface="Arial" panose="020B0604020202020204" pitchFamily="34" charset="0"/>
                <a:cs typeface="Arial" panose="020B0604020202020204" pitchFamily="34" charset="0"/>
              </a:rPr>
              <a:t>22-2-2025</a:t>
            </a:r>
            <a:endParaRPr lang="en-IN" dirty="0">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AB0B0079-0A9B-64C4-2A1C-D48C9740A386}"/>
              </a:ext>
            </a:extLst>
          </p:cNvPr>
          <p:cNvSpPr>
            <a:spLocks noGrp="1"/>
          </p:cNvSpPr>
          <p:nvPr>
            <p:ph type="ctrTitle"/>
          </p:nvPr>
        </p:nvSpPr>
        <p:spPr>
          <a:xfrm>
            <a:off x="530352" y="406400"/>
            <a:ext cx="11009376" cy="3242056"/>
          </a:xfrm>
          <a:effectLst>
            <a:softEdge rad="317500"/>
          </a:effectLst>
        </p:spPr>
        <p:style>
          <a:lnRef idx="3">
            <a:schemeClr val="lt1"/>
          </a:lnRef>
          <a:fillRef idx="1">
            <a:schemeClr val="dk1"/>
          </a:fillRef>
          <a:effectRef idx="1">
            <a:schemeClr val="dk1"/>
          </a:effectRef>
          <a:fontRef idx="minor">
            <a:schemeClr val="lt1"/>
          </a:fontRef>
        </p:style>
        <p:txBody>
          <a:bodyPr anchor="ctr"/>
          <a:lstStyle/>
          <a:p>
            <a:r>
              <a:rPr lang="en-US" b="1" dirty="0">
                <a:ln w="9525">
                  <a:solidFill>
                    <a:schemeClr val="bg1"/>
                  </a:solidFill>
                  <a:prstDash val="solid"/>
                </a:ln>
                <a:effectLst>
                  <a:outerShdw blurRad="12700" dist="38100" dir="2700000" algn="tl" rotWithShape="0">
                    <a:schemeClr val="bg1">
                      <a:lumMod val="50000"/>
                    </a:schemeClr>
                  </a:outerShdw>
                </a:effectLst>
              </a:rPr>
              <a:t>Thank You ..</a:t>
            </a:r>
            <a:endParaRPr lang="en-IN"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387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8"/>
                                        </p:tgtEl>
                                        <p:attrNameLst>
                                          <p:attrName>style.color</p:attrName>
                                        </p:attrNameLst>
                                      </p:cBhvr>
                                      <p:to>
                                        <a:schemeClr val="bg1"/>
                                      </p:to>
                                    </p:animClr>
                                    <p:animClr clrSpc="rgb" dir="cw">
                                      <p:cBhvr>
                                        <p:cTn id="7" dur="250" autoRev="1" fill="remove"/>
                                        <p:tgtEl>
                                          <p:spTgt spid="8"/>
                                        </p:tgtEl>
                                        <p:attrNameLst>
                                          <p:attrName>fillcolor</p:attrName>
                                        </p:attrNameLst>
                                      </p:cBhvr>
                                      <p:to>
                                        <a:schemeClr val="bg1"/>
                                      </p:to>
                                    </p:animClr>
                                    <p:set>
                                      <p:cBhvr>
                                        <p:cTn id="8" dur="250" autoRev="1" fill="remove"/>
                                        <p:tgtEl>
                                          <p:spTgt spid="8"/>
                                        </p:tgtEl>
                                        <p:attrNameLst>
                                          <p:attrName>fill.type</p:attrName>
                                        </p:attrNameLst>
                                      </p:cBhvr>
                                      <p:to>
                                        <p:strVal val="solid"/>
                                      </p:to>
                                    </p:set>
                                    <p:set>
                                      <p:cBhvr>
                                        <p:cTn id="9" dur="250" autoRev="1" fill="remove"/>
                                        <p:tgtEl>
                                          <p:spTgt spid="8"/>
                                        </p:tgtEl>
                                        <p:attrNameLst>
                                          <p:attrName>fill.on</p:attrName>
                                        </p:attrNameLst>
                                      </p:cBhvr>
                                      <p:to>
                                        <p:strVal val="true"/>
                                      </p:to>
                                    </p:set>
                                  </p:childTnLst>
                                </p:cTn>
                              </p:par>
                              <p:par>
                                <p:cTn id="10" presetID="10"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F2D5-DD1E-9C99-C2CE-A5935ADEB359}"/>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Situation</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41E6632-C982-3EE2-CFC8-3B21E95B921B}"/>
              </a:ext>
            </a:extLst>
          </p:cNvPr>
          <p:cNvSpPr>
            <a:spLocks noGrp="1"/>
          </p:cNvSpPr>
          <p:nvPr>
            <p:ph idx="1"/>
          </p:nvPr>
        </p:nvSpPr>
        <p:spPr>
          <a:xfrm>
            <a:off x="541020" y="1243584"/>
            <a:ext cx="11109960" cy="4828032"/>
          </a:xfrm>
          <a:ln>
            <a:solidFill>
              <a:schemeClr val="tx1"/>
            </a:solidFill>
          </a:ln>
        </p:spPr>
        <p:txBody>
          <a:bodyPr anchor="t">
            <a:normAutofit/>
          </a:bodyPr>
          <a:lstStyle/>
          <a:p>
            <a:pPr marL="0" indent="0">
              <a:buNone/>
            </a:pPr>
            <a:r>
              <a:rPr lang="en-US" sz="1600" b="1" i="1" u="sng" dirty="0">
                <a:latin typeface="Arial" panose="020B0604020202020204" pitchFamily="34" charset="0"/>
                <a:cs typeface="Arial" panose="020B0604020202020204" pitchFamily="34" charset="0"/>
              </a:rPr>
              <a:t>Background:</a:t>
            </a:r>
          </a:p>
          <a:p>
            <a:pPr marL="0" indent="0">
              <a:buNone/>
            </a:pPr>
            <a:r>
              <a:rPr lang="en-US" sz="1600" dirty="0">
                <a:latin typeface="Arial" panose="020B0604020202020204" pitchFamily="34" charset="0"/>
                <a:cs typeface="Arial" panose="020B0604020202020204" pitchFamily="34" charset="0"/>
              </a:rPr>
              <a:t>The Organization employs manual process of updating TruTime (login and logout of associates working from Home/Hybrid), applying for leave and filling the timesheets week on week in MS excel. These are controlled by existing PMOs as part of their additional roles and responsibility of their own projects.</a:t>
            </a:r>
          </a:p>
          <a:p>
            <a:pPr marL="0" indent="0">
              <a:buNone/>
            </a:pPr>
            <a:r>
              <a:rPr lang="en-IN" sz="1600" b="1" i="1" u="sng" dirty="0">
                <a:latin typeface="Arial" panose="020B0604020202020204" pitchFamily="34" charset="0"/>
                <a:cs typeface="Arial" panose="020B0604020202020204" pitchFamily="34" charset="0"/>
              </a:rPr>
              <a:t>Current Scenario:</a:t>
            </a:r>
            <a:endParaRPr lang="en-US" sz="1600" b="1" i="1" u="sng"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PMO manually collates the TruTime information of all employees working from home/hybrid which includes their login and logout time including their project spent time and break time.</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Employees update their leave request to respective PMOs thru email and PMO manually track these leave requests in excel</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PMO send out excel sheet in share path that all employees update their timesheets accordingly every week and ensure that their leaves and their login logout time align properly</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HR will verify all these details and approve / reject incase of any errors.</a:t>
            </a:r>
          </a:p>
          <a:p>
            <a:endParaRPr lang="en-US" sz="1600" dirty="0">
              <a:latin typeface="Arial" panose="020B0604020202020204" pitchFamily="34" charset="0"/>
              <a:cs typeface="Arial" panose="020B0604020202020204" pitchFamily="34" charset="0"/>
            </a:endParaRPr>
          </a:p>
          <a:p>
            <a:pPr marL="0" indent="0">
              <a:buNone/>
            </a:pPr>
            <a:r>
              <a:rPr lang="en-US" sz="1600" b="1" i="1" u="sng" dirty="0">
                <a:latin typeface="Arial" panose="020B0604020202020204" pitchFamily="34" charset="0"/>
                <a:cs typeface="Arial" panose="020B0604020202020204" pitchFamily="34" charset="0"/>
              </a:rPr>
              <a:t>Key Responsible Person:</a:t>
            </a:r>
          </a:p>
          <a:p>
            <a:pPr marL="0" indent="0">
              <a:buNone/>
            </a:pPr>
            <a:r>
              <a:rPr lang="en-US" sz="1600" dirty="0">
                <a:latin typeface="Arial" panose="020B0604020202020204" pitchFamily="34" charset="0"/>
                <a:cs typeface="Arial" panose="020B0604020202020204" pitchFamily="34" charset="0"/>
              </a:rPr>
              <a:t>PMOs, Employees, HR</a:t>
            </a:r>
          </a:p>
          <a:p>
            <a:endParaRPr lang="en-US" sz="1600" dirty="0">
              <a:latin typeface="Arial" panose="020B0604020202020204" pitchFamily="34" charset="0"/>
              <a:cs typeface="Arial" panose="020B0604020202020204" pitchFamily="34" charset="0"/>
            </a:endParaRPr>
          </a:p>
          <a:p>
            <a:pPr marL="0" indent="0">
              <a:buNone/>
            </a:pPr>
            <a:endParaRPr lang="en-IN"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DD3E41D-21B6-BE09-EBA0-157D4E3E8575}"/>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D753A26B-965B-AB46-B427-7D6FBDF3C80C}"/>
              </a:ext>
            </a:extLst>
          </p:cNvPr>
          <p:cNvSpPr>
            <a:spLocks noGrp="1"/>
          </p:cNvSpPr>
          <p:nvPr>
            <p:ph type="sldNum" sz="quarter" idx="12"/>
          </p:nvPr>
        </p:nvSpPr>
        <p:spPr/>
        <p:txBody>
          <a:bodyPr/>
          <a:lstStyle/>
          <a:p>
            <a:fld id="{EDE9A9CF-9A6C-47EE-A396-11670FEBDDDA}" type="slidenum">
              <a:rPr lang="en-IN" smtClean="0"/>
              <a:t>2</a:t>
            </a:fld>
            <a:endParaRPr lang="en-IN"/>
          </a:p>
        </p:txBody>
      </p:sp>
    </p:spTree>
    <p:extLst>
      <p:ext uri="{BB962C8B-B14F-4D97-AF65-F5344CB8AC3E}">
        <p14:creationId xmlns:p14="http://schemas.microsoft.com/office/powerpoint/2010/main" val="386405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D696D-3C8F-C316-7BCC-7517585330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BA3F86-7D27-D5DD-4984-471498F88A4A}"/>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Problem</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44B7DA2-EB44-104E-B217-86B43281CF3C}"/>
              </a:ext>
            </a:extLst>
          </p:cNvPr>
          <p:cNvSpPr>
            <a:spLocks noGrp="1"/>
          </p:cNvSpPr>
          <p:nvPr>
            <p:ph idx="1"/>
          </p:nvPr>
        </p:nvSpPr>
        <p:spPr>
          <a:xfrm>
            <a:off x="541020" y="1243584"/>
            <a:ext cx="11109960" cy="4828032"/>
          </a:xfrm>
          <a:ln>
            <a:solidFill>
              <a:schemeClr val="tx1"/>
            </a:solidFill>
          </a:ln>
        </p:spPr>
        <p:txBody>
          <a:bodyPr anchor="ctr">
            <a:normAutofit/>
          </a:bodyPr>
          <a:lstStyle/>
          <a:p>
            <a:pPr marL="0" indent="0">
              <a:buNone/>
            </a:pPr>
            <a:r>
              <a:rPr lang="en-US" sz="1600" b="1" i="1" u="sng" dirty="0">
                <a:latin typeface="Arial" panose="020B0604020202020204" pitchFamily="34" charset="0"/>
                <a:cs typeface="Arial" panose="020B0604020202020204" pitchFamily="34" charset="0"/>
              </a:rPr>
              <a:t>Problem Statement:</a:t>
            </a:r>
          </a:p>
          <a:p>
            <a:pPr marL="0" indent="0">
              <a:buNone/>
            </a:pPr>
            <a:r>
              <a:rPr lang="en-US" sz="1600" dirty="0">
                <a:latin typeface="Arial" panose="020B0604020202020204" pitchFamily="34" charset="0"/>
                <a:cs typeface="Arial" panose="020B0604020202020204" pitchFamily="34" charset="0"/>
              </a:rPr>
              <a:t>The current process of manual excel/email-based work for updating TruTime, Apply Leave and filling up timesheets are time consuming, Error prone and inefficient. </a:t>
            </a:r>
          </a:p>
          <a:p>
            <a:pPr marL="0" indent="0">
              <a:buNone/>
            </a:pPr>
            <a:r>
              <a:rPr lang="en-US" sz="1600" b="1" i="1" u="sng" dirty="0">
                <a:latin typeface="Arial" panose="020B0604020202020204" pitchFamily="34" charset="0"/>
                <a:cs typeface="Arial" panose="020B0604020202020204" pitchFamily="34" charset="0"/>
              </a:rPr>
              <a:t>Impact:</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Time Wastage – </a:t>
            </a:r>
            <a:r>
              <a:rPr lang="en-US" sz="1600" dirty="0">
                <a:latin typeface="Arial" panose="020B0604020202020204" pitchFamily="34" charset="0"/>
                <a:cs typeface="Arial" panose="020B0604020202020204" pitchFamily="34" charset="0"/>
              </a:rPr>
              <a:t>PMOs take significant amount of time to update all the information in excel as it depend on employee's responses and post which they verify each data manually.</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Error – </a:t>
            </a:r>
            <a:r>
              <a:rPr lang="en-US" sz="1600" dirty="0">
                <a:latin typeface="Arial" panose="020B0604020202020204" pitchFamily="34" charset="0"/>
                <a:cs typeface="Arial" panose="020B0604020202020204" pitchFamily="34" charset="0"/>
              </a:rPr>
              <a:t>increased risks of human error in data entry and calculations which may lead to discrepancies</a:t>
            </a:r>
            <a:endParaRPr lang="en-US" sz="16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Delays – </a:t>
            </a:r>
            <a:r>
              <a:rPr lang="en-US" sz="1600" dirty="0">
                <a:latin typeface="Arial" panose="020B0604020202020204" pitchFamily="34" charset="0"/>
                <a:cs typeface="Arial" panose="020B0604020202020204" pitchFamily="34" charset="0"/>
              </a:rPr>
              <a:t>processing leave requests, TruTime or Timesheets manually can be slow which can affect employees and project timelines. </a:t>
            </a:r>
            <a:r>
              <a:rPr lang="en-US" sz="1600" b="1" dirty="0">
                <a:latin typeface="Arial" panose="020B0604020202020204" pitchFamily="34" charset="0"/>
                <a:cs typeface="Arial" panose="020B0604020202020204" pitchFamily="34" charset="0"/>
              </a:rPr>
              <a:t> </a:t>
            </a:r>
          </a:p>
          <a:p>
            <a:pPr marL="0" indent="0">
              <a:buNone/>
            </a:pPr>
            <a:r>
              <a:rPr lang="en-US" sz="1600" b="1" i="1" u="sng" dirty="0">
                <a:latin typeface="Arial" panose="020B0604020202020204" pitchFamily="34" charset="0"/>
                <a:cs typeface="Arial" panose="020B0604020202020204" pitchFamily="34" charset="0"/>
              </a:rPr>
              <a:t>Root Cause:</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Lack of automation and integration of internal systems</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Dependence on manual data and communication over email</a:t>
            </a:r>
          </a:p>
          <a:p>
            <a:pPr>
              <a:buFont typeface="Wingdings" panose="05000000000000000000" pitchFamily="2" charset="2"/>
              <a:buChar char="q"/>
            </a:pPr>
            <a:r>
              <a:rPr lang="en-US" sz="1600" dirty="0">
                <a:latin typeface="Arial" panose="020B0604020202020204" pitchFamily="34" charset="0"/>
                <a:cs typeface="Arial" panose="020B0604020202020204" pitchFamily="34" charset="0"/>
              </a:rPr>
              <a:t>Limited visibility and real time tracking of TruTime, Leaves and timesheets update</a:t>
            </a:r>
          </a:p>
          <a:p>
            <a:pPr marL="0" indent="0">
              <a:buNone/>
            </a:pPr>
            <a:endParaRPr lang="en-IN"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3EE9EAD-2E8F-0559-CCAF-E21605648F3F}"/>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AB1DE953-5A07-1624-BB56-FC9A09B967E7}"/>
              </a:ext>
            </a:extLst>
          </p:cNvPr>
          <p:cNvSpPr>
            <a:spLocks noGrp="1"/>
          </p:cNvSpPr>
          <p:nvPr>
            <p:ph type="sldNum" sz="quarter" idx="12"/>
          </p:nvPr>
        </p:nvSpPr>
        <p:spPr/>
        <p:txBody>
          <a:bodyPr/>
          <a:lstStyle/>
          <a:p>
            <a:fld id="{EDE9A9CF-9A6C-47EE-A396-11670FEBDDDA}" type="slidenum">
              <a:rPr lang="en-IN" smtClean="0"/>
              <a:t>3</a:t>
            </a:fld>
            <a:endParaRPr lang="en-IN"/>
          </a:p>
        </p:txBody>
      </p:sp>
    </p:spTree>
    <p:extLst>
      <p:ext uri="{BB962C8B-B14F-4D97-AF65-F5344CB8AC3E}">
        <p14:creationId xmlns:p14="http://schemas.microsoft.com/office/powerpoint/2010/main" val="3379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4686C-6FDB-CF24-F6BA-7457A821D8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F2893-F938-9B48-D3DC-4C0D066C8E9B}"/>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Opportunity</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B804B2-6D0B-56C9-A062-BA968B8543BA}"/>
              </a:ext>
            </a:extLst>
          </p:cNvPr>
          <p:cNvSpPr>
            <a:spLocks noGrp="1"/>
          </p:cNvSpPr>
          <p:nvPr>
            <p:ph idx="1"/>
          </p:nvPr>
        </p:nvSpPr>
        <p:spPr>
          <a:xfrm>
            <a:off x="541020" y="1243584"/>
            <a:ext cx="11109960" cy="4828032"/>
          </a:xfrm>
          <a:ln>
            <a:solidFill>
              <a:schemeClr val="tx1"/>
            </a:solidFill>
          </a:ln>
        </p:spPr>
        <p:txBody>
          <a:bodyPr anchor="b">
            <a:normAutofit/>
          </a:bodyPr>
          <a:lstStyle/>
          <a:p>
            <a:pPr marL="0" indent="0">
              <a:buNone/>
            </a:pPr>
            <a:r>
              <a:rPr lang="en-US" sz="1600" b="1" i="1" u="sng" dirty="0">
                <a:latin typeface="Arial" panose="020B0604020202020204" pitchFamily="34" charset="0"/>
                <a:cs typeface="Arial" panose="020B0604020202020204" pitchFamily="34" charset="0"/>
              </a:rPr>
              <a:t>Opportunities Identified:</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Automation – </a:t>
            </a:r>
            <a:r>
              <a:rPr lang="en-US" sz="1600" dirty="0">
                <a:latin typeface="Arial" panose="020B0604020202020204" pitchFamily="34" charset="0"/>
                <a:cs typeface="Arial" panose="020B0604020202020204" pitchFamily="34" charset="0"/>
              </a:rPr>
              <a:t>Implementation of automation systems for TruTime Tracking, Applying Leave and Submitting Timesheets</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Integration – </a:t>
            </a:r>
            <a:r>
              <a:rPr lang="en-US" sz="1600" dirty="0">
                <a:latin typeface="Arial" panose="020B0604020202020204" pitchFamily="34" charset="0"/>
                <a:cs typeface="Arial" panose="020B0604020202020204" pitchFamily="34" charset="0"/>
              </a:rPr>
              <a:t>Integrating the system with existing HR with project management system for seamless data flow</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Real Time Tracking – </a:t>
            </a:r>
            <a:r>
              <a:rPr lang="en-US" sz="1600" dirty="0">
                <a:latin typeface="Arial" panose="020B0604020202020204" pitchFamily="34" charset="0"/>
                <a:cs typeface="Arial" panose="020B0604020202020204" pitchFamily="34" charset="0"/>
              </a:rPr>
              <a:t>enhancing real-time visibility and tracking of data and its updates</a:t>
            </a:r>
            <a:endParaRPr lang="en-US" sz="1600" b="1" dirty="0">
              <a:latin typeface="Arial" panose="020B0604020202020204" pitchFamily="34" charset="0"/>
              <a:cs typeface="Arial" panose="020B0604020202020204" pitchFamily="34" charset="0"/>
            </a:endParaRPr>
          </a:p>
          <a:p>
            <a:pPr marL="0" indent="0">
              <a:buNone/>
            </a:pPr>
            <a:r>
              <a:rPr lang="en-IN" sz="1600" b="1" i="1" u="sng" dirty="0">
                <a:latin typeface="Arial" panose="020B0604020202020204" pitchFamily="34" charset="0"/>
                <a:cs typeface="Arial" panose="020B0604020202020204" pitchFamily="34" charset="0"/>
              </a:rPr>
              <a:t>Purpose Statement (Goals):</a:t>
            </a:r>
          </a:p>
          <a:p>
            <a:pPr>
              <a:buFont typeface="Wingdings" panose="05000000000000000000" pitchFamily="2" charset="2"/>
              <a:buChar char="q"/>
            </a:pPr>
            <a:r>
              <a:rPr lang="en-IN" sz="1600" dirty="0">
                <a:latin typeface="Arial" panose="020B0604020202020204" pitchFamily="34" charset="0"/>
                <a:cs typeface="Arial" panose="020B0604020202020204" pitchFamily="34" charset="0"/>
              </a:rPr>
              <a:t>Eliminate manual data entry and reduce the processing time spent by 80-90% thru end to end automation</a:t>
            </a:r>
          </a:p>
          <a:p>
            <a:pPr>
              <a:buFont typeface="Wingdings" panose="05000000000000000000" pitchFamily="2" charset="2"/>
              <a:buChar char="q"/>
            </a:pPr>
            <a:r>
              <a:rPr lang="en-IN" sz="1600" dirty="0">
                <a:latin typeface="Arial" panose="020B0604020202020204" pitchFamily="34" charset="0"/>
                <a:cs typeface="Arial" panose="020B0604020202020204" pitchFamily="34" charset="0"/>
              </a:rPr>
              <a:t>Minimising the errors by less than 1%</a:t>
            </a:r>
          </a:p>
          <a:p>
            <a:pPr>
              <a:buFont typeface="Wingdings" panose="05000000000000000000" pitchFamily="2" charset="2"/>
              <a:buChar char="q"/>
            </a:pPr>
            <a:r>
              <a:rPr lang="en-IN" sz="1600" dirty="0">
                <a:latin typeface="Arial" panose="020B0604020202020204" pitchFamily="34" charset="0"/>
                <a:cs typeface="Arial" panose="020B0604020202020204" pitchFamily="34" charset="0"/>
              </a:rPr>
              <a:t>Streamline the approval process for increased employee satisfaction</a:t>
            </a:r>
          </a:p>
          <a:p>
            <a:pPr>
              <a:buFont typeface="Wingdings" panose="05000000000000000000" pitchFamily="2" charset="2"/>
              <a:buChar char="q"/>
            </a:pPr>
            <a:r>
              <a:rPr lang="en-IN" sz="1600" dirty="0">
                <a:latin typeface="Arial" panose="020B0604020202020204" pitchFamily="34" charset="0"/>
                <a:cs typeface="Arial" panose="020B0604020202020204" pitchFamily="34" charset="0"/>
              </a:rPr>
              <a:t>Enhance operation efficiency and lower the Burden of PMOs with accurate and timely data</a:t>
            </a:r>
          </a:p>
          <a:p>
            <a:pPr>
              <a:buFont typeface="Wingdings" panose="05000000000000000000" pitchFamily="2" charset="2"/>
              <a:buChar char="q"/>
            </a:pPr>
            <a:endParaRPr lang="en-IN" sz="16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600" dirty="0">
              <a:latin typeface="Arial" panose="020B0604020202020204" pitchFamily="34" charset="0"/>
              <a:cs typeface="Arial" panose="020B0604020202020204" pitchFamily="34" charset="0"/>
            </a:endParaRPr>
          </a:p>
          <a:p>
            <a:pPr marL="0" indent="0">
              <a:buNone/>
            </a:pPr>
            <a:endParaRPr lang="en-IN"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BEF1F331-DB41-30CD-23D9-A9CD18AD4F00}"/>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407140FB-3570-0D4A-4992-2DC2830C2D57}"/>
              </a:ext>
            </a:extLst>
          </p:cNvPr>
          <p:cNvSpPr>
            <a:spLocks noGrp="1"/>
          </p:cNvSpPr>
          <p:nvPr>
            <p:ph type="sldNum" sz="quarter" idx="12"/>
          </p:nvPr>
        </p:nvSpPr>
        <p:spPr/>
        <p:txBody>
          <a:bodyPr/>
          <a:lstStyle/>
          <a:p>
            <a:fld id="{EDE9A9CF-9A6C-47EE-A396-11670FEBDDDA}" type="slidenum">
              <a:rPr lang="en-IN" smtClean="0"/>
              <a:t>4</a:t>
            </a:fld>
            <a:endParaRPr lang="en-IN"/>
          </a:p>
        </p:txBody>
      </p:sp>
    </p:spTree>
    <p:extLst>
      <p:ext uri="{BB962C8B-B14F-4D97-AF65-F5344CB8AC3E}">
        <p14:creationId xmlns:p14="http://schemas.microsoft.com/office/powerpoint/2010/main" val="66234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500"/>
                                        <p:tgtEl>
                                          <p:spTgt spid="3">
                                            <p:txEl>
                                              <p:pRg st="7" end="7"/>
                                            </p:txEl>
                                          </p:spTgt>
                                        </p:tgtEl>
                                      </p:cBhvr>
                                    </p:animEffect>
                                  </p:childTnLst>
                                </p:cTn>
                              </p:par>
                            </p:childTnLst>
                          </p:cTn>
                        </p:par>
                        <p:par>
                          <p:cTn id="47" fill="hold">
                            <p:stCondLst>
                              <p:cond delay="2000"/>
                            </p:stCondLst>
                            <p:childTnLst>
                              <p:par>
                                <p:cTn id="48" presetID="10"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D3016-90F4-75A4-4D61-EF7C985FFD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E3181-8CDF-EA2A-3A90-6FFEEBA443F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Project Objectives (1/2)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5B19AB72-5D03-4C82-3EE0-B8AA6BDBB0C0}"/>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DB26D66F-64E8-EC70-B70D-F470D196C521}"/>
              </a:ext>
            </a:extLst>
          </p:cNvPr>
          <p:cNvSpPr>
            <a:spLocks noGrp="1"/>
          </p:cNvSpPr>
          <p:nvPr>
            <p:ph type="sldNum" sz="quarter" idx="12"/>
          </p:nvPr>
        </p:nvSpPr>
        <p:spPr/>
        <p:txBody>
          <a:bodyPr/>
          <a:lstStyle/>
          <a:p>
            <a:fld id="{EDE9A9CF-9A6C-47EE-A396-11670FEBDDDA}" type="slidenum">
              <a:rPr lang="en-IN" smtClean="0"/>
              <a:t>5</a:t>
            </a:fld>
            <a:endParaRPr lang="en-IN"/>
          </a:p>
        </p:txBody>
      </p:sp>
      <p:sp>
        <p:nvSpPr>
          <p:cNvPr id="40" name="Content Placeholder 2">
            <a:extLst>
              <a:ext uri="{FF2B5EF4-FFF2-40B4-BE49-F238E27FC236}">
                <a16:creationId xmlns:a16="http://schemas.microsoft.com/office/drawing/2014/main" id="{40CBFC2A-D2ED-4286-3BD7-E6A45AD28AA8}"/>
              </a:ext>
            </a:extLst>
          </p:cNvPr>
          <p:cNvSpPr>
            <a:spLocks noGrp="1"/>
          </p:cNvSpPr>
          <p:nvPr>
            <p:ph idx="1"/>
          </p:nvPr>
        </p:nvSpPr>
        <p:spPr>
          <a:xfrm>
            <a:off x="541020" y="1243584"/>
            <a:ext cx="11109960" cy="4828032"/>
          </a:xfrm>
          <a:ln>
            <a:solidFill>
              <a:schemeClr val="tx1"/>
            </a:solidFill>
          </a:ln>
        </p:spPr>
        <p:txBody>
          <a:bodyPr tIns="108000" anchor="t">
            <a:normAutofit fontScale="92500" lnSpcReduction="10000"/>
          </a:bodyPr>
          <a:lstStyle/>
          <a:p>
            <a:pPr>
              <a:buFont typeface="Wingdings" panose="05000000000000000000" pitchFamily="2" charset="2"/>
              <a:buChar char="q"/>
            </a:pPr>
            <a:r>
              <a:rPr lang="en-IN" sz="1600" b="1" dirty="0">
                <a:latin typeface="Arial" panose="020B0604020202020204" pitchFamily="34" charset="0"/>
                <a:cs typeface="Arial" panose="020B0604020202020204" pitchFamily="34" charset="0"/>
              </a:rPr>
              <a:t>Improve Efficiency </a:t>
            </a:r>
          </a:p>
          <a:p>
            <a:pPr lvl="1">
              <a:buFont typeface="Wingdings" panose="05000000000000000000" pitchFamily="2" charset="2"/>
              <a:buChar char="q"/>
            </a:pPr>
            <a:r>
              <a:rPr lang="en-IN" sz="1600" dirty="0">
                <a:latin typeface="Arial" panose="020B0604020202020204" pitchFamily="34" charset="0"/>
                <a:cs typeface="Arial" panose="020B0604020202020204" pitchFamily="34" charset="0"/>
              </a:rPr>
              <a:t>Reduce time spent on manual data entry and processing by 50% at the 1</a:t>
            </a:r>
            <a:r>
              <a:rPr lang="en-IN" sz="1600" baseline="30000" dirty="0">
                <a:latin typeface="Arial" panose="020B0604020202020204" pitchFamily="34" charset="0"/>
                <a:cs typeface="Arial" panose="020B0604020202020204" pitchFamily="34" charset="0"/>
              </a:rPr>
              <a:t>st</a:t>
            </a:r>
            <a:r>
              <a:rPr lang="en-IN" sz="1600" dirty="0">
                <a:latin typeface="Arial" panose="020B0604020202020204" pitchFamily="34" charset="0"/>
                <a:cs typeface="Arial" panose="020B0604020202020204" pitchFamily="34" charset="0"/>
              </a:rPr>
              <a:t> phase and reduce to 90% later on.</a:t>
            </a:r>
          </a:p>
          <a:p>
            <a:pPr lvl="1">
              <a:buFont typeface="Wingdings" panose="05000000000000000000" pitchFamily="2" charset="2"/>
              <a:buChar char="q"/>
            </a:pPr>
            <a:r>
              <a:rPr lang="en-IN" sz="1600" dirty="0">
                <a:latin typeface="Arial" panose="020B0604020202020204" pitchFamily="34" charset="0"/>
                <a:cs typeface="Arial" panose="020B0604020202020204" pitchFamily="34" charset="0"/>
              </a:rPr>
              <a:t>Automate repetitive tasks related to TruTime, Applying Leave and submitting timesheets.</a:t>
            </a:r>
          </a:p>
          <a:p>
            <a:pPr>
              <a:buFont typeface="Wingdings" panose="05000000000000000000" pitchFamily="2" charset="2"/>
              <a:buChar char="q"/>
            </a:pPr>
            <a:r>
              <a:rPr lang="en-IN" sz="1600" b="1" dirty="0">
                <a:latin typeface="Arial" panose="020B0604020202020204" pitchFamily="34" charset="0"/>
                <a:cs typeface="Arial" panose="020B0604020202020204" pitchFamily="34" charset="0"/>
              </a:rPr>
              <a:t>Enhance Data Accuracy</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Achieve a 95% reduction in errors in Trutime, leave, and timesheet data by implementing automated validation and data entry.</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Ensure real-time updates and synchronization across all related systems to maintain data integrity.</a:t>
            </a:r>
          </a:p>
          <a:p>
            <a:pPr>
              <a:buFont typeface="Wingdings" panose="05000000000000000000" pitchFamily="2" charset="2"/>
              <a:buChar char="q"/>
            </a:pPr>
            <a:r>
              <a:rPr lang="en-IN" sz="1600" b="1" dirty="0">
                <a:latin typeface="Arial" panose="020B0604020202020204" pitchFamily="34" charset="0"/>
                <a:cs typeface="Arial" panose="020B0604020202020204" pitchFamily="34" charset="0"/>
              </a:rPr>
              <a:t>Increase Visibility and Reporting</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Implement real-time tracking and reporting features to provide better insights into employee time management and project progress.</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Enable automated generation of reports for Trutime, leave balances, and timesheets, reducing the need for manual report preparation.</a:t>
            </a:r>
          </a:p>
          <a:p>
            <a:pPr>
              <a:buFont typeface="Wingdings" panose="05000000000000000000" pitchFamily="2" charset="2"/>
              <a:buChar char="q"/>
            </a:pPr>
            <a:r>
              <a:rPr lang="en-US" sz="1600" b="1" dirty="0">
                <a:latin typeface="Arial" panose="020B0604020202020204" pitchFamily="34" charset="0"/>
                <a:cs typeface="Arial" panose="020B0604020202020204" pitchFamily="34" charset="0"/>
              </a:rPr>
              <a:t>Ensure Data Security, Compliance and System Integration</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Implement robust security measures to protect sensitive employee data and ensure compliance with data protection regulations.</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Ensure the automated system meets all relevant industry standards and company policies for data security and privacy.</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Integrate the new automated system with existing HR and project management systems to ensure seamless data flow and eliminate data storage.</a:t>
            </a:r>
          </a:p>
          <a:p>
            <a:pPr lvl="1">
              <a:buFont typeface="Wingdings" panose="05000000000000000000" pitchFamily="2" charset="2"/>
              <a:buChar char="q"/>
            </a:pPr>
            <a:r>
              <a:rPr lang="en-US" sz="1600" dirty="0">
                <a:latin typeface="Arial" panose="020B0604020202020204" pitchFamily="34" charset="0"/>
                <a:cs typeface="Arial" panose="020B0604020202020204" pitchFamily="34" charset="0"/>
              </a:rPr>
              <a:t>Achieve full system integration within the first 7 months of the project.</a:t>
            </a:r>
            <a:endParaRPr lang="en-IN" sz="16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6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660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bg/>
                                          </p:spTgt>
                                        </p:tgtEl>
                                        <p:attrNameLst>
                                          <p:attrName>style.visibility</p:attrName>
                                        </p:attrNameLst>
                                      </p:cBhvr>
                                      <p:to>
                                        <p:strVal val="visible"/>
                                      </p:to>
                                    </p:set>
                                    <p:animEffect transition="in" filter="fade">
                                      <p:cBhvr>
                                        <p:cTn id="12" dur="500"/>
                                        <p:tgtEl>
                                          <p:spTgt spid="40">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xEl>
                                              <p:pRg st="0" end="0"/>
                                            </p:txEl>
                                          </p:spTgt>
                                        </p:tgtEl>
                                        <p:attrNameLst>
                                          <p:attrName>style.visibility</p:attrName>
                                        </p:attrNameLst>
                                      </p:cBhvr>
                                      <p:to>
                                        <p:strVal val="visible"/>
                                      </p:to>
                                    </p:set>
                                    <p:animEffect transition="in" filter="fade">
                                      <p:cBhvr>
                                        <p:cTn id="17" dur="500"/>
                                        <p:tgtEl>
                                          <p:spTgt spid="40">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40">
                                            <p:txEl>
                                              <p:pRg st="1" end="1"/>
                                            </p:txEl>
                                          </p:spTgt>
                                        </p:tgtEl>
                                        <p:attrNameLst>
                                          <p:attrName>style.visibility</p:attrName>
                                        </p:attrNameLst>
                                      </p:cBhvr>
                                      <p:to>
                                        <p:strVal val="visible"/>
                                      </p:to>
                                    </p:set>
                                    <p:animEffect transition="in" filter="fade">
                                      <p:cBhvr>
                                        <p:cTn id="21" dur="500"/>
                                        <p:tgtEl>
                                          <p:spTgt spid="40">
                                            <p:txEl>
                                              <p:pRg st="1" end="1"/>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40">
                                            <p:txEl>
                                              <p:pRg st="2" end="2"/>
                                            </p:txEl>
                                          </p:spTgt>
                                        </p:tgtEl>
                                        <p:attrNameLst>
                                          <p:attrName>style.visibility</p:attrName>
                                        </p:attrNameLst>
                                      </p:cBhvr>
                                      <p:to>
                                        <p:strVal val="visible"/>
                                      </p:to>
                                    </p:set>
                                    <p:animEffect transition="in" filter="fade">
                                      <p:cBhvr>
                                        <p:cTn id="25" dur="500"/>
                                        <p:tgtEl>
                                          <p:spTgt spid="40">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0">
                                            <p:txEl>
                                              <p:pRg st="3" end="3"/>
                                            </p:txEl>
                                          </p:spTgt>
                                        </p:tgtEl>
                                        <p:attrNameLst>
                                          <p:attrName>style.visibility</p:attrName>
                                        </p:attrNameLst>
                                      </p:cBhvr>
                                      <p:to>
                                        <p:strVal val="visible"/>
                                      </p:to>
                                    </p:set>
                                    <p:animEffect transition="in" filter="fade">
                                      <p:cBhvr>
                                        <p:cTn id="30" dur="500"/>
                                        <p:tgtEl>
                                          <p:spTgt spid="40">
                                            <p:txEl>
                                              <p:pRg st="3" end="3"/>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40">
                                            <p:txEl>
                                              <p:pRg st="4" end="4"/>
                                            </p:txEl>
                                          </p:spTgt>
                                        </p:tgtEl>
                                        <p:attrNameLst>
                                          <p:attrName>style.visibility</p:attrName>
                                        </p:attrNameLst>
                                      </p:cBhvr>
                                      <p:to>
                                        <p:strVal val="visible"/>
                                      </p:to>
                                    </p:set>
                                    <p:animEffect transition="in" filter="fade">
                                      <p:cBhvr>
                                        <p:cTn id="34" dur="500"/>
                                        <p:tgtEl>
                                          <p:spTgt spid="40">
                                            <p:txEl>
                                              <p:pRg st="4" end="4"/>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40">
                                            <p:txEl>
                                              <p:pRg st="5" end="5"/>
                                            </p:txEl>
                                          </p:spTgt>
                                        </p:tgtEl>
                                        <p:attrNameLst>
                                          <p:attrName>style.visibility</p:attrName>
                                        </p:attrNameLst>
                                      </p:cBhvr>
                                      <p:to>
                                        <p:strVal val="visible"/>
                                      </p:to>
                                    </p:set>
                                    <p:animEffect transition="in" filter="fade">
                                      <p:cBhvr>
                                        <p:cTn id="38" dur="500"/>
                                        <p:tgtEl>
                                          <p:spTgt spid="40">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0">
                                            <p:txEl>
                                              <p:pRg st="6" end="6"/>
                                            </p:txEl>
                                          </p:spTgt>
                                        </p:tgtEl>
                                        <p:attrNameLst>
                                          <p:attrName>style.visibility</p:attrName>
                                        </p:attrNameLst>
                                      </p:cBhvr>
                                      <p:to>
                                        <p:strVal val="visible"/>
                                      </p:to>
                                    </p:set>
                                    <p:animEffect transition="in" filter="fade">
                                      <p:cBhvr>
                                        <p:cTn id="43" dur="500"/>
                                        <p:tgtEl>
                                          <p:spTgt spid="40">
                                            <p:txEl>
                                              <p:pRg st="6" end="6"/>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40">
                                            <p:txEl>
                                              <p:pRg st="7" end="7"/>
                                            </p:txEl>
                                          </p:spTgt>
                                        </p:tgtEl>
                                        <p:attrNameLst>
                                          <p:attrName>style.visibility</p:attrName>
                                        </p:attrNameLst>
                                      </p:cBhvr>
                                      <p:to>
                                        <p:strVal val="visible"/>
                                      </p:to>
                                    </p:set>
                                    <p:animEffect transition="in" filter="fade">
                                      <p:cBhvr>
                                        <p:cTn id="47" dur="500"/>
                                        <p:tgtEl>
                                          <p:spTgt spid="40">
                                            <p:txEl>
                                              <p:pRg st="7" end="7"/>
                                            </p:tx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40">
                                            <p:txEl>
                                              <p:pRg st="8" end="8"/>
                                            </p:txEl>
                                          </p:spTgt>
                                        </p:tgtEl>
                                        <p:attrNameLst>
                                          <p:attrName>style.visibility</p:attrName>
                                        </p:attrNameLst>
                                      </p:cBhvr>
                                      <p:to>
                                        <p:strVal val="visible"/>
                                      </p:to>
                                    </p:set>
                                    <p:animEffect transition="in" filter="fade">
                                      <p:cBhvr>
                                        <p:cTn id="51" dur="500"/>
                                        <p:tgtEl>
                                          <p:spTgt spid="40">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0">
                                            <p:txEl>
                                              <p:pRg st="9" end="9"/>
                                            </p:txEl>
                                          </p:spTgt>
                                        </p:tgtEl>
                                        <p:attrNameLst>
                                          <p:attrName>style.visibility</p:attrName>
                                        </p:attrNameLst>
                                      </p:cBhvr>
                                      <p:to>
                                        <p:strVal val="visible"/>
                                      </p:to>
                                    </p:set>
                                    <p:animEffect transition="in" filter="fade">
                                      <p:cBhvr>
                                        <p:cTn id="56" dur="500"/>
                                        <p:tgtEl>
                                          <p:spTgt spid="40">
                                            <p:txEl>
                                              <p:pRg st="9" end="9"/>
                                            </p:txEl>
                                          </p:spTgt>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40">
                                            <p:txEl>
                                              <p:pRg st="10" end="10"/>
                                            </p:txEl>
                                          </p:spTgt>
                                        </p:tgtEl>
                                        <p:attrNameLst>
                                          <p:attrName>style.visibility</p:attrName>
                                        </p:attrNameLst>
                                      </p:cBhvr>
                                      <p:to>
                                        <p:strVal val="visible"/>
                                      </p:to>
                                    </p:set>
                                    <p:animEffect transition="in" filter="fade">
                                      <p:cBhvr>
                                        <p:cTn id="60" dur="500"/>
                                        <p:tgtEl>
                                          <p:spTgt spid="40">
                                            <p:txEl>
                                              <p:pRg st="10" end="10"/>
                                            </p:txEl>
                                          </p:spTgt>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40">
                                            <p:txEl>
                                              <p:pRg st="11" end="11"/>
                                            </p:txEl>
                                          </p:spTgt>
                                        </p:tgtEl>
                                        <p:attrNameLst>
                                          <p:attrName>style.visibility</p:attrName>
                                        </p:attrNameLst>
                                      </p:cBhvr>
                                      <p:to>
                                        <p:strVal val="visible"/>
                                      </p:to>
                                    </p:set>
                                    <p:animEffect transition="in" filter="fade">
                                      <p:cBhvr>
                                        <p:cTn id="64" dur="500"/>
                                        <p:tgtEl>
                                          <p:spTgt spid="40">
                                            <p:txEl>
                                              <p:pRg st="11" end="11"/>
                                            </p:txEl>
                                          </p:spTgt>
                                        </p:tgtEl>
                                      </p:cBhvr>
                                    </p:animEffect>
                                  </p:childTnLst>
                                </p:cTn>
                              </p:par>
                            </p:childTnLst>
                          </p:cTn>
                        </p:par>
                        <p:par>
                          <p:cTn id="65" fill="hold">
                            <p:stCondLst>
                              <p:cond delay="1500"/>
                            </p:stCondLst>
                            <p:childTnLst>
                              <p:par>
                                <p:cTn id="66" presetID="10" presetClass="entr" presetSubtype="0" fill="hold" grpId="0" nodeType="afterEffect">
                                  <p:stCondLst>
                                    <p:cond delay="0"/>
                                  </p:stCondLst>
                                  <p:childTnLst>
                                    <p:set>
                                      <p:cBhvr>
                                        <p:cTn id="67" dur="1" fill="hold">
                                          <p:stCondLst>
                                            <p:cond delay="0"/>
                                          </p:stCondLst>
                                        </p:cTn>
                                        <p:tgtEl>
                                          <p:spTgt spid="40">
                                            <p:txEl>
                                              <p:pRg st="12" end="12"/>
                                            </p:txEl>
                                          </p:spTgt>
                                        </p:tgtEl>
                                        <p:attrNameLst>
                                          <p:attrName>style.visibility</p:attrName>
                                        </p:attrNameLst>
                                      </p:cBhvr>
                                      <p:to>
                                        <p:strVal val="visible"/>
                                      </p:to>
                                    </p:set>
                                    <p:animEffect transition="in" filter="fade">
                                      <p:cBhvr>
                                        <p:cTn id="68" dur="500"/>
                                        <p:tgtEl>
                                          <p:spTgt spid="40">
                                            <p:txEl>
                                              <p:pRg st="12" end="12"/>
                                            </p:txEl>
                                          </p:spTgt>
                                        </p:tgtEl>
                                      </p:cBhvr>
                                    </p:animEffect>
                                  </p:childTnLst>
                                </p:cTn>
                              </p:par>
                            </p:childTnLst>
                          </p:cTn>
                        </p:par>
                        <p:par>
                          <p:cTn id="69" fill="hold">
                            <p:stCondLst>
                              <p:cond delay="2000"/>
                            </p:stCondLst>
                            <p:childTnLst>
                              <p:par>
                                <p:cTn id="70" presetID="10" presetClass="entr" presetSubtype="0" fill="hold" grpId="0" nodeType="afterEffect">
                                  <p:stCondLst>
                                    <p:cond delay="0"/>
                                  </p:stCondLst>
                                  <p:childTnLst>
                                    <p:set>
                                      <p:cBhvr>
                                        <p:cTn id="71" dur="1" fill="hold">
                                          <p:stCondLst>
                                            <p:cond delay="0"/>
                                          </p:stCondLst>
                                        </p:cTn>
                                        <p:tgtEl>
                                          <p:spTgt spid="40">
                                            <p:txEl>
                                              <p:pRg st="13" end="13"/>
                                            </p:txEl>
                                          </p:spTgt>
                                        </p:tgtEl>
                                        <p:attrNameLst>
                                          <p:attrName>style.visibility</p:attrName>
                                        </p:attrNameLst>
                                      </p:cBhvr>
                                      <p:to>
                                        <p:strVal val="visible"/>
                                      </p:to>
                                    </p:set>
                                    <p:animEffect transition="in" filter="fade">
                                      <p:cBhvr>
                                        <p:cTn id="72" dur="500"/>
                                        <p:tgtEl>
                                          <p:spTgt spid="4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0"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510BE-D1E9-5A6C-5C31-B7907163ADA9}"/>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78994D23-5CB9-CAB4-F0CD-058FB6E92827}"/>
              </a:ext>
            </a:extLst>
          </p:cNvPr>
          <p:cNvSpPr txBox="1"/>
          <p:nvPr/>
        </p:nvSpPr>
        <p:spPr>
          <a:xfrm>
            <a:off x="9938822" y="1796676"/>
            <a:ext cx="1842385" cy="4193969"/>
          </a:xfrm>
          <a:prstGeom prst="rect">
            <a:avLst/>
          </a:prstGeom>
          <a:noFill/>
          <a:ln>
            <a:solidFill>
              <a:schemeClr val="tx1"/>
            </a:solidFill>
          </a:ln>
        </p:spPr>
        <p:txBody>
          <a:bodyPr wrap="square">
            <a:spAutoFit/>
          </a:bodyPr>
          <a:lstStyle/>
          <a:p>
            <a:pPr marL="285750" lvl="1" indent="-285750" algn="l" defTabSz="666750">
              <a:lnSpc>
                <a:spcPct val="90000"/>
              </a:lnSpc>
              <a:spcBef>
                <a:spcPct val="0"/>
              </a:spcBef>
              <a:spcAft>
                <a:spcPct val="15000"/>
              </a:spcAft>
              <a:buFont typeface="Wingdings" panose="05000000000000000000" pitchFamily="2" charset="2"/>
              <a:buChar char="q"/>
            </a:pPr>
            <a:endParaRPr lang="en-US" sz="141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Improve efficiency </a:t>
            </a:r>
            <a:r>
              <a:rPr lang="en-US" sz="1410" b="0" kern="1200" dirty="0">
                <a:latin typeface="Arial" panose="020B0604020202020204" pitchFamily="34" charset="0"/>
                <a:cs typeface="Arial" panose="020B0604020202020204" pitchFamily="34" charset="0"/>
              </a:rPr>
              <a:t>within the first 7 months of implementation</a:t>
            </a:r>
          </a:p>
          <a:p>
            <a:pPr marL="285750" lvl="1" indent="-285750" algn="l" defTabSz="666750">
              <a:lnSpc>
                <a:spcPct val="90000"/>
              </a:lnSpc>
              <a:spcBef>
                <a:spcPct val="0"/>
              </a:spcBef>
              <a:spcAft>
                <a:spcPct val="15000"/>
              </a:spcAft>
              <a:buFont typeface="Wingdings" panose="05000000000000000000" pitchFamily="2" charset="2"/>
              <a:buChar char="q"/>
            </a:pPr>
            <a:r>
              <a:rPr lang="en-US" sz="1410" b="0" kern="1200" dirty="0">
                <a:latin typeface="Arial" panose="020B0604020202020204" pitchFamily="34" charset="0"/>
                <a:cs typeface="Arial" panose="020B0604020202020204" pitchFamily="34" charset="0"/>
              </a:rPr>
              <a:t>Enhance accuracy within the first 6 months of implementation</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Ensure full compliance within the first 8 months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Complete integration within the first 7 months</a:t>
            </a:r>
          </a:p>
          <a:p>
            <a:pPr marL="285750" lvl="1" indent="-285750" defTabSz="666750">
              <a:lnSpc>
                <a:spcPct val="90000"/>
              </a:lnSpc>
              <a:spcBef>
                <a:spcPct val="0"/>
              </a:spcBef>
              <a:spcAft>
                <a:spcPct val="15000"/>
              </a:spcAft>
              <a:buFont typeface="Wingdings" panose="05000000000000000000" pitchFamily="2" charset="2"/>
              <a:buChar char="q"/>
            </a:pPr>
            <a:endParaRPr lang="en-US" sz="141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endParaRPr lang="en-US" sz="141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F883968-D19A-9C18-2B65-88FC7EFEF0C7}"/>
              </a:ext>
            </a:extLst>
          </p:cNvPr>
          <p:cNvSpPr txBox="1"/>
          <p:nvPr/>
        </p:nvSpPr>
        <p:spPr>
          <a:xfrm>
            <a:off x="7602240" y="1842396"/>
            <a:ext cx="1842385" cy="4161396"/>
          </a:xfrm>
          <a:prstGeom prst="rect">
            <a:avLst/>
          </a:prstGeom>
          <a:noFill/>
          <a:ln>
            <a:solidFill>
              <a:schemeClr val="tx1"/>
            </a:solidFill>
          </a:ln>
        </p:spPr>
        <p:txBody>
          <a:bodyPr wrap="square">
            <a:spAutoFit/>
          </a:bodyPr>
          <a:lstStyle/>
          <a:p>
            <a:pPr marL="285750" lvl="1" indent="-285750" algn="l" defTabSz="666750">
              <a:lnSpc>
                <a:spcPct val="90000"/>
              </a:lnSpc>
              <a:spcBef>
                <a:spcPct val="0"/>
              </a:spcBef>
              <a:spcAft>
                <a:spcPct val="15000"/>
              </a:spcAft>
              <a:buFont typeface="Wingdings" panose="05000000000000000000" pitchFamily="2" charset="2"/>
              <a:buChar char="q"/>
            </a:pPr>
            <a:endParaRPr lang="en-US" sz="141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10" b="0" kern="1200" dirty="0">
                <a:latin typeface="Arial" panose="020B0604020202020204" pitchFamily="34" charset="0"/>
                <a:cs typeface="Arial" panose="020B0604020202020204" pitchFamily="34" charset="0"/>
              </a:rPr>
              <a:t>Provide an intuitive and user-friendly interface</a:t>
            </a:r>
          </a:p>
          <a:p>
            <a:pPr marL="285750" lvl="1" indent="-285750" algn="l" defTabSz="666750">
              <a:lnSpc>
                <a:spcPct val="90000"/>
              </a:lnSpc>
              <a:spcBef>
                <a:spcPct val="0"/>
              </a:spcBef>
              <a:spcAft>
                <a:spcPct val="15000"/>
              </a:spcAft>
              <a:buFont typeface="Wingdings" panose="05000000000000000000" pitchFamily="2" charset="2"/>
              <a:buChar char="q"/>
            </a:pPr>
            <a:r>
              <a:rPr lang="en-US" sz="1410" b="0" kern="1200" dirty="0">
                <a:latin typeface="Arial" panose="020B0604020202020204" pitchFamily="34" charset="0"/>
                <a:cs typeface="Arial" panose="020B0604020202020204" pitchFamily="34" charset="0"/>
              </a:rPr>
              <a:t>Implement automation tools and workflow improvements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Automated validation and data entry systems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industry-standard security protocols policies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Integration modules and ensure compatibility</a:t>
            </a:r>
          </a:p>
        </p:txBody>
      </p:sp>
      <p:sp>
        <p:nvSpPr>
          <p:cNvPr id="39" name="TextBox 38">
            <a:extLst>
              <a:ext uri="{FF2B5EF4-FFF2-40B4-BE49-F238E27FC236}">
                <a16:creationId xmlns:a16="http://schemas.microsoft.com/office/drawing/2014/main" id="{921D5F63-3697-F660-336C-F69E85580ADA}"/>
              </a:ext>
            </a:extLst>
          </p:cNvPr>
          <p:cNvSpPr txBox="1"/>
          <p:nvPr/>
        </p:nvSpPr>
        <p:spPr>
          <a:xfrm>
            <a:off x="5352592" y="1823232"/>
            <a:ext cx="1842385" cy="4161396"/>
          </a:xfrm>
          <a:prstGeom prst="rect">
            <a:avLst/>
          </a:prstGeom>
          <a:noFill/>
          <a:ln>
            <a:solidFill>
              <a:schemeClr val="tx1"/>
            </a:solidFill>
          </a:ln>
        </p:spPr>
        <p:txBody>
          <a:bodyPr wrap="square">
            <a:spAutoFit/>
          </a:bodyPr>
          <a:lstStyle/>
          <a:p>
            <a:pPr marL="285750" lvl="1" indent="-285750" algn="l" defTabSz="666750">
              <a:lnSpc>
                <a:spcPct val="90000"/>
              </a:lnSpc>
              <a:spcBef>
                <a:spcPct val="0"/>
              </a:spcBef>
              <a:spcAft>
                <a:spcPct val="15000"/>
              </a:spcAft>
              <a:buFont typeface="Wingdings" panose="05000000000000000000" pitchFamily="2" charset="2"/>
              <a:buChar char="q"/>
            </a:pPr>
            <a:endParaRPr lang="en-US" sz="141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10" b="0" kern="1200" dirty="0">
                <a:latin typeface="Arial" panose="020B0604020202020204" pitchFamily="34" charset="0"/>
                <a:cs typeface="Arial" panose="020B0604020202020204" pitchFamily="34" charset="0"/>
              </a:rPr>
              <a:t>Provide an intuitive and user-friendly interface</a:t>
            </a:r>
          </a:p>
          <a:p>
            <a:pPr marL="285750" lvl="1" indent="-285750" algn="l" defTabSz="666750">
              <a:lnSpc>
                <a:spcPct val="90000"/>
              </a:lnSpc>
              <a:spcBef>
                <a:spcPct val="0"/>
              </a:spcBef>
              <a:spcAft>
                <a:spcPct val="15000"/>
              </a:spcAft>
              <a:buFont typeface="Wingdings" panose="05000000000000000000" pitchFamily="2" charset="2"/>
              <a:buChar char="q"/>
            </a:pPr>
            <a:r>
              <a:rPr lang="en-US" sz="1410" b="0" kern="1200" dirty="0">
                <a:latin typeface="Arial" panose="020B0604020202020204" pitchFamily="34" charset="0"/>
                <a:cs typeface="Arial" panose="020B0604020202020204" pitchFamily="34" charset="0"/>
              </a:rPr>
              <a:t>Implement automation tools and workflow improvements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Automated validation and data entry systems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industry-standard security protocols policies</a:t>
            </a:r>
          </a:p>
          <a:p>
            <a:pPr marL="285750" lvl="1" indent="-285750" defTabSz="666750">
              <a:lnSpc>
                <a:spcPct val="90000"/>
              </a:lnSpc>
              <a:spcBef>
                <a:spcPct val="0"/>
              </a:spcBef>
              <a:spcAft>
                <a:spcPct val="15000"/>
              </a:spcAft>
              <a:buFont typeface="Wingdings" panose="05000000000000000000" pitchFamily="2" charset="2"/>
              <a:buChar char="q"/>
            </a:pPr>
            <a:r>
              <a:rPr lang="en-US" sz="1410" dirty="0">
                <a:latin typeface="Arial" panose="020B0604020202020204" pitchFamily="34" charset="0"/>
                <a:cs typeface="Arial" panose="020B0604020202020204" pitchFamily="34" charset="0"/>
              </a:rPr>
              <a:t>Integration modules and ensure compatibility</a:t>
            </a:r>
          </a:p>
        </p:txBody>
      </p:sp>
      <p:sp>
        <p:nvSpPr>
          <p:cNvPr id="38" name="TextBox 37">
            <a:extLst>
              <a:ext uri="{FF2B5EF4-FFF2-40B4-BE49-F238E27FC236}">
                <a16:creationId xmlns:a16="http://schemas.microsoft.com/office/drawing/2014/main" id="{7A85CE54-71B3-1764-DFB8-CF27C3689640}"/>
              </a:ext>
            </a:extLst>
          </p:cNvPr>
          <p:cNvSpPr txBox="1"/>
          <p:nvPr/>
        </p:nvSpPr>
        <p:spPr>
          <a:xfrm>
            <a:off x="3025948" y="1751318"/>
            <a:ext cx="1842385" cy="4276171"/>
          </a:xfrm>
          <a:prstGeom prst="rect">
            <a:avLst/>
          </a:prstGeom>
          <a:noFill/>
          <a:ln>
            <a:solidFill>
              <a:schemeClr val="tx1"/>
            </a:solidFill>
          </a:ln>
        </p:spPr>
        <p:txBody>
          <a:bodyPr wrap="square">
            <a:spAutoFit/>
          </a:bodyPr>
          <a:lstStyle/>
          <a:p>
            <a:pPr marL="285750" lvl="1" indent="-285750" algn="l" defTabSz="666750">
              <a:lnSpc>
                <a:spcPct val="90000"/>
              </a:lnSpc>
              <a:spcBef>
                <a:spcPct val="0"/>
              </a:spcBef>
              <a:spcAft>
                <a:spcPct val="15000"/>
              </a:spcAft>
              <a:buFont typeface="Wingdings" panose="05000000000000000000" pitchFamily="2" charset="2"/>
              <a:buChar char="q"/>
            </a:pPr>
            <a:endParaRPr lang="en-US" sz="145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50" b="0" kern="1200" dirty="0">
                <a:latin typeface="Arial" panose="020B0604020202020204" pitchFamily="34" charset="0"/>
                <a:cs typeface="Arial" panose="020B0604020202020204" pitchFamily="34" charset="0"/>
              </a:rPr>
              <a:t>100% manual data process elimination</a:t>
            </a:r>
            <a:endParaRPr lang="en-IN" sz="145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50" b="0" kern="1200" dirty="0">
                <a:latin typeface="Arial" panose="020B0604020202020204" pitchFamily="34" charset="0"/>
                <a:cs typeface="Arial" panose="020B0604020202020204" pitchFamily="34" charset="0"/>
              </a:rPr>
              <a:t>Minimize the data error by less than 5%</a:t>
            </a:r>
            <a:endParaRPr lang="en-IN" sz="145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50" b="0" kern="1200" dirty="0">
                <a:latin typeface="Arial" panose="020B0604020202020204" pitchFamily="34" charset="0"/>
                <a:cs typeface="Arial" panose="020B0604020202020204" pitchFamily="34" charset="0"/>
              </a:rPr>
              <a:t>Increase employee satisfaction</a:t>
            </a:r>
            <a:endParaRPr lang="en-IN" sz="1450" b="0" kern="1200" dirty="0">
              <a:latin typeface="Arial" panose="020B0604020202020204" pitchFamily="34" charset="0"/>
              <a:cs typeface="Arial" panose="020B0604020202020204" pitchFamily="34" charset="0"/>
            </a:endParaRPr>
          </a:p>
          <a:p>
            <a:pPr marL="285750" lvl="1" indent="-285750" algn="l" defTabSz="666750">
              <a:lnSpc>
                <a:spcPct val="90000"/>
              </a:lnSpc>
              <a:spcBef>
                <a:spcPct val="0"/>
              </a:spcBef>
              <a:spcAft>
                <a:spcPct val="15000"/>
              </a:spcAft>
              <a:buFont typeface="Wingdings" panose="05000000000000000000" pitchFamily="2" charset="2"/>
              <a:buChar char="q"/>
            </a:pPr>
            <a:r>
              <a:rPr lang="en-US" sz="1450" b="0" kern="1200" dirty="0">
                <a:latin typeface="Arial" panose="020B0604020202020204" pitchFamily="34" charset="0"/>
                <a:cs typeface="Arial" panose="020B0604020202020204" pitchFamily="34" charset="0"/>
              </a:rPr>
              <a:t>Generate automated reports with 100% real time data</a:t>
            </a:r>
          </a:p>
          <a:p>
            <a:pPr marL="285750" lvl="1" indent="-285750" defTabSz="666750">
              <a:lnSpc>
                <a:spcPct val="90000"/>
              </a:lnSpc>
              <a:spcBef>
                <a:spcPct val="0"/>
              </a:spcBef>
              <a:spcAft>
                <a:spcPct val="15000"/>
              </a:spcAft>
              <a:buFont typeface="Wingdings" panose="05000000000000000000" pitchFamily="2" charset="2"/>
              <a:buChar char="q"/>
            </a:pPr>
            <a:r>
              <a:rPr lang="en-US" sz="1450" b="0" kern="1200" dirty="0">
                <a:latin typeface="Arial" panose="020B0604020202020204" pitchFamily="34" charset="0"/>
                <a:cs typeface="Arial" panose="020B0604020202020204" pitchFamily="34" charset="0"/>
              </a:rPr>
              <a:t>Achieve full system integration for seamless operations</a:t>
            </a:r>
            <a:endParaRPr lang="en-US" sz="145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F52E609-8037-28DA-9250-43628EB87BF4}"/>
              </a:ext>
            </a:extLst>
          </p:cNvPr>
          <p:cNvSpPr txBox="1"/>
          <p:nvPr/>
        </p:nvSpPr>
        <p:spPr>
          <a:xfrm>
            <a:off x="774479" y="1826163"/>
            <a:ext cx="1842385" cy="4172296"/>
          </a:xfrm>
          <a:prstGeom prst="rect">
            <a:avLst/>
          </a:prstGeom>
          <a:noFill/>
          <a:ln>
            <a:solidFill>
              <a:schemeClr val="tx1"/>
            </a:solidFill>
          </a:ln>
        </p:spPr>
        <p:txBody>
          <a:bodyPr wrap="square">
            <a:spAutoFit/>
          </a:bodyPr>
          <a:lstStyle/>
          <a:p>
            <a:pPr marL="285750" lvl="1" indent="-285750" algn="l" defTabSz="666750">
              <a:lnSpc>
                <a:spcPct val="90000"/>
              </a:lnSpc>
              <a:spcBef>
                <a:spcPct val="0"/>
              </a:spcBef>
              <a:spcAft>
                <a:spcPct val="15000"/>
              </a:spcAft>
              <a:buFont typeface="Wingdings" panose="05000000000000000000" pitchFamily="2" charset="2"/>
              <a:buChar char="q"/>
            </a:pPr>
            <a:endParaRPr lang="en-US" sz="1450" b="0" kern="120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r>
              <a:rPr lang="en-US" sz="1400" dirty="0">
                <a:latin typeface="Arial" panose="020B0604020202020204" pitchFamily="34" charset="0"/>
                <a:cs typeface="Arial" panose="020B0604020202020204" pitchFamily="34" charset="0"/>
              </a:rPr>
              <a:t>Reduce manual time spent on data entry and processing</a:t>
            </a:r>
            <a:endParaRPr lang="en-IN" sz="140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r>
              <a:rPr lang="en-US" sz="1400" dirty="0">
                <a:latin typeface="Arial" panose="020B0604020202020204" pitchFamily="34" charset="0"/>
                <a:cs typeface="Arial" panose="020B0604020202020204" pitchFamily="34" charset="0"/>
              </a:rPr>
              <a:t>Reduce error in the data</a:t>
            </a:r>
            <a:endParaRPr lang="en-IN" sz="140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r>
              <a:rPr lang="en-US" sz="1400" dirty="0">
                <a:latin typeface="Arial" panose="020B0604020202020204" pitchFamily="34" charset="0"/>
                <a:cs typeface="Arial" panose="020B0604020202020204" pitchFamily="34" charset="0"/>
              </a:rPr>
              <a:t>Improve user experience for employees and PMO</a:t>
            </a:r>
            <a:endParaRPr lang="en-IN" sz="140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r>
              <a:rPr lang="en-US" sz="1400" dirty="0">
                <a:latin typeface="Arial" panose="020B0604020202020204" pitchFamily="34" charset="0"/>
                <a:cs typeface="Arial" panose="020B0604020202020204" pitchFamily="34" charset="0"/>
              </a:rPr>
              <a:t>Implement real time data tracking management</a:t>
            </a:r>
            <a:endParaRPr lang="en-IN" sz="1400" dirty="0">
              <a:latin typeface="Arial" panose="020B0604020202020204" pitchFamily="34" charset="0"/>
              <a:cs typeface="Arial" panose="020B0604020202020204" pitchFamily="34" charset="0"/>
            </a:endParaRPr>
          </a:p>
          <a:p>
            <a:pPr marL="285750" lvl="1" indent="-285750" defTabSz="666750">
              <a:lnSpc>
                <a:spcPct val="90000"/>
              </a:lnSpc>
              <a:spcBef>
                <a:spcPct val="0"/>
              </a:spcBef>
              <a:spcAft>
                <a:spcPct val="15000"/>
              </a:spcAft>
              <a:buFont typeface="Wingdings" panose="05000000000000000000" pitchFamily="2" charset="2"/>
              <a:buChar char="q"/>
            </a:pPr>
            <a:r>
              <a:rPr lang="en-US" sz="1400" dirty="0">
                <a:latin typeface="Arial" panose="020B0604020202020204" pitchFamily="34" charset="0"/>
                <a:cs typeface="Arial" panose="020B0604020202020204" pitchFamily="34" charset="0"/>
              </a:rPr>
              <a:t>Robust security enhancement on system integration</a:t>
            </a:r>
          </a:p>
          <a:p>
            <a:pPr marL="285750" lvl="1" indent="-285750" defTabSz="666750">
              <a:lnSpc>
                <a:spcPct val="90000"/>
              </a:lnSpc>
              <a:spcBef>
                <a:spcPct val="0"/>
              </a:spcBef>
              <a:spcAft>
                <a:spcPct val="15000"/>
              </a:spcAft>
              <a:buFont typeface="Wingdings" panose="05000000000000000000" pitchFamily="2" charset="2"/>
              <a:buChar char="q"/>
            </a:pPr>
            <a:endParaRPr lang="en-US" sz="1400"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F7BC69F3-F7A6-460C-7D8A-F6F4F22B731F}"/>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Project Objectives (2/2)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BFA72506-079A-8D83-7621-693156776A01}"/>
              </a:ext>
            </a:extLst>
          </p:cNvPr>
          <p:cNvGrpSpPr/>
          <p:nvPr/>
        </p:nvGrpSpPr>
        <p:grpSpPr>
          <a:xfrm>
            <a:off x="410793" y="1051560"/>
            <a:ext cx="11109960" cy="5047488"/>
            <a:chOff x="577596" y="1243584"/>
            <a:chExt cx="11109960" cy="5047488"/>
          </a:xfrm>
        </p:grpSpPr>
        <p:sp>
          <p:nvSpPr>
            <p:cNvPr id="19" name="Rectangle 18">
              <a:extLst>
                <a:ext uri="{FF2B5EF4-FFF2-40B4-BE49-F238E27FC236}">
                  <a16:creationId xmlns:a16="http://schemas.microsoft.com/office/drawing/2014/main" id="{AB9EF33C-2D99-EE94-E9E4-CA02DD9C4EAA}"/>
                </a:ext>
              </a:extLst>
            </p:cNvPr>
            <p:cNvSpPr/>
            <p:nvPr/>
          </p:nvSpPr>
          <p:spPr>
            <a:xfrm>
              <a:off x="577596" y="1243584"/>
              <a:ext cx="11109960" cy="5047488"/>
            </a:xfrm>
            <a:prstGeom prst="rect">
              <a:avLst/>
            </a:prstGeom>
            <a:ln>
              <a:noFill/>
            </a:ln>
          </p:spPr>
        </p:sp>
        <p:sp>
          <p:nvSpPr>
            <p:cNvPr id="20" name="Freeform: Shape 19">
              <a:extLst>
                <a:ext uri="{FF2B5EF4-FFF2-40B4-BE49-F238E27FC236}">
                  <a16:creationId xmlns:a16="http://schemas.microsoft.com/office/drawing/2014/main" id="{D0BD18FB-D2D6-0C88-446A-669E214302D8}"/>
                </a:ext>
              </a:extLst>
            </p:cNvPr>
            <p:cNvSpPr/>
            <p:nvPr/>
          </p:nvSpPr>
          <p:spPr>
            <a:xfrm rot="16200000">
              <a:off x="-1172141" y="3817334"/>
              <a:ext cx="3937040" cy="312541"/>
            </a:xfrm>
            <a:custGeom>
              <a:avLst/>
              <a:gdLst>
                <a:gd name="connsiteX0" fmla="*/ 0 w 3937040"/>
                <a:gd name="connsiteY0" fmla="*/ 0 h 312541"/>
                <a:gd name="connsiteX1" fmla="*/ 3937040 w 3937040"/>
                <a:gd name="connsiteY1" fmla="*/ 0 h 312541"/>
                <a:gd name="connsiteX2" fmla="*/ 3937040 w 3937040"/>
                <a:gd name="connsiteY2" fmla="*/ 312541 h 312541"/>
                <a:gd name="connsiteX3" fmla="*/ 0 w 3937040"/>
                <a:gd name="connsiteY3" fmla="*/ 312541 h 312541"/>
                <a:gd name="connsiteX4" fmla="*/ 0 w 3937040"/>
                <a:gd name="connsiteY4" fmla="*/ 0 h 312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040" h="312541">
                  <a:moveTo>
                    <a:pt x="0" y="0"/>
                  </a:moveTo>
                  <a:lnTo>
                    <a:pt x="3937040" y="0"/>
                  </a:lnTo>
                  <a:lnTo>
                    <a:pt x="3937040" y="312541"/>
                  </a:lnTo>
                  <a:lnTo>
                    <a:pt x="0" y="312541"/>
                  </a:lnTo>
                  <a:lnTo>
                    <a:pt x="0" y="0"/>
                  </a:lnTo>
                  <a:close/>
                </a:path>
              </a:pathLst>
            </a:custGeom>
            <a:ln>
              <a:noFill/>
            </a:ln>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275644" bIns="0" numCol="1" spcCol="1270" anchor="t" anchorCtr="0">
              <a:noAutofit/>
            </a:bodyPr>
            <a:lstStyle/>
            <a:p>
              <a:pPr marL="0" lvl="0" indent="0" algn="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Specific</a:t>
              </a:r>
              <a:endParaRPr lang="en-IN" sz="2300" b="0" kern="1200" dirty="0">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5D22ECF-A0CD-6CF8-0A0D-102564B61600}"/>
                </a:ext>
              </a:extLst>
            </p:cNvPr>
            <p:cNvSpPr/>
            <p:nvPr/>
          </p:nvSpPr>
          <p:spPr>
            <a:xfrm>
              <a:off x="640108" y="1592530"/>
              <a:ext cx="625083" cy="625083"/>
            </a:xfrm>
            <a:prstGeom prst="rect">
              <a:avLst/>
            </a:prstGeom>
            <a:blipFill>
              <a:blip r:embed="rId2">
                <a:extLst>
                  <a:ext uri="{28A0092B-C50C-407E-A947-70E740481C1C}">
                    <a14:useLocalDpi xmlns:a14="http://schemas.microsoft.com/office/drawing/2010/main" val="0"/>
                  </a:ext>
                </a:extLst>
              </a:blip>
              <a:srcRect/>
              <a:stretch>
                <a:fillRect t="-1000" b="-1000"/>
              </a:stretch>
            </a:blipFill>
            <a:ln>
              <a:noFill/>
            </a:ln>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3">
                <a:shade val="80000"/>
                <a:hueOff val="0"/>
                <a:satOff val="0"/>
                <a:lumOff val="0"/>
                <a:alphaOff val="0"/>
              </a:schemeClr>
            </a:lnRef>
            <a:fillRef idx="1">
              <a:scrgbClr r="0" g="0" b="0"/>
            </a:fillRef>
            <a:effectRef idx="1">
              <a:schemeClr val="accent3">
                <a:tint val="40000"/>
                <a:hueOff val="0"/>
                <a:satOff val="0"/>
                <a:lumOff val="0"/>
                <a:alphaOff val="0"/>
              </a:schemeClr>
            </a:effectRef>
            <a:fontRef idx="minor">
              <a:schemeClr val="lt1">
                <a:hueOff val="0"/>
                <a:satOff val="0"/>
                <a:lumOff val="0"/>
                <a:alphaOff val="0"/>
              </a:schemeClr>
            </a:fontRef>
          </p:style>
        </p:sp>
        <p:sp>
          <p:nvSpPr>
            <p:cNvPr id="23" name="Freeform: Shape 22">
              <a:extLst>
                <a:ext uri="{FF2B5EF4-FFF2-40B4-BE49-F238E27FC236}">
                  <a16:creationId xmlns:a16="http://schemas.microsoft.com/office/drawing/2014/main" id="{ABE95F9B-41CE-D48A-4AE5-7CC3175ECF13}"/>
                </a:ext>
              </a:extLst>
            </p:cNvPr>
            <p:cNvSpPr/>
            <p:nvPr/>
          </p:nvSpPr>
          <p:spPr>
            <a:xfrm rot="16200000">
              <a:off x="1106760" y="3817334"/>
              <a:ext cx="3937040" cy="312541"/>
            </a:xfrm>
            <a:custGeom>
              <a:avLst/>
              <a:gdLst>
                <a:gd name="connsiteX0" fmla="*/ 0 w 3937040"/>
                <a:gd name="connsiteY0" fmla="*/ 0 h 312541"/>
                <a:gd name="connsiteX1" fmla="*/ 3937040 w 3937040"/>
                <a:gd name="connsiteY1" fmla="*/ 0 h 312541"/>
                <a:gd name="connsiteX2" fmla="*/ 3937040 w 3937040"/>
                <a:gd name="connsiteY2" fmla="*/ 312541 h 312541"/>
                <a:gd name="connsiteX3" fmla="*/ 0 w 3937040"/>
                <a:gd name="connsiteY3" fmla="*/ 312541 h 312541"/>
                <a:gd name="connsiteX4" fmla="*/ 0 w 3937040"/>
                <a:gd name="connsiteY4" fmla="*/ 0 h 312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040" h="312541">
                  <a:moveTo>
                    <a:pt x="0" y="0"/>
                  </a:moveTo>
                  <a:lnTo>
                    <a:pt x="3937040" y="0"/>
                  </a:lnTo>
                  <a:lnTo>
                    <a:pt x="3937040" y="312541"/>
                  </a:lnTo>
                  <a:lnTo>
                    <a:pt x="0" y="312541"/>
                  </a:lnTo>
                  <a:lnTo>
                    <a:pt x="0" y="0"/>
                  </a:lnTo>
                  <a:close/>
                </a:path>
              </a:pathLst>
            </a:custGeom>
            <a:ln>
              <a:noFill/>
            </a:ln>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275644" bIns="0" numCol="1" spcCol="1270" anchor="t" anchorCtr="0">
              <a:noAutofit/>
            </a:bodyPr>
            <a:lstStyle/>
            <a:p>
              <a:pPr marL="0" lvl="0" indent="0" algn="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Measurable</a:t>
              </a:r>
              <a:endParaRPr lang="en-IN" sz="2300" b="0" kern="1200" dirty="0">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6D3CFA2B-1E19-F81F-FFC0-D76C32BA4B12}"/>
                </a:ext>
              </a:extLst>
            </p:cNvPr>
            <p:cNvSpPr/>
            <p:nvPr/>
          </p:nvSpPr>
          <p:spPr>
            <a:xfrm>
              <a:off x="2919009" y="1592530"/>
              <a:ext cx="625083" cy="625083"/>
            </a:xfrm>
            <a:prstGeom prst="rect">
              <a:avLst/>
            </a:prstGeom>
            <a:blipFill>
              <a:blip r:embed="rId3">
                <a:extLst>
                  <a:ext uri="{28A0092B-C50C-407E-A947-70E740481C1C}">
                    <a14:useLocalDpi xmlns:a14="http://schemas.microsoft.com/office/drawing/2010/main" val="0"/>
                  </a:ext>
                </a:extLst>
              </a:blip>
              <a:srcRect/>
              <a:stretch>
                <a:fillRect l="-4000" r="-4000"/>
              </a:stretch>
            </a:blipFill>
            <a:ln>
              <a:noFill/>
            </a:ln>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3">
                <a:shade val="80000"/>
                <a:hueOff val="0"/>
                <a:satOff val="0"/>
                <a:lumOff val="0"/>
                <a:alphaOff val="0"/>
              </a:schemeClr>
            </a:lnRef>
            <a:fillRef idx="1">
              <a:scrgbClr r="0" g="0" b="0"/>
            </a:fillRef>
            <a:effectRef idx="1">
              <a:schemeClr val="accent3">
                <a:tint val="40000"/>
                <a:hueOff val="0"/>
                <a:satOff val="0"/>
                <a:lumOff val="0"/>
                <a:alphaOff val="0"/>
              </a:schemeClr>
            </a:effectRef>
            <a:fontRef idx="minor">
              <a:schemeClr val="lt1">
                <a:hueOff val="0"/>
                <a:satOff val="0"/>
                <a:lumOff val="0"/>
                <a:alphaOff val="0"/>
              </a:schemeClr>
            </a:fontRef>
          </p:style>
        </p:sp>
        <p:sp>
          <p:nvSpPr>
            <p:cNvPr id="26" name="Freeform: Shape 25">
              <a:extLst>
                <a:ext uri="{FF2B5EF4-FFF2-40B4-BE49-F238E27FC236}">
                  <a16:creationId xmlns:a16="http://schemas.microsoft.com/office/drawing/2014/main" id="{E6C65F8F-4E39-AB4B-2ACD-C4EE590B76FC}"/>
                </a:ext>
              </a:extLst>
            </p:cNvPr>
            <p:cNvSpPr/>
            <p:nvPr/>
          </p:nvSpPr>
          <p:spPr>
            <a:xfrm rot="16200000">
              <a:off x="3385661" y="3817334"/>
              <a:ext cx="3937040" cy="312541"/>
            </a:xfrm>
            <a:custGeom>
              <a:avLst/>
              <a:gdLst>
                <a:gd name="connsiteX0" fmla="*/ 0 w 3937040"/>
                <a:gd name="connsiteY0" fmla="*/ 0 h 312541"/>
                <a:gd name="connsiteX1" fmla="*/ 3937040 w 3937040"/>
                <a:gd name="connsiteY1" fmla="*/ 0 h 312541"/>
                <a:gd name="connsiteX2" fmla="*/ 3937040 w 3937040"/>
                <a:gd name="connsiteY2" fmla="*/ 312541 h 312541"/>
                <a:gd name="connsiteX3" fmla="*/ 0 w 3937040"/>
                <a:gd name="connsiteY3" fmla="*/ 312541 h 312541"/>
                <a:gd name="connsiteX4" fmla="*/ 0 w 3937040"/>
                <a:gd name="connsiteY4" fmla="*/ 0 h 312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040" h="312541">
                  <a:moveTo>
                    <a:pt x="0" y="0"/>
                  </a:moveTo>
                  <a:lnTo>
                    <a:pt x="3937040" y="0"/>
                  </a:lnTo>
                  <a:lnTo>
                    <a:pt x="3937040" y="312541"/>
                  </a:lnTo>
                  <a:lnTo>
                    <a:pt x="0" y="312541"/>
                  </a:lnTo>
                  <a:lnTo>
                    <a:pt x="0" y="0"/>
                  </a:lnTo>
                  <a:close/>
                </a:path>
              </a:pathLst>
            </a:custGeom>
            <a:ln>
              <a:noFill/>
            </a:ln>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275644" bIns="0" numCol="1" spcCol="1270" anchor="t" anchorCtr="0">
              <a:noAutofit/>
            </a:bodyPr>
            <a:lstStyle/>
            <a:p>
              <a:pPr marL="0" lvl="0" indent="0" algn="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Achievable</a:t>
              </a:r>
              <a:endParaRPr lang="en-IN" sz="2300" b="0" kern="1200" dirty="0">
                <a:latin typeface="Arial" panose="020B0604020202020204" pitchFamily="34" charset="0"/>
                <a:cs typeface="Arial" panose="020B0604020202020204" pitchFamily="34" charset="0"/>
              </a:endParaRPr>
            </a:p>
          </p:txBody>
        </p:sp>
        <p:sp>
          <p:nvSpPr>
            <p:cNvPr id="29" name="Freeform: Shape 28">
              <a:extLst>
                <a:ext uri="{FF2B5EF4-FFF2-40B4-BE49-F238E27FC236}">
                  <a16:creationId xmlns:a16="http://schemas.microsoft.com/office/drawing/2014/main" id="{3A81EEF9-91D9-CA04-D9ED-76056EC012A6}"/>
                </a:ext>
              </a:extLst>
            </p:cNvPr>
            <p:cNvSpPr/>
            <p:nvPr/>
          </p:nvSpPr>
          <p:spPr>
            <a:xfrm rot="16200000">
              <a:off x="5664562" y="3817334"/>
              <a:ext cx="3937040" cy="312541"/>
            </a:xfrm>
            <a:custGeom>
              <a:avLst/>
              <a:gdLst>
                <a:gd name="connsiteX0" fmla="*/ 0 w 3937040"/>
                <a:gd name="connsiteY0" fmla="*/ 0 h 312541"/>
                <a:gd name="connsiteX1" fmla="*/ 3937040 w 3937040"/>
                <a:gd name="connsiteY1" fmla="*/ 0 h 312541"/>
                <a:gd name="connsiteX2" fmla="*/ 3937040 w 3937040"/>
                <a:gd name="connsiteY2" fmla="*/ 312541 h 312541"/>
                <a:gd name="connsiteX3" fmla="*/ 0 w 3937040"/>
                <a:gd name="connsiteY3" fmla="*/ 312541 h 312541"/>
                <a:gd name="connsiteX4" fmla="*/ 0 w 3937040"/>
                <a:gd name="connsiteY4" fmla="*/ 0 h 312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040" h="312541">
                  <a:moveTo>
                    <a:pt x="0" y="0"/>
                  </a:moveTo>
                  <a:lnTo>
                    <a:pt x="3937040" y="0"/>
                  </a:lnTo>
                  <a:lnTo>
                    <a:pt x="3937040" y="312541"/>
                  </a:lnTo>
                  <a:lnTo>
                    <a:pt x="0" y="312541"/>
                  </a:lnTo>
                  <a:lnTo>
                    <a:pt x="0" y="0"/>
                  </a:lnTo>
                  <a:close/>
                </a:path>
              </a:pathLst>
            </a:custGeom>
            <a:ln>
              <a:noFill/>
            </a:ln>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275644" bIns="0" numCol="1" spcCol="1270" anchor="t" anchorCtr="0">
              <a:noAutofit/>
            </a:bodyPr>
            <a:lstStyle/>
            <a:p>
              <a:pPr marL="0" lvl="0" indent="0" algn="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Relevant</a:t>
              </a:r>
              <a:endParaRPr lang="en-IN" sz="2300" b="0" kern="12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3CF463F5-6BBC-B27E-7460-5648CF8CEE4D}"/>
                </a:ext>
              </a:extLst>
            </p:cNvPr>
            <p:cNvSpPr/>
            <p:nvPr/>
          </p:nvSpPr>
          <p:spPr>
            <a:xfrm>
              <a:off x="7476812" y="1592530"/>
              <a:ext cx="625083" cy="625083"/>
            </a:xfrm>
            <a:prstGeom prst="rect">
              <a:avLst/>
            </a:prstGeom>
            <a:blipFill>
              <a:blip r:embed="rId4">
                <a:extLst>
                  <a:ext uri="{28A0092B-C50C-407E-A947-70E740481C1C}">
                    <a14:useLocalDpi xmlns:a14="http://schemas.microsoft.com/office/drawing/2010/main" val="0"/>
                  </a:ext>
                </a:extLst>
              </a:blip>
              <a:srcRect/>
              <a:stretch>
                <a:fillRect t="-2000" b="-2000"/>
              </a:stretch>
            </a:blipFill>
            <a:ln>
              <a:noFill/>
            </a:ln>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3">
                <a:shade val="80000"/>
                <a:hueOff val="0"/>
                <a:satOff val="0"/>
                <a:lumOff val="0"/>
                <a:alphaOff val="0"/>
              </a:schemeClr>
            </a:lnRef>
            <a:fillRef idx="1">
              <a:scrgbClr r="0" g="0" b="0"/>
            </a:fillRef>
            <a:effectRef idx="1">
              <a:schemeClr val="accent3">
                <a:tint val="40000"/>
                <a:hueOff val="0"/>
                <a:satOff val="0"/>
                <a:lumOff val="0"/>
                <a:alphaOff val="0"/>
              </a:schemeClr>
            </a:effectRef>
            <a:fontRef idx="minor">
              <a:schemeClr val="lt1">
                <a:hueOff val="0"/>
                <a:satOff val="0"/>
                <a:lumOff val="0"/>
                <a:alphaOff val="0"/>
              </a:schemeClr>
            </a:fontRef>
          </p:style>
          <p:txBody>
            <a:bodyPr/>
            <a:lstStyle/>
            <a:p>
              <a:endParaRPr lang="en-IN" dirty="0"/>
            </a:p>
          </p:txBody>
        </p:sp>
        <p:sp>
          <p:nvSpPr>
            <p:cNvPr id="32" name="Freeform: Shape 31">
              <a:extLst>
                <a:ext uri="{FF2B5EF4-FFF2-40B4-BE49-F238E27FC236}">
                  <a16:creationId xmlns:a16="http://schemas.microsoft.com/office/drawing/2014/main" id="{92EE6805-F5FE-48A0-C348-643C25433992}"/>
                </a:ext>
              </a:extLst>
            </p:cNvPr>
            <p:cNvSpPr/>
            <p:nvPr/>
          </p:nvSpPr>
          <p:spPr>
            <a:xfrm rot="16200000">
              <a:off x="7943464" y="3817334"/>
              <a:ext cx="3937040" cy="312541"/>
            </a:xfrm>
            <a:custGeom>
              <a:avLst/>
              <a:gdLst>
                <a:gd name="connsiteX0" fmla="*/ 0 w 3937040"/>
                <a:gd name="connsiteY0" fmla="*/ 0 h 312541"/>
                <a:gd name="connsiteX1" fmla="*/ 3937040 w 3937040"/>
                <a:gd name="connsiteY1" fmla="*/ 0 h 312541"/>
                <a:gd name="connsiteX2" fmla="*/ 3937040 w 3937040"/>
                <a:gd name="connsiteY2" fmla="*/ 312541 h 312541"/>
                <a:gd name="connsiteX3" fmla="*/ 0 w 3937040"/>
                <a:gd name="connsiteY3" fmla="*/ 312541 h 312541"/>
                <a:gd name="connsiteX4" fmla="*/ 0 w 3937040"/>
                <a:gd name="connsiteY4" fmla="*/ 0 h 3125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7040" h="312541">
                  <a:moveTo>
                    <a:pt x="0" y="0"/>
                  </a:moveTo>
                  <a:lnTo>
                    <a:pt x="3937040" y="0"/>
                  </a:lnTo>
                  <a:lnTo>
                    <a:pt x="3937040" y="312541"/>
                  </a:lnTo>
                  <a:lnTo>
                    <a:pt x="0" y="312541"/>
                  </a:lnTo>
                  <a:lnTo>
                    <a:pt x="0" y="0"/>
                  </a:lnTo>
                  <a:close/>
                </a:path>
              </a:pathLst>
            </a:custGeom>
            <a:ln>
              <a:noFill/>
            </a:ln>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275644" bIns="0" numCol="1" spcCol="1270" anchor="t" anchorCtr="0">
              <a:noAutofit/>
            </a:bodyPr>
            <a:lstStyle/>
            <a:p>
              <a:pPr marL="0" lvl="0" indent="0" algn="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Time Bound</a:t>
              </a:r>
              <a:endParaRPr lang="en-IN" sz="2300" b="0" kern="12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AE4EF130-6710-FF25-D06E-9DEE5643FA7B}"/>
                </a:ext>
              </a:extLst>
            </p:cNvPr>
            <p:cNvSpPr/>
            <p:nvPr/>
          </p:nvSpPr>
          <p:spPr>
            <a:xfrm>
              <a:off x="9755713" y="1592530"/>
              <a:ext cx="625083" cy="625083"/>
            </a:xfrm>
            <a:prstGeom prst="rect">
              <a:avLst/>
            </a:prstGeom>
            <a:blipFill>
              <a:blip r:embed="rId5">
                <a:extLst>
                  <a:ext uri="{28A0092B-C50C-407E-A947-70E740481C1C}">
                    <a14:useLocalDpi xmlns:a14="http://schemas.microsoft.com/office/drawing/2010/main" val="0"/>
                  </a:ext>
                </a:extLst>
              </a:blip>
              <a:srcRect/>
              <a:stretch>
                <a:fillRect l="-6000" r="-6000"/>
              </a:stretch>
            </a:blipFill>
            <a:ln>
              <a:noFill/>
            </a:ln>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accent3">
                <a:shade val="80000"/>
                <a:hueOff val="0"/>
                <a:satOff val="0"/>
                <a:lumOff val="0"/>
                <a:alphaOff val="0"/>
              </a:schemeClr>
            </a:lnRef>
            <a:fillRef idx="1">
              <a:scrgbClr r="0" g="0" b="0"/>
            </a:fillRef>
            <a:effectRef idx="1">
              <a:schemeClr val="accent3">
                <a:tint val="40000"/>
                <a:hueOff val="0"/>
                <a:satOff val="0"/>
                <a:lumOff val="0"/>
                <a:alphaOff val="0"/>
              </a:schemeClr>
            </a:effectRef>
            <a:fontRef idx="minor">
              <a:schemeClr val="lt1">
                <a:hueOff val="0"/>
                <a:satOff val="0"/>
                <a:lumOff val="0"/>
                <a:alphaOff val="0"/>
              </a:schemeClr>
            </a:fontRef>
          </p:style>
        </p:sp>
      </p:grpSp>
      <p:sp>
        <p:nvSpPr>
          <p:cNvPr id="4" name="Date Placeholder 3">
            <a:extLst>
              <a:ext uri="{FF2B5EF4-FFF2-40B4-BE49-F238E27FC236}">
                <a16:creationId xmlns:a16="http://schemas.microsoft.com/office/drawing/2014/main" id="{F4933F82-347C-D161-94EF-69EBB87C046E}"/>
              </a:ext>
            </a:extLst>
          </p:cNvPr>
          <p:cNvSpPr>
            <a:spLocks noGrp="1"/>
          </p:cNvSpPr>
          <p:nvPr>
            <p:ph type="dt" sz="half" idx="10"/>
          </p:nvPr>
        </p:nvSpPr>
        <p:spPr/>
        <p:txBody>
          <a:bodyPr/>
          <a:lstStyle/>
          <a:p>
            <a:r>
              <a:rPr lang="en-IN" dirty="0"/>
              <a:t>22-02-2025</a:t>
            </a:r>
          </a:p>
        </p:txBody>
      </p:sp>
      <p:sp>
        <p:nvSpPr>
          <p:cNvPr id="5" name="Slide Number Placeholder 4">
            <a:extLst>
              <a:ext uri="{FF2B5EF4-FFF2-40B4-BE49-F238E27FC236}">
                <a16:creationId xmlns:a16="http://schemas.microsoft.com/office/drawing/2014/main" id="{13BA35EC-7489-3A13-4C89-26956CEDC75C}"/>
              </a:ext>
            </a:extLst>
          </p:cNvPr>
          <p:cNvSpPr>
            <a:spLocks noGrp="1"/>
          </p:cNvSpPr>
          <p:nvPr>
            <p:ph type="sldNum" sz="quarter" idx="12"/>
          </p:nvPr>
        </p:nvSpPr>
        <p:spPr/>
        <p:txBody>
          <a:bodyPr/>
          <a:lstStyle/>
          <a:p>
            <a:fld id="{EDE9A9CF-9A6C-47EE-A396-11670FEBDDDA}" type="slidenum">
              <a:rPr lang="en-IN" smtClean="0"/>
              <a:t>6</a:t>
            </a:fld>
            <a:endParaRPr lang="en-IN" dirty="0"/>
          </a:p>
        </p:txBody>
      </p:sp>
      <p:pic>
        <p:nvPicPr>
          <p:cNvPr id="36" name="Picture 35">
            <a:extLst>
              <a:ext uri="{FF2B5EF4-FFF2-40B4-BE49-F238E27FC236}">
                <a16:creationId xmlns:a16="http://schemas.microsoft.com/office/drawing/2014/main" id="{0EAF6595-559C-43E5-DB7C-A7B6BF1680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5926" y="1400506"/>
            <a:ext cx="626400" cy="625083"/>
          </a:xfrm>
          <a:prstGeom prst="rect">
            <a:avLst/>
          </a:prstGeom>
          <a:ln>
            <a:solidFill>
              <a:schemeClr val="tx1"/>
            </a:solidFill>
          </a:ln>
        </p:spPr>
      </p:pic>
    </p:spTree>
    <p:extLst>
      <p:ext uri="{BB962C8B-B14F-4D97-AF65-F5344CB8AC3E}">
        <p14:creationId xmlns:p14="http://schemas.microsoft.com/office/powerpoint/2010/main" val="98478914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ppt_x"/>
                                          </p:val>
                                        </p:tav>
                                        <p:tav tm="100000">
                                          <p:val>
                                            <p:strVal val="#ppt_x"/>
                                          </p:val>
                                        </p:tav>
                                      </p:tavLst>
                                    </p:anim>
                                    <p:anim calcmode="lin" valueType="num">
                                      <p:cBhvr additive="base">
                                        <p:cTn id="2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39" grpId="0" animBg="1"/>
      <p:bldP spid="38" grpId="0" animBg="1"/>
      <p:bldP spid="9"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C8920-6643-59E2-04AB-C5D80EE918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E78C40-0849-2986-1136-75080FCACA3E}"/>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Success Criteria</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895A9BD4-D975-9AD0-ADCF-3A627D4F7CC5}"/>
              </a:ext>
            </a:extLst>
          </p:cNvPr>
          <p:cNvSpPr>
            <a:spLocks noGrp="1"/>
          </p:cNvSpPr>
          <p:nvPr>
            <p:ph type="dt" sz="half" idx="10"/>
          </p:nvPr>
        </p:nvSpPr>
        <p:spPr/>
        <p:txBody>
          <a:bodyPr/>
          <a:lstStyle/>
          <a:p>
            <a:r>
              <a:rPr lang="en-IN" dirty="0"/>
              <a:t>22-02-2025</a:t>
            </a:r>
          </a:p>
        </p:txBody>
      </p:sp>
      <p:sp>
        <p:nvSpPr>
          <p:cNvPr id="5" name="Slide Number Placeholder 4">
            <a:extLst>
              <a:ext uri="{FF2B5EF4-FFF2-40B4-BE49-F238E27FC236}">
                <a16:creationId xmlns:a16="http://schemas.microsoft.com/office/drawing/2014/main" id="{363D1663-27EF-CD9C-85B2-F6D58A667DA0}"/>
              </a:ext>
            </a:extLst>
          </p:cNvPr>
          <p:cNvSpPr>
            <a:spLocks noGrp="1"/>
          </p:cNvSpPr>
          <p:nvPr>
            <p:ph type="sldNum" sz="quarter" idx="12"/>
          </p:nvPr>
        </p:nvSpPr>
        <p:spPr/>
        <p:txBody>
          <a:bodyPr/>
          <a:lstStyle/>
          <a:p>
            <a:fld id="{EDE9A9CF-9A6C-47EE-A396-11670FEBDDDA}" type="slidenum">
              <a:rPr lang="en-IN" smtClean="0"/>
              <a:t>7</a:t>
            </a:fld>
            <a:endParaRPr lang="en-IN"/>
          </a:p>
        </p:txBody>
      </p:sp>
      <p:graphicFrame>
        <p:nvGraphicFramePr>
          <p:cNvPr id="3" name="Diagram 2">
            <a:extLst>
              <a:ext uri="{FF2B5EF4-FFF2-40B4-BE49-F238E27FC236}">
                <a16:creationId xmlns:a16="http://schemas.microsoft.com/office/drawing/2014/main" id="{BD834A30-B269-4250-E26A-0072C9A8BAAE}"/>
              </a:ext>
            </a:extLst>
          </p:cNvPr>
          <p:cNvGraphicFramePr/>
          <p:nvPr>
            <p:extLst>
              <p:ext uri="{D42A27DB-BD31-4B8C-83A1-F6EECF244321}">
                <p14:modId xmlns:p14="http://schemas.microsoft.com/office/powerpoint/2010/main" val="1694920974"/>
              </p:ext>
            </p:extLst>
          </p:nvPr>
        </p:nvGraphicFramePr>
        <p:xfrm>
          <a:off x="2050288" y="130280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peech Bubble: Rectangle with Corners Rounded 7">
            <a:extLst>
              <a:ext uri="{FF2B5EF4-FFF2-40B4-BE49-F238E27FC236}">
                <a16:creationId xmlns:a16="http://schemas.microsoft.com/office/drawing/2014/main" id="{D724A4E3-3D43-A239-0586-8523FD3D0AE0}"/>
              </a:ext>
            </a:extLst>
          </p:cNvPr>
          <p:cNvSpPr/>
          <p:nvPr/>
        </p:nvSpPr>
        <p:spPr>
          <a:xfrm>
            <a:off x="9372600" y="1389887"/>
            <a:ext cx="2176272" cy="923545"/>
          </a:xfrm>
          <a:prstGeom prst="wedgeRoundRectCallout">
            <a:avLst>
              <a:gd name="adj1" fmla="val -152346"/>
              <a:gd name="adj2" fmla="val -35500"/>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Automate repetitive tasks related to Trutime updates, leave applications, and timesheet submissions</a:t>
            </a:r>
            <a:endParaRPr lang="en-IN" sz="1200" dirty="0">
              <a:ln w="0"/>
              <a:solidFill>
                <a:schemeClr val="tx1"/>
              </a:solidFill>
              <a:effectLst>
                <a:outerShdw blurRad="38100" dist="19050" dir="2700000" algn="tl" rotWithShape="0">
                  <a:schemeClr val="dk1">
                    <a:alpha val="40000"/>
                  </a:schemeClr>
                </a:outerShdw>
              </a:effectLst>
            </a:endParaRPr>
          </a:p>
        </p:txBody>
      </p:sp>
      <p:sp>
        <p:nvSpPr>
          <p:cNvPr id="9" name="Speech Bubble: Rectangle with Corners Rounded 8">
            <a:extLst>
              <a:ext uri="{FF2B5EF4-FFF2-40B4-BE49-F238E27FC236}">
                <a16:creationId xmlns:a16="http://schemas.microsoft.com/office/drawing/2014/main" id="{0C2C12C4-FEE5-F16C-4FF4-C6BCE3F358BC}"/>
              </a:ext>
            </a:extLst>
          </p:cNvPr>
          <p:cNvSpPr/>
          <p:nvPr/>
        </p:nvSpPr>
        <p:spPr>
          <a:xfrm>
            <a:off x="9372600" y="3224783"/>
            <a:ext cx="2176272" cy="923545"/>
          </a:xfrm>
          <a:prstGeom prst="wedgeRoundRectCallout">
            <a:avLst>
              <a:gd name="adj1" fmla="val -64951"/>
              <a:gd name="adj2" fmla="val -81045"/>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Ensure data integrity with real-time updates and synchronization across all related systems</a:t>
            </a:r>
            <a:endParaRPr lang="en-IN" sz="1200" dirty="0">
              <a:ln w="0"/>
              <a:solidFill>
                <a:schemeClr val="tx1"/>
              </a:solidFill>
              <a:effectLst>
                <a:outerShdw blurRad="38100" dist="19050" dir="2700000" algn="tl" rotWithShape="0">
                  <a:schemeClr val="dk1">
                    <a:alpha val="40000"/>
                  </a:schemeClr>
                </a:outerShdw>
              </a:effectLst>
            </a:endParaRPr>
          </a:p>
        </p:txBody>
      </p:sp>
      <p:sp>
        <p:nvSpPr>
          <p:cNvPr id="11" name="Speech Bubble: Rectangle with Corners Rounded 10">
            <a:extLst>
              <a:ext uri="{FF2B5EF4-FFF2-40B4-BE49-F238E27FC236}">
                <a16:creationId xmlns:a16="http://schemas.microsoft.com/office/drawing/2014/main" id="{9C38E61F-3E69-21A4-B8AC-5CDA3A926720}"/>
              </a:ext>
            </a:extLst>
          </p:cNvPr>
          <p:cNvSpPr/>
          <p:nvPr/>
        </p:nvSpPr>
        <p:spPr>
          <a:xfrm>
            <a:off x="9372600" y="5059679"/>
            <a:ext cx="2176272" cy="923545"/>
          </a:xfrm>
          <a:prstGeom prst="wedgeRoundRectCallout">
            <a:avLst>
              <a:gd name="adj1" fmla="val -65371"/>
              <a:gd name="adj2" fmla="val -70154"/>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Reduce processing time for leave requests and timesheet approvals by 60%</a:t>
            </a:r>
            <a:endParaRPr lang="en-IN" sz="1200" dirty="0">
              <a:ln w="0"/>
              <a:solidFill>
                <a:schemeClr val="tx1"/>
              </a:solidFill>
              <a:effectLst>
                <a:outerShdw blurRad="38100" dist="19050" dir="2700000" algn="tl" rotWithShape="0">
                  <a:schemeClr val="dk1">
                    <a:alpha val="40000"/>
                  </a:schemeClr>
                </a:outerShdw>
              </a:effectLst>
            </a:endParaRPr>
          </a:p>
        </p:txBody>
      </p:sp>
      <p:sp>
        <p:nvSpPr>
          <p:cNvPr id="12" name="Speech Bubble: Rectangle with Corners Rounded 11">
            <a:extLst>
              <a:ext uri="{FF2B5EF4-FFF2-40B4-BE49-F238E27FC236}">
                <a16:creationId xmlns:a16="http://schemas.microsoft.com/office/drawing/2014/main" id="{EB421B4C-B894-30A8-F72B-5B2AB1EBEDE8}"/>
              </a:ext>
            </a:extLst>
          </p:cNvPr>
          <p:cNvSpPr/>
          <p:nvPr/>
        </p:nvSpPr>
        <p:spPr>
          <a:xfrm>
            <a:off x="582168" y="5059679"/>
            <a:ext cx="2176272" cy="923545"/>
          </a:xfrm>
          <a:prstGeom prst="wedgeRoundRectCallout">
            <a:avLst>
              <a:gd name="adj1" fmla="val 157318"/>
              <a:gd name="adj2" fmla="val 103114"/>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Enable the generation of automated reports for Trutime, leave balances, and timesheets, eliminating manual report preparation</a:t>
            </a:r>
            <a:endParaRPr lang="en-IN" sz="1200" dirty="0">
              <a:ln w="0"/>
              <a:solidFill>
                <a:schemeClr val="tx1"/>
              </a:solidFill>
              <a:effectLst>
                <a:outerShdw blurRad="38100" dist="19050" dir="2700000" algn="tl" rotWithShape="0">
                  <a:schemeClr val="dk1">
                    <a:alpha val="40000"/>
                  </a:schemeClr>
                </a:outerShdw>
              </a:effectLst>
            </a:endParaRPr>
          </a:p>
        </p:txBody>
      </p:sp>
      <p:sp>
        <p:nvSpPr>
          <p:cNvPr id="13" name="Speech Bubble: Rectangle with Corners Rounded 12">
            <a:extLst>
              <a:ext uri="{FF2B5EF4-FFF2-40B4-BE49-F238E27FC236}">
                <a16:creationId xmlns:a16="http://schemas.microsoft.com/office/drawing/2014/main" id="{07AB6107-AF8A-1293-D8A5-F2D54D0E0792}"/>
              </a:ext>
            </a:extLst>
          </p:cNvPr>
          <p:cNvSpPr/>
          <p:nvPr/>
        </p:nvSpPr>
        <p:spPr>
          <a:xfrm>
            <a:off x="582168" y="3224782"/>
            <a:ext cx="2176272" cy="923545"/>
          </a:xfrm>
          <a:prstGeom prst="wedgeRoundRectCallout">
            <a:avLst>
              <a:gd name="adj1" fmla="val 69503"/>
              <a:gd name="adj2" fmla="val 127866"/>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Achieve full compliance with data protection regulations and company policies within 7 months</a:t>
            </a:r>
            <a:endParaRPr lang="en-IN" sz="1200" dirty="0">
              <a:ln w="0"/>
              <a:solidFill>
                <a:schemeClr val="tx1"/>
              </a:solidFill>
              <a:effectLst>
                <a:outerShdw blurRad="38100" dist="19050" dir="2700000" algn="tl" rotWithShape="0">
                  <a:schemeClr val="dk1">
                    <a:alpha val="40000"/>
                  </a:schemeClr>
                </a:outerShdw>
              </a:effectLst>
            </a:endParaRPr>
          </a:p>
        </p:txBody>
      </p:sp>
      <p:sp>
        <p:nvSpPr>
          <p:cNvPr id="14" name="Speech Bubble: Rectangle with Corners Rounded 13">
            <a:extLst>
              <a:ext uri="{FF2B5EF4-FFF2-40B4-BE49-F238E27FC236}">
                <a16:creationId xmlns:a16="http://schemas.microsoft.com/office/drawing/2014/main" id="{A6DD43A5-5F1F-295A-3339-3AFB2CB4224F}"/>
              </a:ext>
            </a:extLst>
          </p:cNvPr>
          <p:cNvSpPr/>
          <p:nvPr/>
        </p:nvSpPr>
        <p:spPr>
          <a:xfrm>
            <a:off x="582168" y="1383789"/>
            <a:ext cx="2176272" cy="923545"/>
          </a:xfrm>
          <a:prstGeom prst="wedgeRoundRectCallout">
            <a:avLst>
              <a:gd name="adj1" fmla="val 69503"/>
              <a:gd name="adj2" fmla="val 89253"/>
              <a:gd name="adj3" fmla="val 16667"/>
            </a:avLst>
          </a:prstGeom>
        </p:spPr>
        <p:style>
          <a:lnRef idx="2">
            <a:schemeClr val="accent1">
              <a:shade val="15000"/>
            </a:schemeClr>
          </a:lnRef>
          <a:fillRef idx="1003">
            <a:schemeClr val="lt2"/>
          </a:fillRef>
          <a:effectRef idx="0">
            <a:schemeClr val="accent1"/>
          </a:effectRef>
          <a:fontRef idx="minor">
            <a:schemeClr val="lt1"/>
          </a:fontRef>
        </p:style>
        <p:txBody>
          <a:bodyPr rtlCol="0" anchor="ctr"/>
          <a:lstStyle/>
          <a:p>
            <a:pPr algn="ctr"/>
            <a:r>
              <a:rPr lang="en-US" sz="12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Ensure smooth data flow and eliminate data silos by integrating with related systems</a:t>
            </a:r>
            <a:endParaRPr lang="en-IN" sz="12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048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P spid="8" grpId="0" animBg="1"/>
      <p:bldP spid="9"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4C4C4-8D11-39B9-BB81-09672B9D5C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98BDCF-13BB-979C-B3EF-8C76BFC7577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Methods/Approach (1/2)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E385524-35DB-7A23-BB08-73353F84013F}"/>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49531A28-8ACB-FC64-4AA9-1FDDCFA388B9}"/>
              </a:ext>
            </a:extLst>
          </p:cNvPr>
          <p:cNvSpPr>
            <a:spLocks noGrp="1"/>
          </p:cNvSpPr>
          <p:nvPr>
            <p:ph type="sldNum" sz="quarter" idx="12"/>
          </p:nvPr>
        </p:nvSpPr>
        <p:spPr/>
        <p:txBody>
          <a:bodyPr/>
          <a:lstStyle/>
          <a:p>
            <a:fld id="{EDE9A9CF-9A6C-47EE-A396-11670FEBDDDA}" type="slidenum">
              <a:rPr lang="en-IN" smtClean="0"/>
              <a:t>8</a:t>
            </a:fld>
            <a:endParaRPr lang="en-IN"/>
          </a:p>
        </p:txBody>
      </p:sp>
      <p:grpSp>
        <p:nvGrpSpPr>
          <p:cNvPr id="26" name="Group 25">
            <a:extLst>
              <a:ext uri="{FF2B5EF4-FFF2-40B4-BE49-F238E27FC236}">
                <a16:creationId xmlns:a16="http://schemas.microsoft.com/office/drawing/2014/main" id="{3EB21677-47EE-D388-86B2-7FFAC3B01924}"/>
              </a:ext>
            </a:extLst>
          </p:cNvPr>
          <p:cNvGrpSpPr/>
          <p:nvPr/>
        </p:nvGrpSpPr>
        <p:grpSpPr>
          <a:xfrm>
            <a:off x="541020" y="1340993"/>
            <a:ext cx="11109960" cy="5015356"/>
            <a:chOff x="541020" y="1340993"/>
            <a:chExt cx="11109960" cy="5015356"/>
          </a:xfrm>
        </p:grpSpPr>
        <p:sp>
          <p:nvSpPr>
            <p:cNvPr id="27" name="Freeform: Shape 26">
              <a:extLst>
                <a:ext uri="{FF2B5EF4-FFF2-40B4-BE49-F238E27FC236}">
                  <a16:creationId xmlns:a16="http://schemas.microsoft.com/office/drawing/2014/main" id="{8F172958-E124-8FC5-FFD3-3393F51E158F}"/>
                </a:ext>
              </a:extLst>
            </p:cNvPr>
            <p:cNvSpPr/>
            <p:nvPr/>
          </p:nvSpPr>
          <p:spPr>
            <a:xfrm>
              <a:off x="541020" y="1340993"/>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2447301" tIns="68580" rIns="68581" bIns="68580" numCol="1" spcCol="1270" anchor="ctr" anchorCtr="0">
              <a:noAutofit/>
            </a:bodyPr>
            <a:lstStyle/>
            <a:p>
              <a:pPr marL="0" lvl="0" indent="0" algn="l" defTabSz="800100">
                <a:lnSpc>
                  <a:spcPct val="90000"/>
                </a:lnSpc>
                <a:spcBef>
                  <a:spcPct val="0"/>
                </a:spcBef>
                <a:spcAft>
                  <a:spcPct val="35000"/>
                </a:spcAft>
                <a:buNone/>
              </a:pPr>
              <a:endParaRPr lang="en-IN" sz="1430" kern="1200" dirty="0">
                <a:latin typeface="Arial" panose="020B0604020202020204" pitchFamily="34" charset="0"/>
                <a:cs typeface="Arial" panose="020B0604020202020204" pitchFamily="34" charset="0"/>
              </a:endParaRPr>
            </a:p>
          </p:txBody>
        </p:sp>
        <p:sp>
          <p:nvSpPr>
            <p:cNvPr id="28" name="Rectangle: Rounded Corners 27">
              <a:extLst>
                <a:ext uri="{FF2B5EF4-FFF2-40B4-BE49-F238E27FC236}">
                  <a16:creationId xmlns:a16="http://schemas.microsoft.com/office/drawing/2014/main" id="{86F8D02A-CE25-04FE-8211-739898D22473}"/>
                </a:ext>
              </a:extLst>
            </p:cNvPr>
            <p:cNvSpPr/>
            <p:nvPr/>
          </p:nvSpPr>
          <p:spPr>
            <a:xfrm>
              <a:off x="687484" y="1497722"/>
              <a:ext cx="1229028" cy="1253839"/>
            </a:xfrm>
            <a:prstGeom prst="roundRect">
              <a:avLst>
                <a:gd name="adj" fmla="val 10000"/>
              </a:avLst>
            </a:prstGeom>
            <a:blipFill>
              <a:blip r:embed="rId3">
                <a:extLst>
                  <a:ext uri="{28A0092B-C50C-407E-A947-70E740481C1C}">
                    <a14:useLocalDpi xmlns:a14="http://schemas.microsoft.com/office/drawing/2010/main" val="0"/>
                  </a:ext>
                </a:extLst>
              </a:blip>
              <a:srcRect/>
              <a:stretch>
                <a:fillRect t="-3000" b="-3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txBody>
            <a:bodyPr/>
            <a:lstStyle/>
            <a:p>
              <a:endParaRPr lang="en-IN" dirty="0"/>
            </a:p>
          </p:txBody>
        </p:sp>
        <p:sp>
          <p:nvSpPr>
            <p:cNvPr id="29" name="Freeform: Shape 28">
              <a:extLst>
                <a:ext uri="{FF2B5EF4-FFF2-40B4-BE49-F238E27FC236}">
                  <a16:creationId xmlns:a16="http://schemas.microsoft.com/office/drawing/2014/main" id="{7CD57448-67B1-7257-C9D4-5633AE4A5FBB}"/>
                </a:ext>
              </a:extLst>
            </p:cNvPr>
            <p:cNvSpPr/>
            <p:nvPr/>
          </p:nvSpPr>
          <p:spPr>
            <a:xfrm>
              <a:off x="541020" y="3065021"/>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23975"/>
                <a:alphaOff val="0"/>
              </a:schemeClr>
            </a:fillRef>
            <a:effectRef idx="2">
              <a:schemeClr val="accent3">
                <a:shade val="50000"/>
                <a:hueOff val="0"/>
                <a:satOff val="0"/>
                <a:lumOff val="23975"/>
                <a:alphaOff val="0"/>
              </a:schemeClr>
            </a:effectRef>
            <a:fontRef idx="minor">
              <a:schemeClr val="lt1"/>
            </a:fontRef>
          </p:style>
          <p:txBody>
            <a:bodyPr spcFirstLastPara="0" vert="horz" wrap="square" lIns="2447301" tIns="68580" rIns="68581" bIns="68580" numCol="1" spcCol="1270" anchor="t" anchorCtr="0">
              <a:noAutofit/>
            </a:bodyPr>
            <a:lstStyle/>
            <a:p>
              <a:pPr marL="0" lvl="0" indent="0" algn="l" defTabSz="800100">
                <a:lnSpc>
                  <a:spcPct val="90000"/>
                </a:lnSpc>
                <a:spcBef>
                  <a:spcPct val="0"/>
                </a:spcBef>
                <a:spcAft>
                  <a:spcPct val="35000"/>
                </a:spcAft>
                <a:buNone/>
              </a:pPr>
              <a:endParaRPr lang="en-IN" sz="1600" kern="1200" dirty="0">
                <a:latin typeface="Arial" panose="020B0604020202020204" pitchFamily="34" charset="0"/>
                <a:cs typeface="Arial" panose="020B0604020202020204" pitchFamily="34" charset="0"/>
              </a:endParaRPr>
            </a:p>
          </p:txBody>
        </p:sp>
        <p:sp>
          <p:nvSpPr>
            <p:cNvPr id="30" name="Rectangle: Rounded Corners 29">
              <a:extLst>
                <a:ext uri="{FF2B5EF4-FFF2-40B4-BE49-F238E27FC236}">
                  <a16:creationId xmlns:a16="http://schemas.microsoft.com/office/drawing/2014/main" id="{ADC21474-AF34-0737-255F-AE7547006EC1}"/>
                </a:ext>
              </a:extLst>
            </p:cNvPr>
            <p:cNvSpPr/>
            <p:nvPr/>
          </p:nvSpPr>
          <p:spPr>
            <a:xfrm>
              <a:off x="687484" y="3221751"/>
              <a:ext cx="1229028" cy="1253839"/>
            </a:xfrm>
            <a:prstGeom prst="roundRect">
              <a:avLst>
                <a:gd name="adj" fmla="val 10000"/>
              </a:avLst>
            </a:prstGeom>
            <a:blipFill>
              <a:blip r:embed="rId4">
                <a:extLst>
                  <a:ext uri="{28A0092B-C50C-407E-A947-70E740481C1C}">
                    <a14:useLocalDpi xmlns:a14="http://schemas.microsoft.com/office/drawing/2010/main" val="0"/>
                  </a:ext>
                </a:extLst>
              </a:blip>
              <a:srcRect/>
              <a:stretch>
                <a:fillRect t="-3000" b="-3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864"/>
                <a:alphaOff val="0"/>
              </a:schemeClr>
            </a:effectRef>
            <a:fontRef idx="minor">
              <a:schemeClr val="lt1">
                <a:hueOff val="0"/>
                <a:satOff val="0"/>
                <a:lumOff val="0"/>
                <a:alphaOff val="0"/>
              </a:schemeClr>
            </a:fontRef>
          </p:style>
        </p:sp>
        <p:sp>
          <p:nvSpPr>
            <p:cNvPr id="31" name="Freeform: Shape 30">
              <a:extLst>
                <a:ext uri="{FF2B5EF4-FFF2-40B4-BE49-F238E27FC236}">
                  <a16:creationId xmlns:a16="http://schemas.microsoft.com/office/drawing/2014/main" id="{A196EE10-B925-5BDC-EA36-DD96D58F44FC}"/>
                </a:ext>
              </a:extLst>
            </p:cNvPr>
            <p:cNvSpPr/>
            <p:nvPr/>
          </p:nvSpPr>
          <p:spPr>
            <a:xfrm>
              <a:off x="541020" y="4789050"/>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23975"/>
                <a:alphaOff val="0"/>
              </a:schemeClr>
            </a:fillRef>
            <a:effectRef idx="2">
              <a:schemeClr val="accent3">
                <a:shade val="50000"/>
                <a:hueOff val="0"/>
                <a:satOff val="0"/>
                <a:lumOff val="23975"/>
                <a:alphaOff val="0"/>
              </a:schemeClr>
            </a:effectRef>
            <a:fontRef idx="minor">
              <a:schemeClr val="lt1"/>
            </a:fontRef>
          </p:style>
          <p:txBody>
            <a:bodyPr spcFirstLastPara="0" vert="horz" wrap="square" lIns="2447301" tIns="68580" rIns="68581" bIns="68580" numCol="1" spcCol="1270" anchor="t" anchorCtr="0">
              <a:noAutofit/>
            </a:bodyPr>
            <a:lstStyle/>
            <a:p>
              <a:pPr marL="0" lvl="0" indent="0" algn="l" defTabSz="800100">
                <a:lnSpc>
                  <a:spcPct val="90000"/>
                </a:lnSpc>
                <a:spcBef>
                  <a:spcPct val="0"/>
                </a:spcBef>
                <a:spcAft>
                  <a:spcPct val="35000"/>
                </a:spcAft>
                <a:buNone/>
              </a:pPr>
              <a:r>
                <a:rPr lang="en-US" sz="1360" kern="1200" dirty="0">
                  <a:latin typeface="Arial" panose="020B0604020202020204" pitchFamily="34" charset="0"/>
                  <a:cs typeface="Arial" panose="020B0604020202020204" pitchFamily="34" charset="0"/>
                </a:rPr>
                <a:t>.</a:t>
              </a:r>
              <a:endPar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2" name="Rectangle: Rounded Corners 31">
              <a:extLst>
                <a:ext uri="{FF2B5EF4-FFF2-40B4-BE49-F238E27FC236}">
                  <a16:creationId xmlns:a16="http://schemas.microsoft.com/office/drawing/2014/main" id="{12741629-DAF5-5A50-2E14-B770186DEE09}"/>
                </a:ext>
              </a:extLst>
            </p:cNvPr>
            <p:cNvSpPr/>
            <p:nvPr/>
          </p:nvSpPr>
          <p:spPr>
            <a:xfrm>
              <a:off x="687484" y="4945780"/>
              <a:ext cx="1229028" cy="1253839"/>
            </a:xfrm>
            <a:prstGeom prst="roundRect">
              <a:avLst>
                <a:gd name="adj" fmla="val 10000"/>
              </a:avLst>
            </a:prstGeom>
            <a:blipFill>
              <a:blip r:embed="rId5">
                <a:extLst>
                  <a:ext uri="{28A0092B-C50C-407E-A947-70E740481C1C}">
                    <a14:useLocalDpi xmlns:a14="http://schemas.microsoft.com/office/drawing/2010/main" val="0"/>
                  </a:ext>
                </a:extLst>
              </a:blip>
              <a:srcRect/>
              <a:stretch>
                <a:fillRect l="-21000" r="-21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1728"/>
                <a:alphaOff val="0"/>
              </a:schemeClr>
            </a:effectRef>
            <a:fontRef idx="minor">
              <a:schemeClr val="lt1">
                <a:hueOff val="0"/>
                <a:satOff val="0"/>
                <a:lumOff val="0"/>
                <a:alphaOff val="0"/>
              </a:schemeClr>
            </a:fontRef>
          </p:style>
        </p:sp>
      </p:grpSp>
      <p:sp>
        <p:nvSpPr>
          <p:cNvPr id="34" name="TextBox 33">
            <a:extLst>
              <a:ext uri="{FF2B5EF4-FFF2-40B4-BE49-F238E27FC236}">
                <a16:creationId xmlns:a16="http://schemas.microsoft.com/office/drawing/2014/main" id="{6C2F0B75-84EB-C308-3925-0C255455188E}"/>
              </a:ext>
            </a:extLst>
          </p:cNvPr>
          <p:cNvSpPr txBox="1"/>
          <p:nvPr/>
        </p:nvSpPr>
        <p:spPr>
          <a:xfrm>
            <a:off x="2127504" y="1400313"/>
            <a:ext cx="9441180" cy="1461939"/>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Requirement Gathering &amp; Analysis</a:t>
            </a:r>
            <a:endParaRPr lang="en-IN" sz="1800" b="1" u="sng" kern="1200" dirty="0">
              <a:solidFill>
                <a:schemeClr val="bg1"/>
              </a:solidFill>
              <a:latin typeface="Arial" panose="020B0604020202020204" pitchFamily="34" charset="0"/>
              <a:cs typeface="Arial" panose="020B0604020202020204" pitchFamily="34" charset="0"/>
            </a:endParaRPr>
          </a:p>
          <a:p>
            <a:pPr marL="114300" lvl="1" indent="-114300" algn="l" defTabSz="635635">
              <a:lnSpc>
                <a:spcPct val="90000"/>
              </a:lnSpc>
              <a:spcBef>
                <a:spcPct val="0"/>
              </a:spcBef>
              <a:spcAft>
                <a:spcPct val="15000"/>
              </a:spcAft>
              <a:buChar char="•"/>
            </a:pPr>
            <a:r>
              <a:rPr lang="en-US" sz="1430" kern="1200" dirty="0">
                <a:solidFill>
                  <a:schemeClr val="bg1"/>
                </a:solidFill>
                <a:latin typeface="Arial" panose="020B0604020202020204" pitchFamily="34" charset="0"/>
                <a:cs typeface="Arial" panose="020B0604020202020204" pitchFamily="34" charset="0"/>
              </a:rPr>
              <a:t>Document the current manual processes in detail, including how PMOs handle TruTime, leave applications, and timesheet submissions by including some group of employees and HR as well for their inputs. Determine the pain points and inefficiencies in the manual processes.</a:t>
            </a:r>
            <a:endParaRPr lang="en-IN" sz="1430" kern="1200" dirty="0">
              <a:solidFill>
                <a:schemeClr val="bg1"/>
              </a:solidFill>
              <a:latin typeface="Arial" panose="020B0604020202020204" pitchFamily="34" charset="0"/>
              <a:cs typeface="Arial" panose="020B0604020202020204" pitchFamily="34" charset="0"/>
            </a:endParaRPr>
          </a:p>
          <a:p>
            <a:pPr marL="114300" lvl="1" indent="-114300" algn="l" defTabSz="635635">
              <a:lnSpc>
                <a:spcPct val="90000"/>
              </a:lnSpc>
              <a:spcBef>
                <a:spcPct val="0"/>
              </a:spcBef>
              <a:spcAft>
                <a:spcPct val="15000"/>
              </a:spcAft>
              <a:buChar char="•"/>
            </a:pPr>
            <a:r>
              <a:rPr lang="en-US" sz="1430" kern="1200" dirty="0">
                <a:solidFill>
                  <a:schemeClr val="bg1"/>
                </a:solidFill>
                <a:latin typeface="Arial" panose="020B0604020202020204" pitchFamily="34" charset="0"/>
                <a:cs typeface="Arial" panose="020B0604020202020204" pitchFamily="34" charset="0"/>
              </a:rPr>
              <a:t>Clearly outline the objectives for automation, such as reducing manual effort, increasing accuracy, and improving data consistency. Include functional and non-functional requirements. </a:t>
            </a:r>
            <a:endParaRPr lang="en-IN" sz="1430" kern="1200"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C8479582-C833-2BDE-92DB-5206107748B0}"/>
              </a:ext>
            </a:extLst>
          </p:cNvPr>
          <p:cNvSpPr txBox="1"/>
          <p:nvPr/>
        </p:nvSpPr>
        <p:spPr>
          <a:xfrm>
            <a:off x="2127504" y="3185175"/>
            <a:ext cx="9226296" cy="1361911"/>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System Design</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bg1"/>
                </a:solidFill>
                <a:latin typeface="Arial" panose="020B0604020202020204" pitchFamily="34" charset="0"/>
                <a:cs typeface="Arial" panose="020B0604020202020204" pitchFamily="34" charset="0"/>
              </a:rPr>
              <a:t>Create a high-level design that outlines the architecture of the automation system. This may include modules for TruTime, leave applications, and timesheet management.</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a:solidFill>
                  <a:schemeClr val="bg1"/>
                </a:solidFill>
                <a:latin typeface="Arial" panose="020B0604020202020204" pitchFamily="34" charset="0"/>
                <a:cs typeface="Arial" panose="020B0604020202020204" pitchFamily="34" charset="0"/>
              </a:rPr>
              <a:t>Develop workflow diagrams that illustrate how the automated system will handle each process, from login/logout tracking to leave approvals and timesheet submissions.</a:t>
            </a:r>
            <a:endParaRPr lang="en-IN" sz="1600" kern="1200" dirty="0">
              <a:solidFill>
                <a:schemeClr val="bg1"/>
              </a:solidFill>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5C3941C5-936F-08F9-FF5C-3FD69D5BC760}"/>
              </a:ext>
            </a:extLst>
          </p:cNvPr>
          <p:cNvSpPr txBox="1"/>
          <p:nvPr/>
        </p:nvSpPr>
        <p:spPr>
          <a:xfrm>
            <a:off x="2127504" y="4831081"/>
            <a:ext cx="9226296" cy="1474763"/>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Implementation</a:t>
            </a:r>
            <a:endParaRPr lang="en-IN" sz="1800" b="1" u="sng" kern="1200" dirty="0">
              <a:solidFill>
                <a:schemeClr val="bg1"/>
              </a:solidFill>
              <a:latin typeface="Arial" panose="020B0604020202020204" pitchFamily="34" charset="0"/>
              <a:cs typeface="Arial" panose="020B0604020202020204" pitchFamily="34" charset="0"/>
            </a:endParaRPr>
          </a:p>
          <a:p>
            <a:pPr marL="114300" lvl="1" indent="-114300" algn="l" defTabSz="604520">
              <a:lnSpc>
                <a:spcPct val="90000"/>
              </a:lnSpc>
              <a:spcBef>
                <a:spcPct val="0"/>
              </a:spcBef>
              <a:spcAft>
                <a:spcPct val="15000"/>
              </a:spcAft>
              <a:buClrTx/>
              <a:buSzTx/>
              <a:buFontTx/>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TruTime Automation</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system to automatically tracks login/logout times for remote and hybrid workers.</a:t>
            </a:r>
            <a:endParaRPr lang="en-IN" sz="1360" kern="1200" dirty="0">
              <a:solidFill>
                <a:schemeClr val="bg1"/>
              </a:solidFill>
              <a:latin typeface="Arial" panose="020B0604020202020204" pitchFamily="34" charset="0"/>
              <a:cs typeface="Arial" panose="020B0604020202020204" pitchFamily="34" charset="0"/>
            </a:endParaRPr>
          </a:p>
          <a:p>
            <a:pPr marL="114300" lvl="1" indent="-114300" algn="l" defTabSz="604520">
              <a:lnSpc>
                <a:spcPct val="90000"/>
              </a:lnSpc>
              <a:spcBef>
                <a:spcPct val="0"/>
              </a:spcBef>
              <a:spcAft>
                <a:spcPct val="15000"/>
              </a:spcAft>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Leave Management System</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tool to handle leave applications, approvals, and tracking.</a:t>
            </a:r>
          </a:p>
          <a:p>
            <a:pPr marL="114300" lvl="1" indent="-114300" algn="l" defTabSz="604520">
              <a:lnSpc>
                <a:spcPct val="90000"/>
              </a:lnSpc>
              <a:spcBef>
                <a:spcPct val="0"/>
              </a:spcBef>
              <a:spcAft>
                <a:spcPct val="15000"/>
              </a:spcAft>
              <a:buChar char="•"/>
            </a:pPr>
            <a:r>
              <a:rPr kumimoji="0" lang="en-US" altLang="en-US" sz="1360" b="1"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Timesheet Automation</a:t>
            </a:r>
            <a:r>
              <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rPr>
              <a:t>: A solution to automate weekly timesheet submissions, consolidations, and reporting</a:t>
            </a:r>
          </a:p>
          <a:p>
            <a:pPr marL="114300" lvl="1" indent="-114300" algn="l" defTabSz="604520">
              <a:lnSpc>
                <a:spcPct val="90000"/>
              </a:lnSpc>
              <a:spcBef>
                <a:spcPct val="0"/>
              </a:spcBef>
              <a:spcAft>
                <a:spcPct val="15000"/>
              </a:spcAft>
              <a:buChar char="•"/>
            </a:pPr>
            <a:r>
              <a:rPr lang="en-US" sz="1360" b="1" kern="1200" dirty="0">
                <a:solidFill>
                  <a:schemeClr val="bg1"/>
                </a:solidFill>
                <a:latin typeface="Arial" panose="020B0604020202020204" pitchFamily="34" charset="0"/>
                <a:cs typeface="Arial" panose="020B0604020202020204" pitchFamily="34" charset="0"/>
              </a:rPr>
              <a:t>Integrate with Existing Systems</a:t>
            </a:r>
            <a:r>
              <a:rPr lang="en-US" sz="1360" kern="1200" dirty="0">
                <a:solidFill>
                  <a:schemeClr val="bg1"/>
                </a:solidFill>
                <a:latin typeface="Arial" panose="020B0604020202020204" pitchFamily="34" charset="0"/>
                <a:cs typeface="Arial" panose="020B0604020202020204" pitchFamily="34" charset="0"/>
              </a:rPr>
              <a:t>: Ensure that the new automation tools integrate seamlessly with existing systems, such as email, project management tools, and HR systems.</a:t>
            </a:r>
            <a:endParaRPr kumimoji="0" lang="en-US" altLang="en-US" sz="1360" b="0" i="0" u="none" strike="noStrike" kern="1200"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08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4">
                                            <p:txEl>
                                              <p:pRg st="1" end="1"/>
                                            </p:txEl>
                                          </p:spTgt>
                                        </p:tgtEl>
                                        <p:attrNameLst>
                                          <p:attrName>style.visibility</p:attrName>
                                        </p:attrNameLst>
                                      </p:cBhvr>
                                      <p:to>
                                        <p:strVal val="visible"/>
                                      </p:to>
                                    </p:set>
                                    <p:animEffect transition="in" filter="fade">
                                      <p:cBhvr>
                                        <p:cTn id="18" dur="500"/>
                                        <p:tgtEl>
                                          <p:spTgt spid="3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4">
                                            <p:txEl>
                                              <p:pRg st="2" end="2"/>
                                            </p:txEl>
                                          </p:spTgt>
                                        </p:tgtEl>
                                        <p:attrNameLst>
                                          <p:attrName>style.visibility</p:attrName>
                                        </p:attrNameLst>
                                      </p:cBhvr>
                                      <p:to>
                                        <p:strVal val="visible"/>
                                      </p:to>
                                    </p:set>
                                    <p:animEffect transition="in" filter="fade">
                                      <p:cBhvr>
                                        <p:cTn id="21" dur="500"/>
                                        <p:tgtEl>
                                          <p:spTgt spid="3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6">
                                            <p:txEl>
                                              <p:pRg st="1" end="1"/>
                                            </p:txEl>
                                          </p:spTgt>
                                        </p:tgtEl>
                                        <p:attrNameLst>
                                          <p:attrName>style.visibility</p:attrName>
                                        </p:attrNameLst>
                                      </p:cBhvr>
                                      <p:to>
                                        <p:strVal val="visible"/>
                                      </p:to>
                                    </p:set>
                                    <p:animEffect transition="in" filter="fade">
                                      <p:cBhvr>
                                        <p:cTn id="26" dur="500"/>
                                        <p:tgtEl>
                                          <p:spTgt spid="36">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6">
                                            <p:txEl>
                                              <p:pRg st="2" end="2"/>
                                            </p:txEl>
                                          </p:spTgt>
                                        </p:tgtEl>
                                        <p:attrNameLst>
                                          <p:attrName>style.visibility</p:attrName>
                                        </p:attrNameLst>
                                      </p:cBhvr>
                                      <p:to>
                                        <p:strVal val="visible"/>
                                      </p:to>
                                    </p:set>
                                    <p:animEffect transition="in" filter="fade">
                                      <p:cBhvr>
                                        <p:cTn id="29" dur="500"/>
                                        <p:tgtEl>
                                          <p:spTgt spid="3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8">
                                            <p:txEl>
                                              <p:pRg st="1" end="1"/>
                                            </p:txEl>
                                          </p:spTgt>
                                        </p:tgtEl>
                                        <p:attrNameLst>
                                          <p:attrName>style.visibility</p:attrName>
                                        </p:attrNameLst>
                                      </p:cBhvr>
                                      <p:to>
                                        <p:strVal val="visible"/>
                                      </p:to>
                                    </p:set>
                                    <p:animEffect transition="in" filter="fade">
                                      <p:cBhvr>
                                        <p:cTn id="34" dur="500"/>
                                        <p:tgtEl>
                                          <p:spTgt spid="38">
                                            <p:txEl>
                                              <p:pRg st="1" end="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8">
                                            <p:txEl>
                                              <p:pRg st="2" end="2"/>
                                            </p:txEl>
                                          </p:spTgt>
                                        </p:tgtEl>
                                        <p:attrNameLst>
                                          <p:attrName>style.visibility</p:attrName>
                                        </p:attrNameLst>
                                      </p:cBhvr>
                                      <p:to>
                                        <p:strVal val="visible"/>
                                      </p:to>
                                    </p:set>
                                    <p:animEffect transition="in" filter="fade">
                                      <p:cBhvr>
                                        <p:cTn id="37" dur="500"/>
                                        <p:tgtEl>
                                          <p:spTgt spid="38">
                                            <p:txEl>
                                              <p:pRg st="2" end="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8">
                                            <p:txEl>
                                              <p:pRg st="3" end="3"/>
                                            </p:txEl>
                                          </p:spTgt>
                                        </p:tgtEl>
                                        <p:attrNameLst>
                                          <p:attrName>style.visibility</p:attrName>
                                        </p:attrNameLst>
                                      </p:cBhvr>
                                      <p:to>
                                        <p:strVal val="visible"/>
                                      </p:to>
                                    </p:set>
                                    <p:animEffect transition="in" filter="fade">
                                      <p:cBhvr>
                                        <p:cTn id="40" dur="500"/>
                                        <p:tgtEl>
                                          <p:spTgt spid="38">
                                            <p:txEl>
                                              <p:pRg st="3" end="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8">
                                            <p:txEl>
                                              <p:pRg st="4" end="4"/>
                                            </p:txEl>
                                          </p:spTgt>
                                        </p:tgtEl>
                                        <p:attrNameLst>
                                          <p:attrName>style.visibility</p:attrName>
                                        </p:attrNameLst>
                                      </p:cBhvr>
                                      <p:to>
                                        <p:strVal val="visible"/>
                                      </p:to>
                                    </p:set>
                                    <p:animEffect transition="in" filter="fade">
                                      <p:cBhvr>
                                        <p:cTn id="43" dur="500"/>
                                        <p:tgtEl>
                                          <p:spTgt spid="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68C107-24C4-35EA-A47F-09F7B42BC2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E20615-1623-661C-A907-D19B9A4A26BD}"/>
              </a:ext>
            </a:extLst>
          </p:cNvPr>
          <p:cNvSpPr>
            <a:spLocks noGrp="1"/>
          </p:cNvSpPr>
          <p:nvPr>
            <p:ph type="title"/>
          </p:nvPr>
        </p:nvSpPr>
        <p:spPr>
          <a:xfrm>
            <a:off x="541020" y="486633"/>
            <a:ext cx="11109960" cy="756951"/>
          </a:xfrm>
          <a:solidFill>
            <a:schemeClr val="tx1"/>
          </a:solidFill>
        </p:spPr>
        <p:txBody>
          <a:bodyPr anchor="ctr">
            <a:normAutofit/>
          </a:bodyPr>
          <a:lstStyle/>
          <a:p>
            <a:r>
              <a:rPr lang="en-US"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Methods/Approach (2/2)</a:t>
            </a:r>
            <a:endParaRPr lang="en-IN" b="1" dirty="0">
              <a:ln w="0"/>
              <a:solidFill>
                <a:schemeClr val="bg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47E1D0C0-6579-85BF-5194-917C3F778626}"/>
              </a:ext>
            </a:extLst>
          </p:cNvPr>
          <p:cNvSpPr>
            <a:spLocks noGrp="1"/>
          </p:cNvSpPr>
          <p:nvPr>
            <p:ph type="dt" sz="half" idx="10"/>
          </p:nvPr>
        </p:nvSpPr>
        <p:spPr/>
        <p:txBody>
          <a:bodyPr/>
          <a:lstStyle/>
          <a:p>
            <a:r>
              <a:rPr lang="en-IN"/>
              <a:t>22-02-2025</a:t>
            </a:r>
          </a:p>
        </p:txBody>
      </p:sp>
      <p:sp>
        <p:nvSpPr>
          <p:cNvPr id="5" name="Slide Number Placeholder 4">
            <a:extLst>
              <a:ext uri="{FF2B5EF4-FFF2-40B4-BE49-F238E27FC236}">
                <a16:creationId xmlns:a16="http://schemas.microsoft.com/office/drawing/2014/main" id="{B8D10722-95B5-AADC-994A-EE7F60940FF6}"/>
              </a:ext>
            </a:extLst>
          </p:cNvPr>
          <p:cNvSpPr>
            <a:spLocks noGrp="1"/>
          </p:cNvSpPr>
          <p:nvPr>
            <p:ph type="sldNum" sz="quarter" idx="12"/>
          </p:nvPr>
        </p:nvSpPr>
        <p:spPr/>
        <p:txBody>
          <a:bodyPr/>
          <a:lstStyle/>
          <a:p>
            <a:fld id="{EDE9A9CF-9A6C-47EE-A396-11670FEBDDDA}" type="slidenum">
              <a:rPr lang="en-IN" smtClean="0"/>
              <a:t>9</a:t>
            </a:fld>
            <a:endParaRPr lang="en-IN"/>
          </a:p>
        </p:txBody>
      </p:sp>
      <p:grpSp>
        <p:nvGrpSpPr>
          <p:cNvPr id="6" name="Group 5">
            <a:extLst>
              <a:ext uri="{FF2B5EF4-FFF2-40B4-BE49-F238E27FC236}">
                <a16:creationId xmlns:a16="http://schemas.microsoft.com/office/drawing/2014/main" id="{6092CC85-88D4-5070-DE87-9BD39F9D3285}"/>
              </a:ext>
            </a:extLst>
          </p:cNvPr>
          <p:cNvGrpSpPr/>
          <p:nvPr/>
        </p:nvGrpSpPr>
        <p:grpSpPr>
          <a:xfrm>
            <a:off x="541020" y="1359282"/>
            <a:ext cx="11109960" cy="4997066"/>
            <a:chOff x="541020" y="1359282"/>
            <a:chExt cx="11109960" cy="4997066"/>
          </a:xfrm>
        </p:grpSpPr>
        <p:sp>
          <p:nvSpPr>
            <p:cNvPr id="8" name="Freeform: Shape 7">
              <a:extLst>
                <a:ext uri="{FF2B5EF4-FFF2-40B4-BE49-F238E27FC236}">
                  <a16:creationId xmlns:a16="http://schemas.microsoft.com/office/drawing/2014/main" id="{444B3342-64CA-7F2C-F7FD-B6332B24F8A6}"/>
                </a:ext>
              </a:extLst>
            </p:cNvPr>
            <p:cNvSpPr/>
            <p:nvPr/>
          </p:nvSpPr>
          <p:spPr>
            <a:xfrm>
              <a:off x="541020" y="1359282"/>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0"/>
                <a:alphaOff val="0"/>
              </a:schemeClr>
            </a:fillRef>
            <a:effectRef idx="2">
              <a:schemeClr val="accent3">
                <a:shade val="50000"/>
                <a:hueOff val="0"/>
                <a:satOff val="0"/>
                <a:lumOff val="0"/>
                <a:alphaOff val="0"/>
              </a:schemeClr>
            </a:effectRef>
            <a:fontRef idx="minor">
              <a:schemeClr val="lt1"/>
            </a:fontRef>
          </p:style>
          <p:txBody>
            <a:bodyPr spcFirstLastPara="0" vert="horz" wrap="square" lIns="2447301" tIns="68580" rIns="68581" bIns="68580" numCol="1" spcCol="1270" anchor="t" anchorCtr="0">
              <a:noAutofit/>
            </a:bodyPr>
            <a:lstStyle/>
            <a:p>
              <a:pPr marL="0" lvl="0" indent="0" algn="l" defTabSz="800100">
                <a:lnSpc>
                  <a:spcPct val="90000"/>
                </a:lnSpc>
                <a:spcBef>
                  <a:spcPct val="0"/>
                </a:spcBef>
                <a:spcAft>
                  <a:spcPct val="35000"/>
                </a:spcAft>
                <a:buNone/>
              </a:pPr>
              <a:endParaRPr lang="en-US" sz="1570" kern="1200" dirty="0"/>
            </a:p>
          </p:txBody>
        </p:sp>
        <p:sp>
          <p:nvSpPr>
            <p:cNvPr id="9" name="Rectangle: Rounded Corners 8">
              <a:extLst>
                <a:ext uri="{FF2B5EF4-FFF2-40B4-BE49-F238E27FC236}">
                  <a16:creationId xmlns:a16="http://schemas.microsoft.com/office/drawing/2014/main" id="{057B0605-C1FC-6280-2937-F04B326A7993}"/>
                </a:ext>
              </a:extLst>
            </p:cNvPr>
            <p:cNvSpPr/>
            <p:nvPr/>
          </p:nvSpPr>
          <p:spPr>
            <a:xfrm>
              <a:off x="687484" y="1497721"/>
              <a:ext cx="1229028" cy="1253839"/>
            </a:xfrm>
            <a:prstGeom prst="roundRect">
              <a:avLst>
                <a:gd name="adj" fmla="val 10000"/>
              </a:avLst>
            </a:prstGeom>
            <a:blipFill>
              <a:blip r:embed="rId3"/>
              <a:srcRect/>
              <a:stretch>
                <a:fillRect l="-1000" r="-1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10" name="Freeform: Shape 9">
              <a:extLst>
                <a:ext uri="{FF2B5EF4-FFF2-40B4-BE49-F238E27FC236}">
                  <a16:creationId xmlns:a16="http://schemas.microsoft.com/office/drawing/2014/main" id="{934B2219-C431-BC9E-D540-6A4184885512}"/>
                </a:ext>
              </a:extLst>
            </p:cNvPr>
            <p:cNvSpPr/>
            <p:nvPr/>
          </p:nvSpPr>
          <p:spPr>
            <a:xfrm>
              <a:off x="541020" y="3065020"/>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23975"/>
                <a:alphaOff val="0"/>
              </a:schemeClr>
            </a:fillRef>
            <a:effectRef idx="2">
              <a:schemeClr val="accent3">
                <a:shade val="50000"/>
                <a:hueOff val="0"/>
                <a:satOff val="0"/>
                <a:lumOff val="23975"/>
                <a:alphaOff val="0"/>
              </a:schemeClr>
            </a:effectRef>
            <a:fontRef idx="minor">
              <a:schemeClr val="lt1"/>
            </a:fontRef>
          </p:style>
          <p:txBody>
            <a:bodyPr spcFirstLastPara="0" vert="horz" wrap="square" lIns="2447301" tIns="68580" rIns="68581" bIns="68580" numCol="1" spcCol="1270" anchor="t" anchorCtr="0">
              <a:noAutofit/>
            </a:bodyPr>
            <a:lstStyle/>
            <a:p>
              <a:pPr marL="0" lvl="0" indent="0" algn="l" defTabSz="800100">
                <a:lnSpc>
                  <a:spcPct val="90000"/>
                </a:lnSpc>
                <a:spcBef>
                  <a:spcPct val="0"/>
                </a:spcBef>
                <a:spcAft>
                  <a:spcPct val="35000"/>
                </a:spcAft>
                <a:buNone/>
              </a:pPr>
              <a:endParaRPr lang="en-US" sz="1600" kern="1200" dirty="0"/>
            </a:p>
          </p:txBody>
        </p:sp>
        <p:sp>
          <p:nvSpPr>
            <p:cNvPr id="11" name="Rectangle: Rounded Corners 10">
              <a:extLst>
                <a:ext uri="{FF2B5EF4-FFF2-40B4-BE49-F238E27FC236}">
                  <a16:creationId xmlns:a16="http://schemas.microsoft.com/office/drawing/2014/main" id="{A1827887-5D08-8292-8E19-3529E21E7FE8}"/>
                </a:ext>
              </a:extLst>
            </p:cNvPr>
            <p:cNvSpPr/>
            <p:nvPr/>
          </p:nvSpPr>
          <p:spPr>
            <a:xfrm>
              <a:off x="687484" y="3221750"/>
              <a:ext cx="1229028" cy="1253839"/>
            </a:xfrm>
            <a:prstGeom prst="roundRect">
              <a:avLst>
                <a:gd name="adj" fmla="val 10000"/>
              </a:avLst>
            </a:prstGeom>
            <a:blipFill>
              <a:blip r:embed="rId4"/>
              <a:srcRect/>
              <a:stretch>
                <a:fillRect l="-1000" r="-1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864"/>
                <a:alphaOff val="0"/>
              </a:schemeClr>
            </a:effectRef>
            <a:fontRef idx="minor">
              <a:schemeClr val="lt1">
                <a:hueOff val="0"/>
                <a:satOff val="0"/>
                <a:lumOff val="0"/>
                <a:alphaOff val="0"/>
              </a:schemeClr>
            </a:fontRef>
          </p:style>
        </p:sp>
        <p:sp>
          <p:nvSpPr>
            <p:cNvPr id="12" name="Freeform: Shape 11">
              <a:extLst>
                <a:ext uri="{FF2B5EF4-FFF2-40B4-BE49-F238E27FC236}">
                  <a16:creationId xmlns:a16="http://schemas.microsoft.com/office/drawing/2014/main" id="{7BFFF8B2-CD38-CCF4-88FD-5FF8173088D7}"/>
                </a:ext>
              </a:extLst>
            </p:cNvPr>
            <p:cNvSpPr/>
            <p:nvPr/>
          </p:nvSpPr>
          <p:spPr>
            <a:xfrm>
              <a:off x="541020" y="4789049"/>
              <a:ext cx="11109960" cy="1567299"/>
            </a:xfrm>
            <a:custGeom>
              <a:avLst/>
              <a:gdLst>
                <a:gd name="connsiteX0" fmla="*/ 0 w 11109960"/>
                <a:gd name="connsiteY0" fmla="*/ 156730 h 1567299"/>
                <a:gd name="connsiteX1" fmla="*/ 156730 w 11109960"/>
                <a:gd name="connsiteY1" fmla="*/ 0 h 1567299"/>
                <a:gd name="connsiteX2" fmla="*/ 10953230 w 11109960"/>
                <a:gd name="connsiteY2" fmla="*/ 0 h 1567299"/>
                <a:gd name="connsiteX3" fmla="*/ 11109960 w 11109960"/>
                <a:gd name="connsiteY3" fmla="*/ 156730 h 1567299"/>
                <a:gd name="connsiteX4" fmla="*/ 11109960 w 11109960"/>
                <a:gd name="connsiteY4" fmla="*/ 1410569 h 1567299"/>
                <a:gd name="connsiteX5" fmla="*/ 10953230 w 11109960"/>
                <a:gd name="connsiteY5" fmla="*/ 1567299 h 1567299"/>
                <a:gd name="connsiteX6" fmla="*/ 156730 w 11109960"/>
                <a:gd name="connsiteY6" fmla="*/ 1567299 h 1567299"/>
                <a:gd name="connsiteX7" fmla="*/ 0 w 11109960"/>
                <a:gd name="connsiteY7" fmla="*/ 1410569 h 1567299"/>
                <a:gd name="connsiteX8" fmla="*/ 0 w 11109960"/>
                <a:gd name="connsiteY8" fmla="*/ 156730 h 1567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9960" h="1567299">
                  <a:moveTo>
                    <a:pt x="0" y="156730"/>
                  </a:moveTo>
                  <a:cubicBezTo>
                    <a:pt x="0" y="70170"/>
                    <a:pt x="70170" y="0"/>
                    <a:pt x="156730" y="0"/>
                  </a:cubicBezTo>
                  <a:lnTo>
                    <a:pt x="10953230" y="0"/>
                  </a:lnTo>
                  <a:cubicBezTo>
                    <a:pt x="11039790" y="0"/>
                    <a:pt x="11109960" y="70170"/>
                    <a:pt x="11109960" y="156730"/>
                  </a:cubicBezTo>
                  <a:lnTo>
                    <a:pt x="11109960" y="1410569"/>
                  </a:lnTo>
                  <a:cubicBezTo>
                    <a:pt x="11109960" y="1497129"/>
                    <a:pt x="11039790" y="1567299"/>
                    <a:pt x="10953230" y="1567299"/>
                  </a:cubicBezTo>
                  <a:lnTo>
                    <a:pt x="156730" y="1567299"/>
                  </a:lnTo>
                  <a:cubicBezTo>
                    <a:pt x="70170" y="1567299"/>
                    <a:pt x="0" y="1497129"/>
                    <a:pt x="0" y="1410569"/>
                  </a:cubicBezTo>
                  <a:lnTo>
                    <a:pt x="0" y="15673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shade val="50000"/>
                <a:hueOff val="0"/>
                <a:satOff val="0"/>
                <a:lumOff val="23975"/>
                <a:alphaOff val="0"/>
              </a:schemeClr>
            </a:fillRef>
            <a:effectRef idx="2">
              <a:schemeClr val="accent3">
                <a:shade val="50000"/>
                <a:hueOff val="0"/>
                <a:satOff val="0"/>
                <a:lumOff val="23975"/>
                <a:alphaOff val="0"/>
              </a:schemeClr>
            </a:effectRef>
            <a:fontRef idx="minor">
              <a:schemeClr val="lt1"/>
            </a:fontRef>
          </p:style>
          <p:txBody>
            <a:bodyPr spcFirstLastPara="0" vert="horz" wrap="square" lIns="2447301" tIns="68580" rIns="68581" bIns="68580" numCol="1" spcCol="1270" anchor="t" anchorCtr="0">
              <a:noAutofit/>
            </a:bodyPr>
            <a:lstStyle/>
            <a:p>
              <a:pPr marL="0" lvl="0" indent="0" algn="l" defTabSz="800100">
                <a:lnSpc>
                  <a:spcPct val="90000"/>
                </a:lnSpc>
                <a:spcBef>
                  <a:spcPct val="0"/>
                </a:spcBef>
                <a:spcAft>
                  <a:spcPct val="35000"/>
                </a:spcAft>
                <a:buNone/>
              </a:pPr>
              <a:endParaRPr lang="en-US" sz="1600" kern="1200" dirty="0"/>
            </a:p>
          </p:txBody>
        </p:sp>
        <p:sp>
          <p:nvSpPr>
            <p:cNvPr id="13" name="Rectangle: Rounded Corners 12">
              <a:extLst>
                <a:ext uri="{FF2B5EF4-FFF2-40B4-BE49-F238E27FC236}">
                  <a16:creationId xmlns:a16="http://schemas.microsoft.com/office/drawing/2014/main" id="{483EAE43-418F-5742-0A80-77BD1BDA537C}"/>
                </a:ext>
              </a:extLst>
            </p:cNvPr>
            <p:cNvSpPr/>
            <p:nvPr/>
          </p:nvSpPr>
          <p:spPr>
            <a:xfrm>
              <a:off x="687484" y="4945779"/>
              <a:ext cx="1229028" cy="1253839"/>
            </a:xfrm>
            <a:prstGeom prst="roundRect">
              <a:avLst>
                <a:gd name="adj" fmla="val 10000"/>
              </a:avLst>
            </a:prstGeom>
            <a:blipFill>
              <a:blip r:embed="rId5"/>
              <a:srcRect/>
              <a:stretch>
                <a:fillRect t="-7000" b="-7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3">
                <a:tint val="50000"/>
                <a:hueOff val="0"/>
                <a:satOff val="0"/>
                <a:lumOff val="-1728"/>
                <a:alphaOff val="0"/>
              </a:schemeClr>
            </a:effectRef>
            <a:fontRef idx="minor">
              <a:schemeClr val="lt1">
                <a:hueOff val="0"/>
                <a:satOff val="0"/>
                <a:lumOff val="0"/>
                <a:alphaOff val="0"/>
              </a:schemeClr>
            </a:fontRef>
          </p:style>
        </p:sp>
      </p:grpSp>
      <p:sp>
        <p:nvSpPr>
          <p:cNvPr id="3" name="TextBox 2">
            <a:extLst>
              <a:ext uri="{FF2B5EF4-FFF2-40B4-BE49-F238E27FC236}">
                <a16:creationId xmlns:a16="http://schemas.microsoft.com/office/drawing/2014/main" id="{1553C73C-30AD-7EEB-05B9-7CB67F7B407D}"/>
              </a:ext>
            </a:extLst>
          </p:cNvPr>
          <p:cNvSpPr txBox="1"/>
          <p:nvPr/>
        </p:nvSpPr>
        <p:spPr>
          <a:xfrm>
            <a:off x="1693164" y="6371367"/>
            <a:ext cx="8805672" cy="369332"/>
          </a:xfrm>
          <a:prstGeom prst="rect">
            <a:avLst/>
          </a:prstGeom>
          <a:noFill/>
        </p:spPr>
        <p:txBody>
          <a:bodyPr wrap="square" rtlCol="0">
            <a:spAutoFit/>
          </a:bodyPr>
          <a:lstStyle/>
          <a:p>
            <a:pPr algn="ctr"/>
            <a:r>
              <a:rPr lang="en-US" b="1" dirty="0"/>
              <a:t>NOTE: </a:t>
            </a:r>
            <a:r>
              <a:rPr lang="en-US" dirty="0"/>
              <a:t>we shall select vendors and finalists through RFP, demonstrations and reviews</a:t>
            </a:r>
            <a:endParaRPr lang="en-IN" dirty="0"/>
          </a:p>
        </p:txBody>
      </p:sp>
      <p:sp>
        <p:nvSpPr>
          <p:cNvPr id="15" name="TextBox 14">
            <a:extLst>
              <a:ext uri="{FF2B5EF4-FFF2-40B4-BE49-F238E27FC236}">
                <a16:creationId xmlns:a16="http://schemas.microsoft.com/office/drawing/2014/main" id="{944A13CD-A9C8-2085-8E5B-C9F33A41B60A}"/>
              </a:ext>
            </a:extLst>
          </p:cNvPr>
          <p:cNvSpPr txBox="1"/>
          <p:nvPr/>
        </p:nvSpPr>
        <p:spPr>
          <a:xfrm>
            <a:off x="2209800" y="1479433"/>
            <a:ext cx="9144000" cy="1380763"/>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System Testing</a:t>
            </a:r>
            <a:endParaRPr lang="en-IN" sz="1800" b="1" u="sng" kern="1200" dirty="0">
              <a:solidFill>
                <a:schemeClr val="bg1"/>
              </a:solidFill>
              <a:latin typeface="Arial" panose="020B0604020202020204" pitchFamily="34" charset="0"/>
              <a:cs typeface="Arial" panose="020B0604020202020204" pitchFamily="34" charset="0"/>
            </a:endParaRPr>
          </a:p>
          <a:p>
            <a:pPr marL="114300" lvl="1" indent="-114300" algn="l" defTabSz="697865">
              <a:lnSpc>
                <a:spcPct val="90000"/>
              </a:lnSpc>
              <a:spcBef>
                <a:spcPct val="0"/>
              </a:spcBef>
              <a:spcAft>
                <a:spcPct val="15000"/>
              </a:spcAft>
              <a:buChar char="•"/>
            </a:pPr>
            <a:r>
              <a:rPr lang="en-US" sz="1570" b="1" kern="1200" dirty="0">
                <a:solidFill>
                  <a:schemeClr val="bg1"/>
                </a:solidFill>
              </a:rPr>
              <a:t>Unit Testing</a:t>
            </a:r>
            <a:r>
              <a:rPr lang="en-US" sz="1570" kern="1200" dirty="0">
                <a:solidFill>
                  <a:schemeClr val="bg1"/>
                </a:solidFill>
              </a:rPr>
              <a:t>: Test each individual component of the automation system to ensure they function correctly.</a:t>
            </a:r>
            <a:endParaRPr lang="en-IN" sz="1570" kern="1200" dirty="0">
              <a:solidFill>
                <a:schemeClr val="bg1"/>
              </a:solidFill>
              <a:latin typeface="Arial" panose="020B0604020202020204" pitchFamily="34" charset="0"/>
              <a:cs typeface="Arial" panose="020B0604020202020204" pitchFamily="34" charset="0"/>
            </a:endParaRPr>
          </a:p>
          <a:p>
            <a:pPr marL="114300" lvl="1" indent="-114300" algn="l" defTabSz="697865">
              <a:lnSpc>
                <a:spcPct val="90000"/>
              </a:lnSpc>
              <a:spcBef>
                <a:spcPct val="0"/>
              </a:spcBef>
              <a:spcAft>
                <a:spcPct val="15000"/>
              </a:spcAft>
              <a:buChar char="•"/>
            </a:pPr>
            <a:r>
              <a:rPr lang="en-US" sz="1570" b="1" kern="1200" dirty="0">
                <a:solidFill>
                  <a:schemeClr val="bg1"/>
                </a:solidFill>
              </a:rPr>
              <a:t>Integration Testing</a:t>
            </a:r>
            <a:r>
              <a:rPr lang="en-US" sz="1570" kern="1200" dirty="0">
                <a:solidFill>
                  <a:schemeClr val="bg1"/>
                </a:solidFill>
              </a:rPr>
              <a:t>: Conduct integration testing to confirm that all components work together smoothly.</a:t>
            </a:r>
          </a:p>
          <a:p>
            <a:pPr marL="114300" lvl="1" indent="-114300" algn="l" defTabSz="697865">
              <a:lnSpc>
                <a:spcPct val="90000"/>
              </a:lnSpc>
              <a:spcBef>
                <a:spcPct val="0"/>
              </a:spcBef>
              <a:spcAft>
                <a:spcPct val="15000"/>
              </a:spcAft>
              <a:buChar char="•"/>
            </a:pPr>
            <a:r>
              <a:rPr lang="en-US" sz="1570" b="1" kern="1200" dirty="0">
                <a:solidFill>
                  <a:schemeClr val="bg1"/>
                </a:solidFill>
              </a:rPr>
              <a:t>User Acceptance Testing (UAT)</a:t>
            </a:r>
            <a:r>
              <a:rPr lang="en-US" sz="1570" kern="1200" dirty="0">
                <a:solidFill>
                  <a:schemeClr val="bg1"/>
                </a:solidFill>
              </a:rPr>
              <a:t>: Allow end-users, including PMOs, to test the automation system and provide feedback</a:t>
            </a:r>
          </a:p>
        </p:txBody>
      </p:sp>
      <p:sp>
        <p:nvSpPr>
          <p:cNvPr id="17" name="TextBox 16">
            <a:extLst>
              <a:ext uri="{FF2B5EF4-FFF2-40B4-BE49-F238E27FC236}">
                <a16:creationId xmlns:a16="http://schemas.microsoft.com/office/drawing/2014/main" id="{C88A89E4-5371-41CB-EA4C-2DF1AD0FB18B}"/>
              </a:ext>
            </a:extLst>
          </p:cNvPr>
          <p:cNvSpPr txBox="1"/>
          <p:nvPr/>
        </p:nvSpPr>
        <p:spPr>
          <a:xfrm>
            <a:off x="2209800" y="3167298"/>
            <a:ext cx="9144000" cy="1361911"/>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Deployment</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Release to Production</a:t>
            </a:r>
            <a:r>
              <a:rPr lang="en-US" sz="1600" kern="1200" dirty="0">
                <a:solidFill>
                  <a:schemeClr val="bg1"/>
                </a:solidFill>
              </a:rPr>
              <a:t>: Deploy the automation system to the production environment, ensuring minimal disruption to ongoing operations.</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User Training</a:t>
            </a:r>
            <a:r>
              <a:rPr lang="en-US" sz="1600" kern="1200" dirty="0">
                <a:solidFill>
                  <a:schemeClr val="bg1"/>
                </a:solidFill>
              </a:rPr>
              <a:t>: Provide training sessions for PMOs and other users to familiarize them with the new system.</a:t>
            </a:r>
          </a:p>
        </p:txBody>
      </p:sp>
      <p:sp>
        <p:nvSpPr>
          <p:cNvPr id="19" name="TextBox 18">
            <a:extLst>
              <a:ext uri="{FF2B5EF4-FFF2-40B4-BE49-F238E27FC236}">
                <a16:creationId xmlns:a16="http://schemas.microsoft.com/office/drawing/2014/main" id="{56CD87EA-EF8D-9B4F-94E7-B3E4DBFE8FDF}"/>
              </a:ext>
            </a:extLst>
          </p:cNvPr>
          <p:cNvSpPr txBox="1"/>
          <p:nvPr/>
        </p:nvSpPr>
        <p:spPr>
          <a:xfrm>
            <a:off x="2209800" y="4900886"/>
            <a:ext cx="9144000" cy="1140312"/>
          </a:xfrm>
          <a:prstGeom prst="rect">
            <a:avLst/>
          </a:prstGeom>
          <a:noFill/>
        </p:spPr>
        <p:txBody>
          <a:bodyPr wrap="square">
            <a:spAutoFit/>
          </a:bodyPr>
          <a:lstStyle/>
          <a:p>
            <a:pPr marL="0" lvl="0" indent="0" algn="l" defTabSz="800100">
              <a:lnSpc>
                <a:spcPct val="90000"/>
              </a:lnSpc>
              <a:spcBef>
                <a:spcPct val="0"/>
              </a:spcBef>
              <a:spcAft>
                <a:spcPct val="35000"/>
              </a:spcAft>
              <a:buNone/>
            </a:pPr>
            <a:r>
              <a:rPr lang="en-US" sz="1800" b="1" u="sng" kern="1200" dirty="0">
                <a:solidFill>
                  <a:schemeClr val="bg1"/>
                </a:solidFill>
                <a:latin typeface="Arial" panose="020B0604020202020204" pitchFamily="34" charset="0"/>
                <a:cs typeface="Arial" panose="020B0604020202020204" pitchFamily="34" charset="0"/>
              </a:rPr>
              <a:t>Maintenance</a:t>
            </a:r>
            <a:endParaRPr lang="en-IN" sz="1800" b="1" u="sng"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Monitor System Performance</a:t>
            </a:r>
            <a:r>
              <a:rPr lang="en-US" sz="1600" kern="1200" dirty="0">
                <a:solidFill>
                  <a:schemeClr val="bg1"/>
                </a:solidFill>
              </a:rPr>
              <a:t>: Continuously monitor the automation system for any issues or bugs.</a:t>
            </a:r>
            <a:endParaRPr lang="en-IN" sz="1600" kern="1200" dirty="0">
              <a:solidFill>
                <a:schemeClr val="bg1"/>
              </a:solidFill>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solidFill>
                  <a:schemeClr val="bg1"/>
                </a:solidFill>
              </a:rPr>
              <a:t>Implement Updates</a:t>
            </a:r>
            <a:r>
              <a:rPr lang="en-US" sz="1600" kern="1200" dirty="0">
                <a:solidFill>
                  <a:schemeClr val="bg1"/>
                </a:solidFill>
              </a:rPr>
              <a:t>: Make necessary updates and improvements based on user feedback and changing requirements.</a:t>
            </a:r>
          </a:p>
        </p:txBody>
      </p:sp>
    </p:spTree>
    <p:extLst>
      <p:ext uri="{BB962C8B-B14F-4D97-AF65-F5344CB8AC3E}">
        <p14:creationId xmlns:p14="http://schemas.microsoft.com/office/powerpoint/2010/main" val="217105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xEl>
                                              <p:pRg st="1" end="1"/>
                                            </p:txEl>
                                          </p:spTgt>
                                        </p:tgtEl>
                                        <p:attrNameLst>
                                          <p:attrName>style.visibility</p:attrName>
                                        </p:attrNameLst>
                                      </p:cBhvr>
                                      <p:to>
                                        <p:strVal val="visible"/>
                                      </p:to>
                                    </p:set>
                                    <p:animEffect transition="in" filter="fade">
                                      <p:cBhvr>
                                        <p:cTn id="18" dur="500"/>
                                        <p:tgtEl>
                                          <p:spTgt spid="15">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5">
                                            <p:txEl>
                                              <p:pRg st="2" end="2"/>
                                            </p:txEl>
                                          </p:spTgt>
                                        </p:tgtEl>
                                        <p:attrNameLst>
                                          <p:attrName>style.visibility</p:attrName>
                                        </p:attrNameLst>
                                      </p:cBhvr>
                                      <p:to>
                                        <p:strVal val="visible"/>
                                      </p:to>
                                    </p:set>
                                    <p:animEffect transition="in" filter="fade">
                                      <p:cBhvr>
                                        <p:cTn id="21" dur="500"/>
                                        <p:tgtEl>
                                          <p:spTgt spid="15">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Effect transition="in" filter="fade">
                                      <p:cBhvr>
                                        <p:cTn id="24" dur="500"/>
                                        <p:tgtEl>
                                          <p:spTgt spid="1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
                                            <p:txEl>
                                              <p:pRg st="1" end="1"/>
                                            </p:txEl>
                                          </p:spTgt>
                                        </p:tgtEl>
                                        <p:attrNameLst>
                                          <p:attrName>style.visibility</p:attrName>
                                        </p:attrNameLst>
                                      </p:cBhvr>
                                      <p:to>
                                        <p:strVal val="visible"/>
                                      </p:to>
                                    </p:set>
                                    <p:animEffect transition="in" filter="fade">
                                      <p:cBhvr>
                                        <p:cTn id="29" dur="500"/>
                                        <p:tgtEl>
                                          <p:spTgt spid="17">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7">
                                            <p:txEl>
                                              <p:pRg st="2" end="2"/>
                                            </p:txEl>
                                          </p:spTgt>
                                        </p:tgtEl>
                                        <p:attrNameLst>
                                          <p:attrName>style.visibility</p:attrName>
                                        </p:attrNameLst>
                                      </p:cBhvr>
                                      <p:to>
                                        <p:strVal val="visible"/>
                                      </p:to>
                                    </p:set>
                                    <p:animEffect transition="in" filter="fade">
                                      <p:cBhvr>
                                        <p:cTn id="32" dur="500"/>
                                        <p:tgtEl>
                                          <p:spTgt spid="1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
                                            <p:txEl>
                                              <p:pRg st="1" end="1"/>
                                            </p:txEl>
                                          </p:spTgt>
                                        </p:tgtEl>
                                        <p:attrNameLst>
                                          <p:attrName>style.visibility</p:attrName>
                                        </p:attrNameLst>
                                      </p:cBhvr>
                                      <p:to>
                                        <p:strVal val="visible"/>
                                      </p:to>
                                    </p:set>
                                    <p:animEffect transition="in" filter="fade">
                                      <p:cBhvr>
                                        <p:cTn id="37" dur="500"/>
                                        <p:tgtEl>
                                          <p:spTgt spid="19">
                                            <p:txEl>
                                              <p:pRg st="1" end="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xEl>
                                              <p:pRg st="2" end="2"/>
                                            </p:txEl>
                                          </p:spTgt>
                                        </p:tgtEl>
                                        <p:attrNameLst>
                                          <p:attrName>style.visibility</p:attrName>
                                        </p:attrNameLst>
                                      </p:cBhvr>
                                      <p:to>
                                        <p:strVal val="visible"/>
                                      </p:to>
                                    </p:set>
                                    <p:animEffect transition="in" filter="fade">
                                      <p:cBhvr>
                                        <p:cTn id="40" dur="500"/>
                                        <p:tgtEl>
                                          <p:spTgt spid="19">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mph" presetSubtype="0" fill="hold" grpId="0" nodeType="clickEffect">
                                  <p:stCondLst>
                                    <p:cond delay="0"/>
                                  </p:stCondLst>
                                  <p:childTnLst>
                                    <p:animScale>
                                      <p:cBhvr>
                                        <p:cTn id="44"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45ED206-A0E4-4B9B-8A80-A60B56D24E28}">
  <we:reference id="wa200005669" version="2.0.0.0" store="en-US" storeType="OMEX"/>
  <we:alternateReferences>
    <we:reference id="wa200005669" version="2.0.0.0" store="wa20000566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1587</TotalTime>
  <Words>1714</Words>
  <Application>Microsoft Office PowerPoint</Application>
  <PresentationFormat>Widescreen</PresentationFormat>
  <Paragraphs>202</Paragraphs>
  <Slides>12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PROJECT  ONE COGNIZANT</vt:lpstr>
      <vt:lpstr>Situation</vt:lpstr>
      <vt:lpstr>Problem</vt:lpstr>
      <vt:lpstr>Opportunity</vt:lpstr>
      <vt:lpstr>Project Objectives (1/2)</vt:lpstr>
      <vt:lpstr>Project Objectives (2/2)</vt:lpstr>
      <vt:lpstr>Success Criteria</vt:lpstr>
      <vt:lpstr>Methods/Approach (1/2)</vt:lpstr>
      <vt:lpstr>Methods/Approach (2/2)</vt:lpstr>
      <vt:lpstr>Resources, Time &amp; Budget</vt:lpstr>
      <vt:lpstr>Risks and Dependencies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Ashish Jamad</dc:creator>
  <cp:lastModifiedBy>Ashish Jamad</cp:lastModifiedBy>
  <cp:revision>2</cp:revision>
  <dcterms:created xsi:type="dcterms:W3CDTF">2025-02-22T07:36:06Z</dcterms:created>
  <dcterms:modified xsi:type="dcterms:W3CDTF">2025-02-23T10:08:08Z</dcterms:modified>
</cp:coreProperties>
</file>