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79" r:id="rId4"/>
    <p:sldId id="280" r:id="rId5"/>
    <p:sldId id="273" r:id="rId6"/>
    <p:sldId id="276" r:id="rId7"/>
    <p:sldId id="277" r:id="rId8"/>
    <p:sldId id="274" r:id="rId9"/>
    <p:sldId id="275" r:id="rId10"/>
    <p:sldId id="270" r:id="rId11"/>
    <p:sldId id="281" r:id="rId12"/>
    <p:sldId id="271"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8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9" d="100"/>
          <a:sy n="69" d="100"/>
        </p:scale>
        <p:origin x="5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228807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171692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98720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32481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948674-9893-4803-8C73-69020B95AEEF}" type="datetimeFigureOut">
              <a:rPr lang="en-US" smtClean="0"/>
              <a:t>1/24/2025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393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48674-9893-4803-8C73-69020B95AEEF}"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38152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48674-9893-4803-8C73-69020B95AEEF}" type="datetimeFigureOut">
              <a:rPr lang="en-US" smtClean="0"/>
              <a:t>1/24/2025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227211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48674-9893-4803-8C73-69020B95AEEF}" type="datetimeFigureOut">
              <a:rPr lang="en-US" smtClean="0"/>
              <a:t>1/24/2025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882124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48674-9893-4803-8C73-69020B95AEEF}" type="datetimeFigureOut">
              <a:rPr lang="en-US" smtClean="0"/>
              <a:t>1/24/2025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6398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8674-9893-4803-8C73-69020B95AEEF}"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495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8674-9893-4803-8C73-69020B95AEEF}" type="datetimeFigureOut">
              <a:rPr lang="en-US" smtClean="0"/>
              <a:t>1/24/2025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312752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48674-9893-4803-8C73-69020B95AEEF}" type="datetimeFigureOut">
              <a:rPr lang="en-US" smtClean="0"/>
              <a:t>1/24/2025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47186-D166-47AC-9D4F-BEDC02FAB6E8}" type="slidenum">
              <a:rPr lang="en-US" smtClean="0"/>
              <a:t>‹#›</a:t>
            </a:fld>
            <a:endParaRPr lang="en-US"/>
          </a:p>
        </p:txBody>
      </p:sp>
    </p:spTree>
    <p:extLst>
      <p:ext uri="{BB962C8B-B14F-4D97-AF65-F5344CB8AC3E}">
        <p14:creationId xmlns:p14="http://schemas.microsoft.com/office/powerpoint/2010/main" val="1561730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36160" y="254000"/>
            <a:ext cx="1757680" cy="400110"/>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Project Title</a:t>
            </a:r>
            <a:endParaRPr lang="en-US" sz="2000" dirty="0">
              <a:latin typeface="Arial" panose="020B0604020202020204" pitchFamily="34" charset="0"/>
              <a:cs typeface="Arial" panose="020B0604020202020204" pitchFamily="34" charset="0"/>
            </a:endParaRPr>
          </a:p>
        </p:txBody>
      </p:sp>
      <p:sp>
        <p:nvSpPr>
          <p:cNvPr id="4" name="Rectangle 3"/>
          <p:cNvSpPr/>
          <p:nvPr/>
        </p:nvSpPr>
        <p:spPr>
          <a:xfrm>
            <a:off x="360679" y="3180080"/>
            <a:ext cx="6096000" cy="400110"/>
          </a:xfrm>
          <a:prstGeom prst="rect">
            <a:avLst/>
          </a:prstGeom>
        </p:spPr>
        <p:txBody>
          <a:bodyPr>
            <a:spAutoFit/>
          </a:bodyPr>
          <a:lstStyle/>
          <a:p>
            <a:r>
              <a:rPr lang="en-GB" sz="2000" dirty="0" smtClean="0">
                <a:latin typeface="Arial" panose="020B0604020202020204" pitchFamily="34" charset="0"/>
                <a:cs typeface="Arial" panose="020B0604020202020204" pitchFamily="34" charset="0"/>
              </a:rPr>
              <a:t>Prepared by-</a:t>
            </a:r>
            <a:r>
              <a:rPr lang="en-GB" sz="2000" dirty="0" err="1" smtClean="0">
                <a:latin typeface="Arial" panose="020B0604020202020204" pitchFamily="34" charset="0"/>
                <a:cs typeface="Arial" panose="020B0604020202020204" pitchFamily="34" charset="0"/>
              </a:rPr>
              <a:t>Kalyani</a:t>
            </a:r>
            <a:endParaRPr lang="en-US" sz="2000" dirty="0">
              <a:latin typeface="Arial" panose="020B0604020202020204" pitchFamily="34" charset="0"/>
              <a:cs typeface="Arial" panose="020B0604020202020204" pitchFamily="34" charset="0"/>
            </a:endParaRPr>
          </a:p>
        </p:txBody>
      </p:sp>
      <p:sp>
        <p:nvSpPr>
          <p:cNvPr id="5" name="Rectangle 4"/>
          <p:cNvSpPr/>
          <p:nvPr/>
        </p:nvSpPr>
        <p:spPr>
          <a:xfrm>
            <a:off x="8707120" y="3180080"/>
            <a:ext cx="5862320" cy="400110"/>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Date: 1-20-2025</a:t>
            </a:r>
            <a:endParaRPr lang="en-US" sz="2000" dirty="0">
              <a:latin typeface="Arial" panose="020B0604020202020204" pitchFamily="34" charset="0"/>
              <a:cs typeface="Arial" panose="020B0604020202020204" pitchFamily="34" charset="0"/>
            </a:endParaRPr>
          </a:p>
        </p:txBody>
      </p:sp>
      <p:sp>
        <p:nvSpPr>
          <p:cNvPr id="6" name="Rectangle 5"/>
          <p:cNvSpPr/>
          <p:nvPr/>
        </p:nvSpPr>
        <p:spPr>
          <a:xfrm>
            <a:off x="3667760" y="1503680"/>
            <a:ext cx="5943599" cy="468021"/>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Bob </a:t>
            </a:r>
            <a:r>
              <a:rPr lang="en-US" sz="2400" b="1" dirty="0" err="1" smtClean="0"/>
              <a:t>Kisan</a:t>
            </a:r>
            <a:r>
              <a:rPr lang="en-US" sz="2400" b="1" dirty="0" smtClean="0"/>
              <a:t> </a:t>
            </a:r>
            <a:r>
              <a:rPr lang="en-US" sz="2400" b="1" dirty="0"/>
              <a:t>Credit Card</a:t>
            </a:r>
            <a:r>
              <a:rPr lang="en-GB" sz="2400" b="1" dirty="0" smtClean="0">
                <a:latin typeface="Arial" panose="020B0604020202020204" pitchFamily="34" charset="0"/>
                <a:cs typeface="Arial" panose="020B0604020202020204" pitchFamily="34" charset="0"/>
              </a:rPr>
              <a:t> Loan </a:t>
            </a:r>
            <a:endParaRPr lang="en-US" sz="2400" b="1" dirty="0"/>
          </a:p>
        </p:txBody>
      </p:sp>
    </p:spTree>
    <p:extLst>
      <p:ext uri="{BB962C8B-B14F-4D97-AF65-F5344CB8AC3E}">
        <p14:creationId xmlns:p14="http://schemas.microsoft.com/office/powerpoint/2010/main" val="290450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320" y="1613376"/>
            <a:ext cx="9875520" cy="3477875"/>
          </a:xfrm>
          <a:prstGeom prst="rect">
            <a:avLst/>
          </a:prstGeom>
        </p:spPr>
        <p:txBody>
          <a:bodyPr wrap="square">
            <a:spAutoFit/>
          </a:bodyPr>
          <a:lstStyle/>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People</a:t>
            </a:r>
            <a:r>
              <a:rPr lang="en-US" sz="2000" dirty="0" smtClean="0">
                <a:latin typeface="Arial" panose="020B0604020202020204" pitchFamily="34" charset="0"/>
                <a:cs typeface="Arial" panose="020B0604020202020204" pitchFamily="34" charset="0"/>
              </a:rPr>
              <a:t>- Developer team, database team, UI developer, Scrum master, Product Owner , Business analyst, Quality analyst </a:t>
            </a:r>
          </a:p>
          <a:p>
            <a:r>
              <a:rPr lang="en-US" sz="2000"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Time: 11months</a:t>
            </a:r>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Requirement gathering </a:t>
            </a: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Implementation </a:t>
            </a: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Design,testing,deployment</a:t>
            </a:r>
          </a:p>
          <a:p>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Budget-</a:t>
            </a:r>
            <a:r>
              <a:rPr lang="en-US" sz="2000" dirty="0" smtClean="0">
                <a:latin typeface="Arial" panose="020B0604020202020204" pitchFamily="34" charset="0"/>
                <a:cs typeface="Arial" panose="020B0604020202020204" pitchFamily="34" charset="0"/>
              </a:rPr>
              <a:t>  400$</a:t>
            </a:r>
          </a:p>
          <a:p>
            <a:endParaRPr lang="en-US"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Other- </a:t>
            </a:r>
            <a:r>
              <a:rPr lang="en-US" sz="2000" dirty="0">
                <a:latin typeface="Arial" panose="020B0604020202020204" pitchFamily="34" charset="0"/>
                <a:cs typeface="Arial" panose="020B0604020202020204" pitchFamily="34" charset="0"/>
              </a:rPr>
              <a:t>K</a:t>
            </a:r>
            <a:r>
              <a:rPr lang="en-US" sz="2000" dirty="0" smtClean="0">
                <a:latin typeface="Arial" panose="020B0604020202020204" pitchFamily="34" charset="0"/>
                <a:cs typeface="Arial" panose="020B0604020202020204" pitchFamily="34" charset="0"/>
              </a:rPr>
              <a:t>anban board, Putty, Postman, ETL, Timesheet, change tracker</a:t>
            </a:r>
            <a:endParaRPr lang="en-US" sz="2000" dirty="0">
              <a:latin typeface="Arial" panose="020B0604020202020204" pitchFamily="34" charset="0"/>
              <a:cs typeface="Arial" panose="020B0604020202020204" pitchFamily="34" charset="0"/>
            </a:endParaRPr>
          </a:p>
        </p:txBody>
      </p:sp>
      <p:sp>
        <p:nvSpPr>
          <p:cNvPr id="3" name="Rectangle 2"/>
          <p:cNvSpPr/>
          <p:nvPr/>
        </p:nvSpPr>
        <p:spPr>
          <a:xfrm>
            <a:off x="3677920" y="325120"/>
            <a:ext cx="3108960" cy="461665"/>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Resources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76295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6682" y="1771535"/>
            <a:ext cx="11631353" cy="2862322"/>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Failure to meet legal and regulatory requirements can result in fines or shutdowns.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Delays or failures in implementing or integrating new technologies.</a:t>
            </a: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Trainee the customer and employees about new application how to use the application.</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Complex requirement.</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Customers </a:t>
            </a:r>
            <a:r>
              <a:rPr lang="en-GB" sz="2000" dirty="0">
                <a:latin typeface="Arial" panose="020B0604020202020204" pitchFamily="34" charset="0"/>
                <a:cs typeface="Arial" panose="020B0604020202020204" pitchFamily="34" charset="0"/>
              </a:rPr>
              <a:t>may find the online loan process complicated or may not trust the digital platform.</a:t>
            </a:r>
            <a:endParaRPr lang="en-US" sz="2000" dirty="0">
              <a:latin typeface="Arial" panose="020B0604020202020204" pitchFamily="34" charset="0"/>
              <a:cs typeface="Arial" panose="020B0604020202020204" pitchFamily="34" charset="0"/>
            </a:endParaRPr>
          </a:p>
        </p:txBody>
      </p:sp>
      <p:sp>
        <p:nvSpPr>
          <p:cNvPr id="3" name="Rectangle 2"/>
          <p:cNvSpPr/>
          <p:nvPr/>
        </p:nvSpPr>
        <p:spPr>
          <a:xfrm>
            <a:off x="588355" y="581892"/>
            <a:ext cx="869149" cy="400110"/>
          </a:xfrm>
          <a:prstGeom prst="rect">
            <a:avLst/>
          </a:prstGeom>
        </p:spPr>
        <p:txBody>
          <a:bodyPr wrap="none">
            <a:spAutoFit/>
          </a:bodyPr>
          <a:lstStyle/>
          <a:p>
            <a:r>
              <a:rPr lang="en-US" sz="2000" b="1" dirty="0" smtClean="0">
                <a:latin typeface="Arial" panose="020B0604020202020204" pitchFamily="34" charset="0"/>
                <a:cs typeface="Arial" panose="020B0604020202020204" pitchFamily="34" charset="0"/>
              </a:rPr>
              <a:t>Risks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4548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799" y="309392"/>
            <a:ext cx="11628582" cy="4093428"/>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Dependencies</a:t>
            </a:r>
          </a:p>
          <a:p>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Approvals and guidelines from regulatory </a:t>
            </a:r>
            <a:r>
              <a:rPr lang="en-GB" sz="2000" dirty="0" smtClean="0">
                <a:latin typeface="Arial" panose="020B0604020202020204" pitchFamily="34" charset="0"/>
                <a:cs typeface="Arial" panose="020B0604020202020204" pitchFamily="34" charset="0"/>
              </a:rPr>
              <a:t>authorities</a:t>
            </a:r>
          </a:p>
          <a:p>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Collaboration between different departments (e.g., IT, operations, compliance</a:t>
            </a:r>
            <a:r>
              <a:rPr lang="en-GB" sz="2000" dirty="0" smtClean="0">
                <a:latin typeface="Arial" panose="020B0604020202020204" pitchFamily="34" charset="0"/>
                <a:cs typeface="Arial" panose="020B0604020202020204" pitchFamily="34" charset="0"/>
              </a:rPr>
              <a:t>).</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Depend on server if server is shut down</a:t>
            </a:r>
            <a:r>
              <a:rPr lang="en-GB" sz="2000" dirty="0" smtClean="0">
                <a:latin typeface="Arial" panose="020B0604020202020204" pitchFamily="34" charset="0"/>
                <a:cs typeface="Arial" panose="020B0604020202020204" pitchFamily="34" charset="0"/>
              </a:rPr>
              <a:t>.</a:t>
            </a:r>
          </a:p>
          <a:p>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Data Availability and </a:t>
            </a:r>
            <a:r>
              <a:rPr lang="en-US" sz="2000" dirty="0" smtClean="0">
                <a:latin typeface="Arial" panose="020B0604020202020204" pitchFamily="34" charset="0"/>
                <a:cs typeface="Arial" panose="020B0604020202020204" pitchFamily="34" charset="0"/>
              </a:rPr>
              <a:t>Accuracy, </a:t>
            </a:r>
            <a:r>
              <a:rPr lang="en-GB" sz="2000" dirty="0" smtClean="0">
                <a:latin typeface="Arial" panose="020B0604020202020204" pitchFamily="34" charset="0"/>
                <a:cs typeface="Arial" panose="020B0604020202020204" pitchFamily="34" charset="0"/>
              </a:rPr>
              <a:t>Inaccurate </a:t>
            </a:r>
            <a:r>
              <a:rPr lang="en-GB" sz="2000" dirty="0">
                <a:latin typeface="Arial" panose="020B0604020202020204" pitchFamily="34" charset="0"/>
                <a:cs typeface="Arial" panose="020B0604020202020204" pitchFamily="34" charset="0"/>
              </a:rPr>
              <a:t>or missing data can result in failed loan applications or delays in </a:t>
            </a:r>
            <a:r>
              <a:rPr lang="en-GB" sz="2000" dirty="0" smtClean="0">
                <a:latin typeface="Arial" panose="020B0604020202020204" pitchFamily="34" charset="0"/>
                <a:cs typeface="Arial" panose="020B0604020202020204" pitchFamily="34" charset="0"/>
              </a:rPr>
              <a:t>processing.</a:t>
            </a:r>
          </a:p>
          <a:p>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project depend on the  compliance with financial  regulation such as RBI guidelines and data protection laws.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9492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1200" y="2766814"/>
            <a:ext cx="4106972" cy="461665"/>
          </a:xfrm>
          <a:prstGeom prst="rect">
            <a:avLst/>
          </a:prstGeom>
        </p:spPr>
        <p:txBody>
          <a:bodyPr wrap="square">
            <a:spAutoFit/>
          </a:bodyPr>
          <a:lstStyle/>
          <a:p>
            <a:r>
              <a:rPr lang="en-US" sz="2400" dirty="0" smtClean="0">
                <a:latin typeface="Arial" panose="020B0604020202020204" pitchFamily="34" charset="0"/>
                <a:cs typeface="Arial" panose="020B0604020202020204" pitchFamily="34" charset="0"/>
              </a:rPr>
              <a:t>Project Sponsor: </a:t>
            </a:r>
            <a:r>
              <a:rPr lang="en-US" sz="2400" dirty="0" err="1" smtClean="0">
                <a:latin typeface="Arial" panose="020B0604020202020204" pitchFamily="34" charset="0"/>
                <a:cs typeface="Arial" panose="020B0604020202020204" pitchFamily="34" charset="0"/>
              </a:rPr>
              <a:t>Praful</a:t>
            </a:r>
            <a:endParaRPr lang="en-US" sz="2400" dirty="0">
              <a:latin typeface="Arial" panose="020B0604020202020204" pitchFamily="34" charset="0"/>
              <a:cs typeface="Arial" panose="020B0604020202020204" pitchFamily="34" charset="0"/>
            </a:endParaRPr>
          </a:p>
        </p:txBody>
      </p:sp>
      <p:sp>
        <p:nvSpPr>
          <p:cNvPr id="3" name="Rectangle 2"/>
          <p:cNvSpPr/>
          <p:nvPr/>
        </p:nvSpPr>
        <p:spPr>
          <a:xfrm>
            <a:off x="7784578" y="2766814"/>
            <a:ext cx="3711272" cy="461665"/>
          </a:xfrm>
          <a:prstGeom prst="rect">
            <a:avLst/>
          </a:prstGeom>
        </p:spPr>
        <p:txBody>
          <a:bodyPr wrap="none">
            <a:spAutoFit/>
          </a:bodyPr>
          <a:lstStyle/>
          <a:p>
            <a:r>
              <a:rPr lang="en-US" sz="2400" dirty="0" smtClean="0">
                <a:latin typeface="Arial" panose="020B0604020202020204" pitchFamily="34" charset="0"/>
                <a:cs typeface="Arial" panose="020B0604020202020204" pitchFamily="34" charset="0"/>
              </a:rPr>
              <a:t>Project Manager: </a:t>
            </a:r>
            <a:r>
              <a:rPr lang="en-US" sz="2400" dirty="0" err="1" smtClean="0">
                <a:latin typeface="Arial" panose="020B0604020202020204" pitchFamily="34" charset="0"/>
                <a:cs typeface="Arial" panose="020B0604020202020204" pitchFamily="34" charset="0"/>
              </a:rPr>
              <a:t>Kalyani</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4" name="Rectangle 3"/>
          <p:cNvSpPr/>
          <p:nvPr/>
        </p:nvSpPr>
        <p:spPr>
          <a:xfrm>
            <a:off x="4594338" y="765294"/>
            <a:ext cx="1622560" cy="461665"/>
          </a:xfrm>
          <a:prstGeom prst="rect">
            <a:avLst/>
          </a:prstGeom>
        </p:spPr>
        <p:txBody>
          <a:bodyPr wrap="none">
            <a:spAutoFit/>
          </a:bodyPr>
          <a:lstStyle/>
          <a:p>
            <a:r>
              <a:rPr lang="en-US" sz="2400" dirty="0" smtClean="0">
                <a:latin typeface="Arial" panose="020B0604020202020204" pitchFamily="34" charset="0"/>
                <a:cs typeface="Arial" panose="020B0604020202020204" pitchFamily="34" charset="0"/>
              </a:rPr>
              <a:t>Thank you</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60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0320" y="1099127"/>
            <a:ext cx="10765676" cy="4401205"/>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Situation</a:t>
            </a:r>
            <a:r>
              <a:rPr lang="en-US" sz="2000" dirty="0" smtClean="0">
                <a:latin typeface="Arial" panose="020B0604020202020204" pitchFamily="34" charset="0"/>
                <a:cs typeface="Arial" panose="020B0604020202020204" pitchFamily="34" charset="0"/>
              </a:rPr>
              <a:t>:</a:t>
            </a:r>
          </a:p>
          <a:p>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Deliver </a:t>
            </a:r>
            <a:r>
              <a:rPr lang="en-GB" sz="2000" dirty="0" smtClean="0">
                <a:latin typeface="Arial" panose="020B0604020202020204" pitchFamily="34" charset="0"/>
                <a:cs typeface="Arial" panose="020B0604020202020204" pitchFamily="34" charset="0"/>
              </a:rPr>
              <a:t>online </a:t>
            </a:r>
            <a:r>
              <a:rPr lang="en-GB" sz="2000" dirty="0">
                <a:latin typeface="Arial" panose="020B0604020202020204" pitchFamily="34" charset="0"/>
                <a:cs typeface="Arial" panose="020B0604020202020204" pitchFamily="34" charset="0"/>
              </a:rPr>
              <a:t>loan system </a:t>
            </a:r>
            <a:r>
              <a:rPr lang="en-GB" sz="2000" dirty="0" smtClean="0">
                <a:latin typeface="Arial" panose="020B0604020202020204" pitchFamily="34" charset="0"/>
                <a:cs typeface="Arial" panose="020B0604020202020204" pitchFamily="34" charset="0"/>
              </a:rPr>
              <a:t>which offer a loan to farmer</a:t>
            </a:r>
            <a:r>
              <a:rPr lang="en-GB"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Do verification of farmer </a:t>
            </a:r>
            <a:r>
              <a:rPr lang="en-GB" sz="2000" dirty="0"/>
              <a:t>loan applications, including proof of land ownership, income, or crop details</a:t>
            </a:r>
            <a:endParaRPr lang="en-GB" sz="2000" dirty="0" smtClean="0">
              <a:latin typeface="Arial" panose="020B0604020202020204" pitchFamily="34" charset="0"/>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Stakeholder management and requirement gathering </a:t>
            </a:r>
            <a:r>
              <a:rPr lang="en-GB" sz="2000" dirty="0" smtClean="0">
                <a:latin typeface="Arial" panose="020B0604020202020204" pitchFamily="34" charset="0"/>
                <a:cs typeface="Arial" panose="020B0604020202020204" pitchFamily="34" charset="0"/>
              </a:rPr>
              <a:t>.</a:t>
            </a:r>
            <a:r>
              <a:rPr lang="en-GB" sz="2000" dirty="0" smtClean="0"/>
              <a:t> </a:t>
            </a:r>
          </a:p>
          <a:p>
            <a:endParaRPr lang="en-GB" sz="2000" dirty="0" smtClean="0"/>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Frequently changes in requirement</a:t>
            </a:r>
            <a:r>
              <a:rPr lang="en-GB" sz="2000" dirty="0" smtClean="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Remove dependency of farmer on  any other lender.</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Farmer are move financially stable and getting financial support at every phase of farming.</a:t>
            </a: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774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0393" y="384887"/>
            <a:ext cx="11353572" cy="6555641"/>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Problem</a:t>
            </a:r>
            <a:r>
              <a:rPr lang="en-US" sz="2000" dirty="0" smtClean="0">
                <a:latin typeface="Arial" panose="020B0604020202020204" pitchFamily="34" charset="0"/>
                <a:cs typeface="Arial" panose="020B0604020202020204" pitchFamily="34" charset="0"/>
              </a:rPr>
              <a:t>:</a:t>
            </a:r>
          </a:p>
          <a:p>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If mid-project, a government policy mandates additional documentation for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loans</a:t>
            </a:r>
            <a:r>
              <a:rPr lang="en-GB" sz="2000" dirty="0">
                <a:latin typeface="Arial" panose="020B0604020202020204" pitchFamily="34" charset="0"/>
                <a:cs typeface="Arial" panose="020B0604020202020204" pitchFamily="34" charset="0"/>
              </a:rPr>
              <a:t>, the design and development phases might require rework, delaying the project</a:t>
            </a:r>
            <a:r>
              <a:rPr lang="en-GB" sz="2000" dirty="0" smtClean="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Farmer are not aware of online process so need to explain how to use new application</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Bank server down</a:t>
            </a:r>
            <a:r>
              <a:rPr lang="en-GB" sz="2000" dirty="0" smtClean="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Trainee the user new application</a:t>
            </a:r>
            <a:r>
              <a:rPr lang="en-GB" sz="2000" dirty="0" smtClean="0">
                <a:latin typeface="Arial" panose="020B0604020202020204" pitchFamily="34" charset="0"/>
                <a:cs typeface="Arial" panose="020B0604020202020204" pitchFamily="34" charset="0"/>
              </a:rPr>
              <a:t>.</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t>Many </a:t>
            </a:r>
            <a:r>
              <a:rPr lang="en-GB" sz="2000" dirty="0"/>
              <a:t>banks have old, legacy systems that are difficult to integrate with new software or modern technology. </a:t>
            </a:r>
            <a:endParaRPr lang="en-GB" sz="2000" dirty="0" smtClean="0"/>
          </a:p>
          <a:p>
            <a:pPr marL="342900" indent="-342900">
              <a:buFont typeface="Arial" panose="020B0604020202020204" pitchFamily="34" charset="0"/>
              <a:buChar char="•"/>
            </a:pPr>
            <a:r>
              <a:rPr lang="en-GB" sz="2000" dirty="0" smtClean="0"/>
              <a:t>Migrating </a:t>
            </a:r>
            <a:r>
              <a:rPr lang="en-GB" sz="2000" dirty="0"/>
              <a:t>data from legacy systems can be particularly challenging and risky</a:t>
            </a:r>
            <a:r>
              <a:rPr lang="en-GB" sz="2000" dirty="0" smtClean="0"/>
              <a:t>.</a:t>
            </a:r>
          </a:p>
          <a:p>
            <a:pPr marL="342900" indent="-342900">
              <a:buFont typeface="Arial" panose="020B0604020202020204" pitchFamily="34" charset="0"/>
              <a:buChar char="•"/>
            </a:pPr>
            <a:r>
              <a:rPr lang="en-GB" sz="2000" dirty="0"/>
              <a:t>Banks handle vast amounts of sensitive personal data, including transaction history, identification details, and financial records. Ensuring privacy and protection against data breaches is </a:t>
            </a:r>
            <a:r>
              <a:rPr lang="en-GB" sz="2000" dirty="0" smtClean="0"/>
              <a:t>paramount	</a:t>
            </a:r>
            <a:endParaRPr lang="en-GB" sz="2000" dirty="0" smtClean="0"/>
          </a:p>
          <a:p>
            <a:pPr marL="342900" indent="-342900">
              <a:buFont typeface="Arial" panose="020B0604020202020204" pitchFamily="34" charset="0"/>
              <a:buChar char="•"/>
            </a:pPr>
            <a:r>
              <a:rPr lang="en-GB" sz="2000" dirty="0" smtClean="0"/>
              <a:t>The documentation </a:t>
            </a:r>
            <a:r>
              <a:rPr lang="en-GB" sz="2000" dirty="0"/>
              <a:t>required for loan applications, including proof of land ownership, income, or crop details. Many rural farmers may not have all the documents ready, leading to application rejections or delays</a:t>
            </a:r>
            <a:r>
              <a:rPr lang="en-GB" sz="2000" dirty="0" smtClean="0"/>
              <a:t>.</a:t>
            </a:r>
          </a:p>
          <a:p>
            <a:pPr marL="342900" indent="-342900">
              <a:buFont typeface="Arial" panose="020B0604020202020204" pitchFamily="34" charset="0"/>
              <a:buChar char="•"/>
            </a:pPr>
            <a:r>
              <a:rPr lang="en-GB" sz="2000" dirty="0" smtClean="0"/>
              <a:t>Many </a:t>
            </a:r>
            <a:r>
              <a:rPr lang="en-GB" sz="2000" dirty="0"/>
              <a:t>farmers may not be fully aware of the benefits or the application process for the </a:t>
            </a:r>
            <a:r>
              <a:rPr lang="en-GB" sz="2000" dirty="0" err="1"/>
              <a:t>Kisan</a:t>
            </a:r>
            <a:r>
              <a:rPr lang="en-GB" sz="2000" dirty="0"/>
              <a:t> Credit Loan. Lack of awareness can result in fewer applications or incorrect applications.</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79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47" y="387221"/>
            <a:ext cx="11872653" cy="6247864"/>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Opportunity:</a:t>
            </a:r>
          </a:p>
          <a:p>
            <a:endParaRPr lang="en-US" sz="2000" b="1"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There is an opportunity to streamline the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loan application and approval process through automation, enhancing customer satisfaction and operational efficiency</a:t>
            </a:r>
            <a:r>
              <a:rPr lang="en-GB"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Use technology to create a personalized and seamless customer journey</a:t>
            </a:r>
            <a:r>
              <a:rPr lang="en-GB"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Get more clarity and efficiency  </a:t>
            </a:r>
            <a:r>
              <a:rPr lang="en-GB"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replace traditional paper-based loan processes with a fully automated, online system</a:t>
            </a:r>
            <a:r>
              <a:rPr lang="en-GB" sz="20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The use of mobile banking solutions can allow farmers to manage their loans more easily, make repayments on time, and access loan details without needing to visit branches. This can also reduce operational costs for the bank and improve customer experience. </a:t>
            </a: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a:t>
            </a:r>
            <a:r>
              <a:rPr lang="en-GB" sz="2000" dirty="0" smtClean="0">
                <a:latin typeface="Arial" panose="020B0604020202020204" pitchFamily="34" charset="0"/>
                <a:cs typeface="Arial" panose="020B0604020202020204" pitchFamily="34" charset="0"/>
              </a:rPr>
              <a:t>provide a financial help to farmer so that they can not depend on any lender</a:t>
            </a:r>
            <a:r>
              <a:rPr lang="en-GB" sz="2000" dirty="0" smtClean="0">
                <a:latin typeface="Arial" panose="020B0604020202020204" pitchFamily="34" charset="0"/>
                <a:cs typeface="Arial" panose="020B0604020202020204" pitchFamily="34" charset="0"/>
              </a:rPr>
              <a:t>.</a:t>
            </a:r>
          </a:p>
          <a:p>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Empowering farmers with the right knowledge can lead to better loan repayment rates and ensure that loans are utilized for productive purposes. It could also create a loyal customer base that trusts the bank for their financial needs.</a:t>
            </a: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72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5852" y="247134"/>
            <a:ext cx="3147015" cy="369332"/>
          </a:xfrm>
          <a:prstGeom prst="rect">
            <a:avLst/>
          </a:prstGeom>
        </p:spPr>
        <p:txBody>
          <a:bodyPr wrap="none">
            <a:spAutoFit/>
          </a:bodyPr>
          <a:lstStyle/>
          <a:p>
            <a:pPr algn="ctr"/>
            <a:r>
              <a:rPr lang="en-US" b="1" smtClean="0">
                <a:latin typeface="Arial" panose="020B0604020202020204" pitchFamily="34" charset="0"/>
                <a:cs typeface="Arial" panose="020B0604020202020204" pitchFamily="34" charset="0"/>
              </a:rPr>
              <a:t>Purpose Statement (Goals)</a:t>
            </a:r>
            <a:endParaRPr lang="en-US" b="1" dirty="0">
              <a:latin typeface="Arial" panose="020B0604020202020204" pitchFamily="34" charset="0"/>
              <a:cs typeface="Arial" panose="020B0604020202020204" pitchFamily="34" charset="0"/>
            </a:endParaRPr>
          </a:p>
        </p:txBody>
      </p:sp>
      <p:sp>
        <p:nvSpPr>
          <p:cNvPr id="3" name="Rectangle 2"/>
          <p:cNvSpPr/>
          <p:nvPr/>
        </p:nvSpPr>
        <p:spPr>
          <a:xfrm>
            <a:off x="304800" y="766356"/>
            <a:ext cx="10149840" cy="5355312"/>
          </a:xfrm>
          <a:prstGeom prst="rect">
            <a:avLst/>
          </a:prstGeom>
        </p:spPr>
        <p:txBody>
          <a:bodyPr wrap="square">
            <a:spAutoFit/>
          </a:bodyPr>
          <a:lstStyle/>
          <a:p>
            <a:pPr marL="285750" indent="-285750">
              <a:buFont typeface="Arial" panose="020B0604020202020204" pitchFamily="34" charset="0"/>
              <a:buChar char="•"/>
            </a:pPr>
            <a:r>
              <a:rPr lang="en-GB" i="0" dirty="0" smtClean="0">
                <a:solidFill>
                  <a:srgbClr val="001D35"/>
                </a:solidFill>
                <a:effectLst/>
                <a:latin typeface="Arial" panose="020B0604020202020204" pitchFamily="34" charset="0"/>
                <a:cs typeface="Arial" panose="020B0604020202020204" pitchFamily="34" charset="0"/>
              </a:rPr>
              <a:t>The BKCC helps farmers with financial support for cultivation, farm maintenance, and marketing of product.</a:t>
            </a:r>
            <a:endParaRPr lang="en-GB"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The primary purpose of the Baroda </a:t>
            </a:r>
            <a:r>
              <a:rPr lang="en-GB" dirty="0" err="1" smtClean="0">
                <a:latin typeface="Arial" panose="020B0604020202020204" pitchFamily="34" charset="0"/>
                <a:cs typeface="Arial" panose="020B0604020202020204" pitchFamily="34" charset="0"/>
              </a:rPr>
              <a:t>Kisan</a:t>
            </a:r>
            <a:r>
              <a:rPr lang="en-GB" dirty="0" smtClean="0">
                <a:latin typeface="Arial" panose="020B0604020202020204" pitchFamily="34" charset="0"/>
                <a:cs typeface="Arial" panose="020B0604020202020204" pitchFamily="34" charset="0"/>
              </a:rPr>
              <a:t> Credit Card (BKCC) loan is to provide farmers with timely and easy access to credit for their agricultural activities. The loan helps farmers meet various financial needs related to farming and agriculture</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finance the cost of growing crops, including purchasing seeds, fertilizers, pesticides, and other necessary inputs.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purchase agricultural tools, machinery (like tractors), and to maintain or build irrigation systems.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Other Agricultural Needs: To support a variety of agricultural activities that can improve productivity and income, such as post-harvest storage, marketing, and processing.</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BKCC loan provides farmers with financial flexibility to manage their agricultural operations efficiently, reduce dependency on informal lenders, and ensure better financial security for their farming activities.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provide an easy-to-use platform that allows users to apply for loans from anywhere, without the need for physical paperwork.</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replace traditional paper-based loan processes with a fully automated, online system.</a:t>
            </a:r>
          </a:p>
          <a:p>
            <a:pPr marL="285750" indent="-285750">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GB" i="0" dirty="0">
              <a:solidFill>
                <a:srgbClr val="001D35"/>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7385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137101" y="193964"/>
            <a:ext cx="11888643" cy="5909310"/>
          </a:xfrm>
          <a:prstGeom prst="rect">
            <a:avLst/>
          </a:prstGeom>
          <a:noFill/>
        </p:spPr>
        <p:txBody>
          <a:bodyPr wrap="square" rtlCol="0">
            <a:spAutoFit/>
          </a:bodyPr>
          <a:lstStyle/>
          <a:p>
            <a:pPr algn="ctr"/>
            <a:r>
              <a:rPr lang="en-US" b="1" dirty="0" smtClean="0">
                <a:latin typeface="Arial" panose="020B0604020202020204" pitchFamily="34" charset="0"/>
                <a:cs typeface="Arial" panose="020B0604020202020204" pitchFamily="34" charset="0"/>
              </a:rPr>
              <a:t>Methods and Approaches</a:t>
            </a:r>
            <a:br>
              <a:rPr lang="en-US" b="1" dirty="0" smtClean="0">
                <a:latin typeface="Arial" panose="020B0604020202020204" pitchFamily="34" charset="0"/>
                <a:cs typeface="Arial" panose="020B0604020202020204" pitchFamily="34" charset="0"/>
              </a:rPr>
            </a:br>
            <a:endParaRPr lang="en-US" b="1" dirty="0" smtClean="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1</a:t>
            </a:r>
            <a:r>
              <a:rPr lang="en-US" b="1" dirty="0">
                <a:latin typeface="Arial" panose="020B0604020202020204" pitchFamily="34" charset="0"/>
                <a:cs typeface="Arial" panose="020B0604020202020204" pitchFamily="34" charset="0"/>
              </a:rPr>
              <a:t>. Project Vision &amp; Initiation</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 Collaborate with stakeholders to understand the core business objectives and the purpose of the project. This vision will guide the project and ensure alignment with business goals.</a:t>
            </a:r>
          </a:p>
          <a:p>
            <a:pPr lvl="0"/>
            <a:r>
              <a:rPr lang="en-US" dirty="0" smtClean="0">
                <a:latin typeface="Arial" panose="020B0604020202020204" pitchFamily="34" charset="0"/>
                <a:cs typeface="Arial" panose="020B0604020202020204" pitchFamily="34" charset="0"/>
              </a:rPr>
              <a:t>prepares </a:t>
            </a:r>
            <a:r>
              <a:rPr lang="en-US" dirty="0">
                <a:latin typeface="Arial" panose="020B0604020202020204" pitchFamily="34" charset="0"/>
                <a:cs typeface="Arial" panose="020B0604020202020204" pitchFamily="34" charset="0"/>
              </a:rPr>
              <a:t>a product backlog, which is a prioritized list of features, improvements, and bug fixes for the product.</a:t>
            </a:r>
          </a:p>
          <a:p>
            <a:endParaRPr lang="en-US" dirty="0" smtClean="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Planning &amp; Team Formation</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Assemble the </a:t>
            </a:r>
            <a:r>
              <a:rPr lang="en-US" dirty="0" smtClean="0">
                <a:latin typeface="Arial" panose="020B0604020202020204" pitchFamily="34" charset="0"/>
                <a:cs typeface="Arial" panose="020B0604020202020204" pitchFamily="34" charset="0"/>
              </a:rPr>
              <a:t>Team  form </a:t>
            </a:r>
            <a:r>
              <a:rPr lang="en-US" dirty="0">
                <a:latin typeface="Arial" panose="020B0604020202020204" pitchFamily="34" charset="0"/>
                <a:cs typeface="Arial" panose="020B0604020202020204" pitchFamily="34" charset="0"/>
              </a:rPr>
              <a:t>a cross-functional team consisting of developers, designers, </a:t>
            </a:r>
            <a:r>
              <a:rPr lang="en-US" dirty="0" smtClean="0">
                <a:latin typeface="Arial" panose="020B0604020202020204" pitchFamily="34" charset="0"/>
                <a:cs typeface="Arial" panose="020B0604020202020204" pitchFamily="34" charset="0"/>
              </a:rPr>
              <a:t>testers and Assign specific</a:t>
            </a:r>
          </a:p>
          <a:p>
            <a:pPr lvl="0"/>
            <a:endParaRPr lang="en-US"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3</a:t>
            </a:r>
            <a:r>
              <a:rPr lang="en-US" b="1" dirty="0">
                <a:latin typeface="Arial" panose="020B0604020202020204" pitchFamily="34" charset="0"/>
                <a:cs typeface="Arial" panose="020B0604020202020204" pitchFamily="34" charset="0"/>
              </a:rPr>
              <a:t>. Backlog Refinement &amp; Prioritization</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Define User </a:t>
            </a:r>
            <a:r>
              <a:rPr lang="en-US" dirty="0" smtClean="0">
                <a:latin typeface="Arial" panose="020B0604020202020204" pitchFamily="34" charset="0"/>
                <a:cs typeface="Arial" panose="020B0604020202020204" pitchFamily="34" charset="0"/>
              </a:rPr>
              <a:t>Stories Break </a:t>
            </a:r>
            <a:r>
              <a:rPr lang="en-US" dirty="0">
                <a:latin typeface="Arial" panose="020B0604020202020204" pitchFamily="34" charset="0"/>
                <a:cs typeface="Arial" panose="020B0604020202020204" pitchFamily="34" charset="0"/>
              </a:rPr>
              <a:t>down high-level requirements into smaller, user-centric units called user stories</a:t>
            </a:r>
          </a:p>
          <a:p>
            <a:pPr lvl="0"/>
            <a:r>
              <a:rPr lang="en-US" dirty="0" smtClean="0">
                <a:latin typeface="Arial" panose="020B0604020202020204" pitchFamily="34" charset="0"/>
                <a:cs typeface="Arial" panose="020B0604020202020204" pitchFamily="34" charset="0"/>
              </a:rPr>
              <a:t>Prioritize </a:t>
            </a:r>
            <a:r>
              <a:rPr lang="en-US" dirty="0">
                <a:latin typeface="Arial" panose="020B0604020202020204" pitchFamily="34" charset="0"/>
                <a:cs typeface="Arial" panose="020B0604020202020204" pitchFamily="34" charset="0"/>
              </a:rPr>
              <a:t>the Product </a:t>
            </a:r>
            <a:r>
              <a:rPr lang="en-US" dirty="0" smtClean="0">
                <a:latin typeface="Arial" panose="020B0604020202020204" pitchFamily="34" charset="0"/>
                <a:cs typeface="Arial" panose="020B0604020202020204" pitchFamily="34" charset="0"/>
              </a:rPr>
              <a:t>Backlog on </a:t>
            </a:r>
            <a:r>
              <a:rPr lang="en-US" dirty="0">
                <a:latin typeface="Arial" panose="020B0604020202020204" pitchFamily="34" charset="0"/>
                <a:cs typeface="Arial" panose="020B0604020202020204" pitchFamily="34" charset="0"/>
              </a:rPr>
              <a:t>business value, customer needs, and urgency. This will guide the team on what to work on first. </a:t>
            </a:r>
            <a:endParaRPr lang="en-US" dirty="0" smtClean="0">
              <a:latin typeface="Arial" panose="020B0604020202020204" pitchFamily="34" charset="0"/>
              <a:cs typeface="Arial" panose="020B0604020202020204" pitchFamily="34" charset="0"/>
            </a:endParaRPr>
          </a:p>
          <a:p>
            <a:pPr lvl="0"/>
            <a:endParaRPr lang="en-US" dirty="0" smtClean="0">
              <a:latin typeface="Arial" panose="020B0604020202020204" pitchFamily="34" charset="0"/>
              <a:cs typeface="Arial" panose="020B0604020202020204" pitchFamily="34" charset="0"/>
            </a:endParaRPr>
          </a:p>
          <a:p>
            <a:pPr lvl="0"/>
            <a:r>
              <a:rPr lang="en-US" b="1" dirty="0" smtClean="0">
                <a:latin typeface="Arial" panose="020B0604020202020204" pitchFamily="34" charset="0"/>
                <a:cs typeface="Arial" panose="020B0604020202020204" pitchFamily="34" charset="0"/>
              </a:rPr>
              <a:t>4. </a:t>
            </a:r>
            <a:r>
              <a:rPr lang="en-GB" b="1" dirty="0" smtClean="0">
                <a:latin typeface="Arial" panose="020B0604020202020204" pitchFamily="34" charset="0"/>
                <a:cs typeface="Arial" panose="020B0604020202020204" pitchFamily="34" charset="0"/>
              </a:rPr>
              <a:t>Sprint </a:t>
            </a:r>
            <a:r>
              <a:rPr lang="en-GB" b="1" dirty="0">
                <a:latin typeface="Arial" panose="020B0604020202020204" pitchFamily="34" charset="0"/>
                <a:cs typeface="Arial" panose="020B0604020202020204" pitchFamily="34" charset="0"/>
              </a:rPr>
              <a:t>Planning </a:t>
            </a:r>
            <a:endParaRPr lang="en-GB" b="1" dirty="0" smtClean="0">
              <a:latin typeface="Arial" panose="020B0604020202020204" pitchFamily="34" charset="0"/>
              <a:cs typeface="Arial" panose="020B0604020202020204" pitchFamily="34" charset="0"/>
            </a:endParaRPr>
          </a:p>
          <a:p>
            <a:pPr lvl="0"/>
            <a:r>
              <a:rPr lang="en-GB" dirty="0" smtClean="0">
                <a:latin typeface="Arial" panose="020B0604020202020204" pitchFamily="34" charset="0"/>
                <a:cs typeface="Arial" panose="020B0604020202020204" pitchFamily="34" charset="0"/>
              </a:rPr>
              <a:t>Set </a:t>
            </a:r>
            <a:r>
              <a:rPr lang="en-GB" dirty="0">
                <a:latin typeface="Arial" panose="020B0604020202020204" pitchFamily="34" charset="0"/>
                <a:cs typeface="Arial" panose="020B0604020202020204" pitchFamily="34" charset="0"/>
              </a:rPr>
              <a:t>Sprint Goals </a:t>
            </a:r>
            <a:r>
              <a:rPr lang="en-GB" dirty="0" smtClean="0">
                <a:latin typeface="Arial" panose="020B0604020202020204" pitchFamily="34" charset="0"/>
                <a:cs typeface="Arial" panose="020B0604020202020204" pitchFamily="34" charset="0"/>
              </a:rPr>
              <a:t> with </a:t>
            </a:r>
            <a:r>
              <a:rPr lang="en-GB" dirty="0">
                <a:latin typeface="Arial" panose="020B0604020202020204" pitchFamily="34" charset="0"/>
                <a:cs typeface="Arial" panose="020B0604020202020204" pitchFamily="34" charset="0"/>
              </a:rPr>
              <a:t>a sprint planning </a:t>
            </a:r>
            <a:r>
              <a:rPr lang="en-GB" dirty="0" smtClean="0">
                <a:latin typeface="Arial" panose="020B0604020202020204" pitchFamily="34" charset="0"/>
                <a:cs typeface="Arial" panose="020B0604020202020204" pitchFamily="34" charset="0"/>
              </a:rPr>
              <a:t>meeting, highest-priority </a:t>
            </a:r>
            <a:r>
              <a:rPr lang="en-GB" dirty="0">
                <a:latin typeface="Arial" panose="020B0604020202020204" pitchFamily="34" charset="0"/>
                <a:cs typeface="Arial" panose="020B0604020202020204" pitchFamily="34" charset="0"/>
              </a:rPr>
              <a:t>items from the product backlog to work on in the sprint.</a:t>
            </a:r>
          </a:p>
          <a:p>
            <a:r>
              <a:rPr lang="en-GB" dirty="0">
                <a:latin typeface="Arial" panose="020B0604020202020204" pitchFamily="34" charset="0"/>
                <a:cs typeface="Arial" panose="020B0604020202020204" pitchFamily="34" charset="0"/>
              </a:rPr>
              <a:t>Break Down User </a:t>
            </a:r>
            <a:r>
              <a:rPr lang="en-GB" dirty="0" smtClean="0">
                <a:latin typeface="Arial" panose="020B0604020202020204" pitchFamily="34" charset="0"/>
                <a:cs typeface="Arial" panose="020B0604020202020204" pitchFamily="34" charset="0"/>
              </a:rPr>
              <a:t>Stories further </a:t>
            </a:r>
            <a:r>
              <a:rPr lang="en-GB" dirty="0">
                <a:latin typeface="Arial" panose="020B0604020202020204" pitchFamily="34" charset="0"/>
                <a:cs typeface="Arial" panose="020B0604020202020204" pitchFamily="34" charset="0"/>
              </a:rPr>
              <a:t>breaks down user stories into tasks or smaller work units for better clarity and execution</a:t>
            </a:r>
            <a:r>
              <a:rPr lang="en-GB" dirty="0" smtClean="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463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964" y="64655"/>
            <a:ext cx="10963563" cy="6096221"/>
          </a:xfrm>
          <a:prstGeom prst="rect">
            <a:avLst/>
          </a:prstGeom>
        </p:spPr>
        <p:txBody>
          <a:bodyPr wrap="square">
            <a:spAutoFit/>
          </a:bodyPr>
          <a:lstStyle/>
          <a:p>
            <a:pPr>
              <a:lnSpc>
                <a:spcPct val="107000"/>
              </a:lnSpc>
              <a:spcAft>
                <a:spcPts val="800"/>
              </a:spcAft>
            </a:pPr>
            <a:r>
              <a:rPr lang="en-US" sz="1600" b="1" dirty="0">
                <a:latin typeface="Arial" panose="020B0604020202020204" pitchFamily="34" charset="0"/>
                <a:ea typeface="Times New Roman" panose="02020603050405020304" pitchFamily="18" charset="0"/>
                <a:cs typeface="Arial" panose="020B0604020202020204" pitchFamily="34" charset="0"/>
              </a:rPr>
              <a:t>5. Execution (Iteration Execution)</a:t>
            </a:r>
            <a:endParaRPr lang="en-US" sz="1600" dirty="0">
              <a:latin typeface="Arial" panose="020B0604020202020204" pitchFamily="34" charset="0"/>
              <a:ea typeface="Calibri" panose="020F0502020204030204" pitchFamily="34" charset="0"/>
              <a:cs typeface="Arial" panose="020B0604020202020204" pitchFamily="34" charset="0"/>
            </a:endParaRPr>
          </a:p>
          <a:p>
            <a:pPr marL="285750" indent="-285750">
              <a:lnSpc>
                <a:spcPct val="107000"/>
              </a:lnSpc>
              <a:spcAft>
                <a:spcPts val="800"/>
              </a:spcAft>
              <a:buFont typeface="Arial" panose="020B0604020202020204" pitchFamily="34" charset="0"/>
              <a:buChar char="•"/>
            </a:pPr>
            <a:r>
              <a:rPr lang="en-US" sz="1600" dirty="0">
                <a:latin typeface="Arial" panose="020B0604020202020204" pitchFamily="34" charset="0"/>
                <a:ea typeface="Times New Roman" panose="02020603050405020304" pitchFamily="18" charset="0"/>
                <a:cs typeface="Arial" panose="020B0604020202020204" pitchFamily="34" charset="0"/>
              </a:rPr>
              <a:t>Begins working on the user stories defined for the current sprint/iteration. The work is typically done in parallel by developers, testers, and designers. The daily standup meetings is conducted to check in on progress, discuss what was completed, and identify any blockers. </a:t>
            </a:r>
            <a:endParaRPr lang="en-GB" sz="1600" dirty="0" smtClean="0">
              <a:latin typeface="Arial" panose="020B0604020202020204" pitchFamily="34" charset="0"/>
              <a:cs typeface="Arial" panose="020B0604020202020204" pitchFamily="34" charset="0"/>
            </a:endParaRPr>
          </a:p>
          <a:p>
            <a:pPr>
              <a:lnSpc>
                <a:spcPct val="107000"/>
              </a:lnSpc>
              <a:spcAft>
                <a:spcPts val="800"/>
              </a:spcAft>
            </a:pPr>
            <a:r>
              <a:rPr lang="en-US" sz="1600" b="1" dirty="0" smtClean="0">
                <a:latin typeface="Arial" panose="020B0604020202020204" pitchFamily="34" charset="0"/>
                <a:ea typeface="Times New Roman" panose="02020603050405020304" pitchFamily="18" charset="0"/>
                <a:cs typeface="Arial" panose="020B0604020202020204" pitchFamily="34" charset="0"/>
              </a:rPr>
              <a:t/>
            </a:r>
            <a:br>
              <a:rPr lang="en-US" sz="1600" b="1" dirty="0" smtClean="0">
                <a:latin typeface="Arial" panose="020B0604020202020204" pitchFamily="34" charset="0"/>
                <a:ea typeface="Times New Roman" panose="02020603050405020304" pitchFamily="18" charset="0"/>
                <a:cs typeface="Arial" panose="020B0604020202020204" pitchFamily="34" charset="0"/>
              </a:rPr>
            </a:br>
            <a:r>
              <a:rPr lang="en-US" sz="1600" b="1" dirty="0" smtClean="0">
                <a:latin typeface="Arial" panose="020B0604020202020204" pitchFamily="34" charset="0"/>
                <a:ea typeface="Times New Roman" panose="02020603050405020304" pitchFamily="18" charset="0"/>
                <a:cs typeface="Arial" panose="020B0604020202020204" pitchFamily="34" charset="0"/>
              </a:rPr>
              <a:t>6</a:t>
            </a:r>
            <a:r>
              <a:rPr lang="en-US" sz="1600" b="1" dirty="0">
                <a:latin typeface="Arial" panose="020B0604020202020204" pitchFamily="34" charset="0"/>
                <a:ea typeface="Times New Roman" panose="02020603050405020304" pitchFamily="18" charset="0"/>
                <a:cs typeface="Arial" panose="020B0604020202020204" pitchFamily="34" charset="0"/>
              </a:rPr>
              <a:t>. Review &amp; Feedback (End of Iteration/Sprint)</a:t>
            </a:r>
            <a:endParaRPr lang="en-US" sz="1600" dirty="0">
              <a:latin typeface="Arial" panose="020B0604020202020204" pitchFamily="34" charset="0"/>
              <a:ea typeface="Calibri" panose="020F0502020204030204" pitchFamily="34" charset="0"/>
              <a:cs typeface="Arial" panose="020B0604020202020204" pitchFamily="34" charset="0"/>
            </a:endParaRPr>
          </a:p>
          <a:p>
            <a:pPr marL="285750" marR="0" lvl="0" indent="-285750">
              <a:lnSpc>
                <a:spcPct val="107000"/>
              </a:lnSpc>
              <a:spcBef>
                <a:spcPts val="0"/>
              </a:spcBef>
              <a:spcAft>
                <a:spcPts val="800"/>
              </a:spcAft>
              <a:buSzPts val="1000"/>
              <a:buFont typeface="Arial" panose="020B0604020202020204" pitchFamily="34" charset="0"/>
              <a:buChar char="•"/>
              <a:tabLst>
                <a:tab pos="457200" algn="l"/>
              </a:tabLst>
            </a:pPr>
            <a:r>
              <a:rPr lang="en-US" sz="1600" dirty="0" smtClean="0">
                <a:latin typeface="Arial" panose="020B0604020202020204" pitchFamily="34" charset="0"/>
                <a:ea typeface="Times New Roman" panose="02020603050405020304" pitchFamily="18" charset="0"/>
                <a:cs typeface="Arial" panose="020B0604020202020204" pitchFamily="34" charset="0"/>
              </a:rPr>
              <a:t>At </a:t>
            </a:r>
            <a:r>
              <a:rPr lang="en-US" sz="1600" dirty="0">
                <a:latin typeface="Arial" panose="020B0604020202020204" pitchFamily="34" charset="0"/>
                <a:ea typeface="Times New Roman" panose="02020603050405020304" pitchFamily="18" charset="0"/>
                <a:cs typeface="Arial" panose="020B0604020202020204" pitchFamily="34" charset="0"/>
              </a:rPr>
              <a:t>the end of each sprint/iteration, </a:t>
            </a:r>
            <a:r>
              <a:rPr lang="en-US" sz="1600" dirty="0" smtClean="0">
                <a:latin typeface="Arial" panose="020B0604020202020204" pitchFamily="34" charset="0"/>
                <a:ea typeface="Times New Roman" panose="02020603050405020304" pitchFamily="18" charset="0"/>
                <a:cs typeface="Arial" panose="020B0604020202020204" pitchFamily="34" charset="0"/>
              </a:rPr>
              <a:t>holds </a:t>
            </a:r>
            <a:r>
              <a:rPr lang="en-US" sz="1600" dirty="0">
                <a:latin typeface="Arial" panose="020B0604020202020204" pitchFamily="34" charset="0"/>
                <a:ea typeface="Times New Roman" panose="02020603050405020304" pitchFamily="18" charset="0"/>
                <a:cs typeface="Arial" panose="020B0604020202020204" pitchFamily="34" charset="0"/>
              </a:rPr>
              <a:t>a sprint review where </a:t>
            </a:r>
            <a:r>
              <a:rPr lang="en-US" sz="1600" dirty="0" smtClean="0">
                <a:latin typeface="Arial" panose="020B0604020202020204" pitchFamily="34" charset="0"/>
                <a:ea typeface="Times New Roman" panose="02020603050405020304" pitchFamily="18" charset="0"/>
                <a:cs typeface="Arial" panose="020B0604020202020204" pitchFamily="34" charset="0"/>
              </a:rPr>
              <a:t>team demonstrate </a:t>
            </a:r>
            <a:r>
              <a:rPr lang="en-US" sz="1600" dirty="0">
                <a:latin typeface="Arial" panose="020B0604020202020204" pitchFamily="34" charset="0"/>
                <a:ea typeface="Times New Roman" panose="02020603050405020304" pitchFamily="18" charset="0"/>
                <a:cs typeface="Arial" panose="020B0604020202020204" pitchFamily="34" charset="0"/>
              </a:rPr>
              <a:t>the completed features to </a:t>
            </a:r>
            <a:r>
              <a:rPr lang="en-US" sz="1600" dirty="0" smtClean="0">
                <a:latin typeface="Arial" panose="020B0604020202020204" pitchFamily="34" charset="0"/>
                <a:ea typeface="Times New Roman" panose="02020603050405020304" pitchFamily="18" charset="0"/>
                <a:cs typeface="Arial" panose="020B0604020202020204" pitchFamily="34" charset="0"/>
              </a:rPr>
              <a:t>stakeholders gather </a:t>
            </a:r>
            <a:r>
              <a:rPr lang="en-US" sz="1600" dirty="0">
                <a:latin typeface="Arial" panose="020B0604020202020204" pitchFamily="34" charset="0"/>
                <a:ea typeface="Times New Roman" panose="02020603050405020304" pitchFamily="18" charset="0"/>
                <a:cs typeface="Arial" panose="020B0604020202020204" pitchFamily="34" charset="0"/>
              </a:rPr>
              <a:t>feedback and make necessary adjustments to the product </a:t>
            </a:r>
            <a:r>
              <a:rPr lang="en-US" sz="1600" dirty="0" smtClean="0">
                <a:latin typeface="Arial" panose="020B0604020202020204" pitchFamily="34" charset="0"/>
                <a:ea typeface="Times New Roman" panose="02020603050405020304" pitchFamily="18" charset="0"/>
                <a:cs typeface="Arial" panose="020B0604020202020204" pitchFamily="34" charset="0"/>
              </a:rPr>
              <a:t>backlog.</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b="1" dirty="0">
                <a:latin typeface="Arial" panose="020B0604020202020204" pitchFamily="34" charset="0"/>
                <a:ea typeface="Times New Roman" panose="02020603050405020304" pitchFamily="18" charset="0"/>
                <a:cs typeface="Arial" panose="020B0604020202020204" pitchFamily="34" charset="0"/>
              </a:rPr>
              <a:t>7. Sprint Retrospective (for Scrum)</a:t>
            </a:r>
            <a:endParaRPr lang="en-US" sz="16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600" dirty="0" smtClean="0">
                <a:latin typeface="Arial" panose="020B0604020202020204" pitchFamily="34" charset="0"/>
                <a:ea typeface="Times New Roman" panose="02020603050405020304" pitchFamily="18" charset="0"/>
                <a:cs typeface="Arial" panose="020B0604020202020204" pitchFamily="34" charset="0"/>
              </a:rPr>
              <a:t>After </a:t>
            </a:r>
            <a:r>
              <a:rPr lang="en-US" sz="1600" dirty="0">
                <a:latin typeface="Arial" panose="020B0604020202020204" pitchFamily="34" charset="0"/>
                <a:ea typeface="Times New Roman" panose="02020603050405020304" pitchFamily="18" charset="0"/>
                <a:cs typeface="Arial" panose="020B0604020202020204" pitchFamily="34" charset="0"/>
              </a:rPr>
              <a:t>the sprint review, </a:t>
            </a:r>
            <a:r>
              <a:rPr lang="en-US" sz="1600" dirty="0" smtClean="0">
                <a:latin typeface="Arial" panose="020B0604020202020204" pitchFamily="34" charset="0"/>
                <a:ea typeface="Times New Roman" panose="02020603050405020304" pitchFamily="18" charset="0"/>
                <a:cs typeface="Arial" panose="020B0604020202020204" pitchFamily="34" charset="0"/>
              </a:rPr>
              <a:t>holds </a:t>
            </a:r>
            <a:r>
              <a:rPr lang="en-US" sz="1600" dirty="0">
                <a:latin typeface="Arial" panose="020B0604020202020204" pitchFamily="34" charset="0"/>
                <a:ea typeface="Times New Roman" panose="02020603050405020304" pitchFamily="18" charset="0"/>
                <a:cs typeface="Arial" panose="020B0604020202020204" pitchFamily="34" charset="0"/>
              </a:rPr>
              <a:t>a retrospective to discuss what went well, what didn't, and how the team can improve its processes moving forward</a:t>
            </a:r>
            <a:r>
              <a:rPr lang="en-US" sz="1600" dirty="0" smtClean="0">
                <a:latin typeface="Arial" panose="020B0604020202020204" pitchFamily="34" charset="0"/>
                <a:ea typeface="Times New Roman" panose="02020603050405020304" pitchFamily="18" charset="0"/>
                <a:cs typeface="Arial" panose="020B0604020202020204" pitchFamily="34" charset="0"/>
              </a:rPr>
              <a:t>.</a:t>
            </a:r>
            <a:r>
              <a:rPr lang="en-US" sz="1600" dirty="0">
                <a:latin typeface="Arial" panose="020B0604020202020204" pitchFamily="34" charset="0"/>
                <a:ea typeface="Times New Roman" panose="02020603050405020304" pitchFamily="18" charset="0"/>
                <a:cs typeface="Arial" panose="020B0604020202020204" pitchFamily="34" charset="0"/>
              </a:rPr>
              <a:t> </a:t>
            </a:r>
            <a:endParaRPr lang="en-US" sz="16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b="1" dirty="0">
                <a:latin typeface="Arial" panose="020B0604020202020204" pitchFamily="34" charset="0"/>
                <a:ea typeface="Times New Roman" panose="02020603050405020304" pitchFamily="18" charset="0"/>
                <a:cs typeface="Arial" panose="020B0604020202020204" pitchFamily="34" charset="0"/>
              </a:rPr>
              <a:t>8. Incremental Delivery (Continuous Delivery)</a:t>
            </a:r>
            <a:endParaRPr lang="en-US" sz="1600" dirty="0">
              <a:latin typeface="Arial" panose="020B0604020202020204" pitchFamily="34" charset="0"/>
              <a:ea typeface="Calibri" panose="020F0502020204030204" pitchFamily="34" charset="0"/>
              <a:cs typeface="Arial" panose="020B0604020202020204" pitchFamily="34" charset="0"/>
            </a:endParaRPr>
          </a:p>
          <a:p>
            <a:pPr marR="0" lvl="0">
              <a:lnSpc>
                <a:spcPct val="107000"/>
              </a:lnSpc>
              <a:spcBef>
                <a:spcPts val="0"/>
              </a:spcBef>
              <a:spcAft>
                <a:spcPts val="800"/>
              </a:spcAft>
              <a:buSzPts val="1000"/>
              <a:tabLst>
                <a:tab pos="457200" algn="l"/>
              </a:tabLst>
            </a:pPr>
            <a:r>
              <a:rPr lang="en-US" sz="1600" dirty="0" smtClean="0">
                <a:latin typeface="Arial" panose="020B0604020202020204" pitchFamily="34" charset="0"/>
                <a:ea typeface="Times New Roman" panose="02020603050405020304" pitchFamily="18" charset="0"/>
                <a:cs typeface="Arial" panose="020B0604020202020204" pitchFamily="34" charset="0"/>
              </a:rPr>
              <a:t>Agile </a:t>
            </a:r>
            <a:r>
              <a:rPr lang="en-US" sz="1600" dirty="0">
                <a:latin typeface="Arial" panose="020B0604020202020204" pitchFamily="34" charset="0"/>
                <a:ea typeface="Times New Roman" panose="02020603050405020304" pitchFamily="18" charset="0"/>
                <a:cs typeface="Arial" panose="020B0604020202020204" pitchFamily="34" charset="0"/>
              </a:rPr>
              <a:t>encourages delivering working software frequently. As soon as features are developed and tested, they are deployed and made available to the users, ensuring that valuable functionality is always available.</a:t>
            </a:r>
            <a:endParaRPr lang="en-US" sz="16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US" sz="1600" dirty="0">
                <a:latin typeface="Arial" panose="020B0604020202020204" pitchFamily="34" charset="0"/>
                <a:ea typeface="Times New Roman" panose="02020603050405020304" pitchFamily="18" charset="0"/>
                <a:cs typeface="Arial" panose="020B0604020202020204" pitchFamily="34" charset="0"/>
              </a:rPr>
              <a:t> </a:t>
            </a:r>
            <a:endParaRPr lang="en-US" sz="1600" dirty="0">
              <a:latin typeface="Arial" panose="020B0604020202020204" pitchFamily="34" charset="0"/>
              <a:ea typeface="Calibri" panose="020F0502020204030204" pitchFamily="34" charset="0"/>
              <a:cs typeface="Arial" panose="020B0604020202020204" pitchFamily="34" charset="0"/>
            </a:endParaRPr>
          </a:p>
          <a:p>
            <a:r>
              <a:rPr lang="en-US" sz="1600" b="1" dirty="0" smtClean="0">
                <a:latin typeface="Arial" panose="020B0604020202020204" pitchFamily="34" charset="0"/>
                <a:cs typeface="Arial" panose="020B0604020202020204" pitchFamily="34" charset="0"/>
              </a:rPr>
              <a:t>9. </a:t>
            </a:r>
            <a:r>
              <a:rPr lang="en-US" sz="1600" b="1" dirty="0">
                <a:latin typeface="Arial" panose="020B0604020202020204" pitchFamily="34" charset="0"/>
                <a:cs typeface="Arial" panose="020B0604020202020204" pitchFamily="34" charset="0"/>
              </a:rPr>
              <a:t>Project Closure &amp; Review</a:t>
            </a:r>
            <a:endParaRPr lang="en-US"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Once </a:t>
            </a:r>
            <a:r>
              <a:rPr lang="en-US" sz="1600" dirty="0">
                <a:latin typeface="Arial" panose="020B0604020202020204" pitchFamily="34" charset="0"/>
                <a:cs typeface="Arial" panose="020B0604020202020204" pitchFamily="34" charset="0"/>
              </a:rPr>
              <a:t>the product is complete and meets business goals, conduct a final review to ensure all requirements have been met</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Obtain sign-off from stakeholders or customers that the project is complete and delivers the desired value.</a:t>
            </a:r>
          </a:p>
          <a:p>
            <a:pPr lvl="0"/>
            <a:r>
              <a:rPr lang="en-US" sz="1600" dirty="0" smtClean="0">
                <a:latin typeface="Arial" panose="020B0604020202020204" pitchFamily="34" charset="0"/>
                <a:cs typeface="Arial" panose="020B0604020202020204" pitchFamily="34" charset="0"/>
              </a:rPr>
              <a:t>     Even </a:t>
            </a:r>
            <a:r>
              <a:rPr lang="en-US" sz="1600" dirty="0">
                <a:latin typeface="Arial" panose="020B0604020202020204" pitchFamily="34" charset="0"/>
                <a:cs typeface="Arial" panose="020B0604020202020204" pitchFamily="34" charset="0"/>
              </a:rPr>
              <a:t>after the project is completed, there might be a need for post-release maintenance, bug fixes, and updates </a:t>
            </a:r>
            <a:r>
              <a:rPr lang="en-US" sz="1600" dirty="0" smtClean="0">
                <a:latin typeface="Arial" panose="020B0604020202020204" pitchFamily="34" charset="0"/>
                <a:cs typeface="Arial" panose="020B0604020202020204" pitchFamily="34" charset="0"/>
              </a:rPr>
              <a:t>              based </a:t>
            </a:r>
            <a:r>
              <a:rPr lang="en-US" sz="1600" dirty="0">
                <a:latin typeface="Arial" panose="020B0604020202020204" pitchFamily="34" charset="0"/>
                <a:cs typeface="Arial" panose="020B0604020202020204" pitchFamily="34" charset="0"/>
              </a:rPr>
              <a:t>on user feedback</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0027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0" y="904240"/>
            <a:ext cx="11440160" cy="5324535"/>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farmers with a convenient, flexible, and timely credit facility that helps them meet their financial requirements for various agricultural activities. The goal is to improve the financial well-being of farmers by offering them easy access to credit to support their agricultural and farming needs.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ensure that farmers have easy and immediate access to funds for seasonal and operational requirements, like purchasing seeds, fertilizers, and pesticides.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help farmers enhance agricultural productivity through investment in better equipment, technology, and improved practices for better yield and profitability.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reduce the financial burden on farmers by providing affordable credit with flexible repayment terms, often aligned with the crop cycle.</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reduce the dependency on informal lenders or moneylenders who may charge high-interest rates, thus promoting formal, low-cost credit options for farmers.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financial support not only for crop cultivation but also for livestock maintenance, purchase of farming tools, and infrastructure development.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Enhance customer satisfaction by offering faster loan approvals and improved service delivery.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Reduce approval times and paperwork by automating manual processes.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p:txBody>
      </p:sp>
      <p:sp>
        <p:nvSpPr>
          <p:cNvPr id="3" name="Rectangle 2"/>
          <p:cNvSpPr/>
          <p:nvPr/>
        </p:nvSpPr>
        <p:spPr>
          <a:xfrm>
            <a:off x="4004461" y="247134"/>
            <a:ext cx="2069797" cy="369332"/>
          </a:xfrm>
          <a:prstGeom prst="rect">
            <a:avLst/>
          </a:prstGeom>
        </p:spPr>
        <p:txBody>
          <a:bodyPr wrap="none">
            <a:spAutoFit/>
          </a:bodyPr>
          <a:lstStyle/>
          <a:p>
            <a:pPr algn="ctr"/>
            <a:r>
              <a:rPr lang="en-US" b="1" dirty="0" smtClean="0">
                <a:latin typeface="Arial" panose="020B0604020202020204" pitchFamily="34" charset="0"/>
                <a:cs typeface="Arial" panose="020B0604020202020204" pitchFamily="34" charset="0"/>
              </a:rPr>
              <a:t>Project Objective</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714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579180"/>
            <a:ext cx="11836400" cy="6924973"/>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success criteria for the Baroda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Credit Card (BKCC) include widespread adoption among farmers, ensuring timely and efficient credit disbursement. </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program’s success is also measured by the ease of loan repayment, reduced dependency on informal lenders, and increased agricultural productivity. Additionally, sustained growth in loan utilization, financial empowerment of farmers, and improved financial literacy are key indicators.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 A positive impact on the rural economy and low default rates also signal the program’s success, demonstrating its effectiveness in supporting farmers' financial stability and growth.</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Make loan process easy and more efficient.</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Measure success through positive customer feedback, reduced complaints, and increased adoption of the online loan system.</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Improve access to loan data, documents, and customer information.</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No dependencies on third party.</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Reduce operational costs associated with paperwork, physical storage, and manual </a:t>
            </a:r>
            <a:r>
              <a:rPr lang="en-GB" sz="2000" dirty="0" err="1" smtClean="0">
                <a:latin typeface="Arial" panose="020B0604020202020204" pitchFamily="34" charset="0"/>
                <a:cs typeface="Arial" panose="020B0604020202020204" pitchFamily="34" charset="0"/>
              </a:rPr>
              <a:t>labor</a:t>
            </a:r>
            <a:r>
              <a:rPr lang="en-GB" sz="2000" dirty="0" smtClean="0">
                <a:latin typeface="Arial" panose="020B0604020202020204" pitchFamily="34" charset="0"/>
                <a:cs typeface="Arial" panose="020B0604020202020204" pitchFamily="34" charset="0"/>
              </a:rPr>
              <a:t>.</a:t>
            </a:r>
          </a:p>
          <a:p>
            <a:endParaRPr lang="en-GB" sz="20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p:txBody>
      </p:sp>
      <p:sp>
        <p:nvSpPr>
          <p:cNvPr id="3" name="Rectangle 2"/>
          <p:cNvSpPr/>
          <p:nvPr/>
        </p:nvSpPr>
        <p:spPr>
          <a:xfrm>
            <a:off x="4266453" y="115054"/>
            <a:ext cx="1992853" cy="369332"/>
          </a:xfrm>
          <a:prstGeom prst="rect">
            <a:avLst/>
          </a:prstGeom>
        </p:spPr>
        <p:txBody>
          <a:bodyPr wrap="none">
            <a:spAutoFit/>
          </a:bodyPr>
          <a:lstStyle/>
          <a:p>
            <a:r>
              <a:rPr lang="en-US" b="1" dirty="0" smtClean="0">
                <a:latin typeface="Arial" panose="020B0604020202020204" pitchFamily="34" charset="0"/>
                <a:cs typeface="Arial" panose="020B0604020202020204" pitchFamily="34" charset="0"/>
              </a:rPr>
              <a:t>Success Criteria</a:t>
            </a:r>
            <a:endParaRPr lang="en-US" dirty="0"/>
          </a:p>
        </p:txBody>
      </p:sp>
    </p:spTree>
    <p:extLst>
      <p:ext uri="{BB962C8B-B14F-4D97-AF65-F5344CB8AC3E}">
        <p14:creationId xmlns:p14="http://schemas.microsoft.com/office/powerpoint/2010/main" val="1456903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4600</TotalTime>
  <Words>1150</Words>
  <Application>Microsoft Office PowerPoint</Application>
  <PresentationFormat>Widescreen</PresentationFormat>
  <Paragraphs>141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22</cp:revision>
  <dcterms:created xsi:type="dcterms:W3CDTF">2025-01-20T06:40:26Z</dcterms:created>
  <dcterms:modified xsi:type="dcterms:W3CDTF">2025-01-25T03:04:17Z</dcterms:modified>
</cp:coreProperties>
</file>