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ar Suryawanshi" userId="927275106c737c10" providerId="LiveId" clId="{BB03170C-F8EA-45AF-B7F4-553D24C02C8D}"/>
    <pc:docChg chg="modSld">
      <pc:chgData name="Amar Suryawanshi" userId="927275106c737c10" providerId="LiveId" clId="{BB03170C-F8EA-45AF-B7F4-553D24C02C8D}" dt="2025-03-24T15:26:50" v="3" actId="113"/>
      <pc:docMkLst>
        <pc:docMk/>
      </pc:docMkLst>
      <pc:sldChg chg="modSp">
        <pc:chgData name="Amar Suryawanshi" userId="927275106c737c10" providerId="LiveId" clId="{BB03170C-F8EA-45AF-B7F4-553D24C02C8D}" dt="2025-03-24T15:26:50" v="3" actId="113"/>
        <pc:sldMkLst>
          <pc:docMk/>
          <pc:sldMk cId="3672682662" sldId="267"/>
        </pc:sldMkLst>
        <pc:spChg chg="mod">
          <ac:chgData name="Amar Suryawanshi" userId="927275106c737c10" providerId="LiveId" clId="{BB03170C-F8EA-45AF-B7F4-553D24C02C8D}" dt="2025-03-24T15:26:50" v="3" actId="113"/>
          <ac:spMkLst>
            <pc:docMk/>
            <pc:sldMk cId="3672682662" sldId="267"/>
            <ac:spMk id="3" creationId="{55F298E4-D6B4-4981-9E26-E14905F8F71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C96C8-DBC9-4DD8-9273-86D58BC3D6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C8D66D49-E972-47EF-9FD4-239D5101D9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96B90D11-76ED-451C-BF28-03C037FFD063}"/>
              </a:ext>
            </a:extLst>
          </p:cNvPr>
          <p:cNvSpPr>
            <a:spLocks noGrp="1"/>
          </p:cNvSpPr>
          <p:nvPr>
            <p:ph type="dt" sz="half" idx="10"/>
          </p:nvPr>
        </p:nvSpPr>
        <p:spPr/>
        <p:txBody>
          <a:bodyPr/>
          <a:lstStyle/>
          <a:p>
            <a:fld id="{280260CD-0536-4BD8-8562-AD75F968B061}" type="datetimeFigureOut">
              <a:rPr lang="en-IN" smtClean="0"/>
              <a:t>24-03-2025</a:t>
            </a:fld>
            <a:endParaRPr lang="en-IN"/>
          </a:p>
        </p:txBody>
      </p:sp>
      <p:sp>
        <p:nvSpPr>
          <p:cNvPr id="5" name="Footer Placeholder 4">
            <a:extLst>
              <a:ext uri="{FF2B5EF4-FFF2-40B4-BE49-F238E27FC236}">
                <a16:creationId xmlns:a16="http://schemas.microsoft.com/office/drawing/2014/main" id="{61FC0E45-D99D-4223-9375-9638FF48F63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C1DA3A6-055F-4163-9BB3-BD67F7422F6D}"/>
              </a:ext>
            </a:extLst>
          </p:cNvPr>
          <p:cNvSpPr>
            <a:spLocks noGrp="1"/>
          </p:cNvSpPr>
          <p:nvPr>
            <p:ph type="sldNum" sz="quarter" idx="12"/>
          </p:nvPr>
        </p:nvSpPr>
        <p:spPr/>
        <p:txBody>
          <a:bodyPr/>
          <a:lstStyle/>
          <a:p>
            <a:fld id="{1630A731-6097-4C3A-9D69-C57549782848}" type="slidenum">
              <a:rPr lang="en-IN" smtClean="0"/>
              <a:t>‹#›</a:t>
            </a:fld>
            <a:endParaRPr lang="en-IN"/>
          </a:p>
        </p:txBody>
      </p:sp>
    </p:spTree>
    <p:extLst>
      <p:ext uri="{BB962C8B-B14F-4D97-AF65-F5344CB8AC3E}">
        <p14:creationId xmlns:p14="http://schemas.microsoft.com/office/powerpoint/2010/main" val="2851600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F7458-B501-4F2D-BDFC-9838BEFA1A99}"/>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48BDCC7-ADBE-4E48-A868-1E4D72B575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DABE7C6-CDD8-41D5-A479-02289C58B74B}"/>
              </a:ext>
            </a:extLst>
          </p:cNvPr>
          <p:cNvSpPr>
            <a:spLocks noGrp="1"/>
          </p:cNvSpPr>
          <p:nvPr>
            <p:ph type="dt" sz="half" idx="10"/>
          </p:nvPr>
        </p:nvSpPr>
        <p:spPr/>
        <p:txBody>
          <a:bodyPr/>
          <a:lstStyle/>
          <a:p>
            <a:fld id="{280260CD-0536-4BD8-8562-AD75F968B061}" type="datetimeFigureOut">
              <a:rPr lang="en-IN" smtClean="0"/>
              <a:t>24-03-2025</a:t>
            </a:fld>
            <a:endParaRPr lang="en-IN"/>
          </a:p>
        </p:txBody>
      </p:sp>
      <p:sp>
        <p:nvSpPr>
          <p:cNvPr id="5" name="Footer Placeholder 4">
            <a:extLst>
              <a:ext uri="{FF2B5EF4-FFF2-40B4-BE49-F238E27FC236}">
                <a16:creationId xmlns:a16="http://schemas.microsoft.com/office/drawing/2014/main" id="{F68AD633-2585-45F3-9017-59E9EA03ED0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5F4DB9C-888D-43A1-8782-A90D6456D5ED}"/>
              </a:ext>
            </a:extLst>
          </p:cNvPr>
          <p:cNvSpPr>
            <a:spLocks noGrp="1"/>
          </p:cNvSpPr>
          <p:nvPr>
            <p:ph type="sldNum" sz="quarter" idx="12"/>
          </p:nvPr>
        </p:nvSpPr>
        <p:spPr/>
        <p:txBody>
          <a:bodyPr/>
          <a:lstStyle/>
          <a:p>
            <a:fld id="{1630A731-6097-4C3A-9D69-C57549782848}" type="slidenum">
              <a:rPr lang="en-IN" smtClean="0"/>
              <a:t>‹#›</a:t>
            </a:fld>
            <a:endParaRPr lang="en-IN"/>
          </a:p>
        </p:txBody>
      </p:sp>
    </p:spTree>
    <p:extLst>
      <p:ext uri="{BB962C8B-B14F-4D97-AF65-F5344CB8AC3E}">
        <p14:creationId xmlns:p14="http://schemas.microsoft.com/office/powerpoint/2010/main" val="4240729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78AAE9-503E-466A-B998-35A26D92910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C659F6F-F263-439A-A489-B836075AD1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4886131-7E83-4047-B774-A54520D3BA6B}"/>
              </a:ext>
            </a:extLst>
          </p:cNvPr>
          <p:cNvSpPr>
            <a:spLocks noGrp="1"/>
          </p:cNvSpPr>
          <p:nvPr>
            <p:ph type="dt" sz="half" idx="10"/>
          </p:nvPr>
        </p:nvSpPr>
        <p:spPr/>
        <p:txBody>
          <a:bodyPr/>
          <a:lstStyle/>
          <a:p>
            <a:fld id="{280260CD-0536-4BD8-8562-AD75F968B061}" type="datetimeFigureOut">
              <a:rPr lang="en-IN" smtClean="0"/>
              <a:t>24-03-2025</a:t>
            </a:fld>
            <a:endParaRPr lang="en-IN"/>
          </a:p>
        </p:txBody>
      </p:sp>
      <p:sp>
        <p:nvSpPr>
          <p:cNvPr id="5" name="Footer Placeholder 4">
            <a:extLst>
              <a:ext uri="{FF2B5EF4-FFF2-40B4-BE49-F238E27FC236}">
                <a16:creationId xmlns:a16="http://schemas.microsoft.com/office/drawing/2014/main" id="{F70FC26F-9375-46FF-9765-706CE1C2477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278BDCB-05AE-45E6-BAA4-B6238A0F1742}"/>
              </a:ext>
            </a:extLst>
          </p:cNvPr>
          <p:cNvSpPr>
            <a:spLocks noGrp="1"/>
          </p:cNvSpPr>
          <p:nvPr>
            <p:ph type="sldNum" sz="quarter" idx="12"/>
          </p:nvPr>
        </p:nvSpPr>
        <p:spPr/>
        <p:txBody>
          <a:bodyPr/>
          <a:lstStyle/>
          <a:p>
            <a:fld id="{1630A731-6097-4C3A-9D69-C57549782848}" type="slidenum">
              <a:rPr lang="en-IN" smtClean="0"/>
              <a:t>‹#›</a:t>
            </a:fld>
            <a:endParaRPr lang="en-IN"/>
          </a:p>
        </p:txBody>
      </p:sp>
    </p:spTree>
    <p:extLst>
      <p:ext uri="{BB962C8B-B14F-4D97-AF65-F5344CB8AC3E}">
        <p14:creationId xmlns:p14="http://schemas.microsoft.com/office/powerpoint/2010/main" val="2408826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373D9-1C97-4CAB-803A-B9E46599043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974C30E-13D3-46F1-B474-A4818E63FA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49A1CDE-A1A2-44BE-BFCF-5E83022F3D8E}"/>
              </a:ext>
            </a:extLst>
          </p:cNvPr>
          <p:cNvSpPr>
            <a:spLocks noGrp="1"/>
          </p:cNvSpPr>
          <p:nvPr>
            <p:ph type="dt" sz="half" idx="10"/>
          </p:nvPr>
        </p:nvSpPr>
        <p:spPr/>
        <p:txBody>
          <a:bodyPr/>
          <a:lstStyle/>
          <a:p>
            <a:fld id="{280260CD-0536-4BD8-8562-AD75F968B061}" type="datetimeFigureOut">
              <a:rPr lang="en-IN" smtClean="0"/>
              <a:t>24-03-2025</a:t>
            </a:fld>
            <a:endParaRPr lang="en-IN"/>
          </a:p>
        </p:txBody>
      </p:sp>
      <p:sp>
        <p:nvSpPr>
          <p:cNvPr id="5" name="Footer Placeholder 4">
            <a:extLst>
              <a:ext uri="{FF2B5EF4-FFF2-40B4-BE49-F238E27FC236}">
                <a16:creationId xmlns:a16="http://schemas.microsoft.com/office/drawing/2014/main" id="{DB0536E2-C97F-438C-934B-5CCD361FE66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0619915-C773-4E2E-B33D-FF0225473345}"/>
              </a:ext>
            </a:extLst>
          </p:cNvPr>
          <p:cNvSpPr>
            <a:spLocks noGrp="1"/>
          </p:cNvSpPr>
          <p:nvPr>
            <p:ph type="sldNum" sz="quarter" idx="12"/>
          </p:nvPr>
        </p:nvSpPr>
        <p:spPr/>
        <p:txBody>
          <a:bodyPr/>
          <a:lstStyle/>
          <a:p>
            <a:fld id="{1630A731-6097-4C3A-9D69-C57549782848}" type="slidenum">
              <a:rPr lang="en-IN" smtClean="0"/>
              <a:t>‹#›</a:t>
            </a:fld>
            <a:endParaRPr lang="en-IN"/>
          </a:p>
        </p:txBody>
      </p:sp>
    </p:spTree>
    <p:extLst>
      <p:ext uri="{BB962C8B-B14F-4D97-AF65-F5344CB8AC3E}">
        <p14:creationId xmlns:p14="http://schemas.microsoft.com/office/powerpoint/2010/main" val="963375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81CFE-F39E-4017-A0E7-A55CA2AE4F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B832F025-AE6B-4108-8DEC-A18DCCB9C2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B3BF4EF-C771-4CE8-B563-BB2B49F23A96}"/>
              </a:ext>
            </a:extLst>
          </p:cNvPr>
          <p:cNvSpPr>
            <a:spLocks noGrp="1"/>
          </p:cNvSpPr>
          <p:nvPr>
            <p:ph type="dt" sz="half" idx="10"/>
          </p:nvPr>
        </p:nvSpPr>
        <p:spPr/>
        <p:txBody>
          <a:bodyPr/>
          <a:lstStyle/>
          <a:p>
            <a:fld id="{280260CD-0536-4BD8-8562-AD75F968B061}" type="datetimeFigureOut">
              <a:rPr lang="en-IN" smtClean="0"/>
              <a:t>24-03-2025</a:t>
            </a:fld>
            <a:endParaRPr lang="en-IN"/>
          </a:p>
        </p:txBody>
      </p:sp>
      <p:sp>
        <p:nvSpPr>
          <p:cNvPr id="5" name="Footer Placeholder 4">
            <a:extLst>
              <a:ext uri="{FF2B5EF4-FFF2-40B4-BE49-F238E27FC236}">
                <a16:creationId xmlns:a16="http://schemas.microsoft.com/office/drawing/2014/main" id="{67EDF69F-FC45-4C31-B77F-455A144D9CA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485F558-635D-4CA8-8282-8A16CFD3D2AE}"/>
              </a:ext>
            </a:extLst>
          </p:cNvPr>
          <p:cNvSpPr>
            <a:spLocks noGrp="1"/>
          </p:cNvSpPr>
          <p:nvPr>
            <p:ph type="sldNum" sz="quarter" idx="12"/>
          </p:nvPr>
        </p:nvSpPr>
        <p:spPr/>
        <p:txBody>
          <a:bodyPr/>
          <a:lstStyle/>
          <a:p>
            <a:fld id="{1630A731-6097-4C3A-9D69-C57549782848}" type="slidenum">
              <a:rPr lang="en-IN" smtClean="0"/>
              <a:t>‹#›</a:t>
            </a:fld>
            <a:endParaRPr lang="en-IN"/>
          </a:p>
        </p:txBody>
      </p:sp>
    </p:spTree>
    <p:extLst>
      <p:ext uri="{BB962C8B-B14F-4D97-AF65-F5344CB8AC3E}">
        <p14:creationId xmlns:p14="http://schemas.microsoft.com/office/powerpoint/2010/main" val="3461378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2836E-DCB5-43DA-8376-8B7D57F8588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4738898-AA25-4168-A42C-1B91D6A37A8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975C3259-7214-4B27-9E81-E6D41FD7AC8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F87836C2-99C4-4FFB-8CED-55C8094D02A4}"/>
              </a:ext>
            </a:extLst>
          </p:cNvPr>
          <p:cNvSpPr>
            <a:spLocks noGrp="1"/>
          </p:cNvSpPr>
          <p:nvPr>
            <p:ph type="dt" sz="half" idx="10"/>
          </p:nvPr>
        </p:nvSpPr>
        <p:spPr/>
        <p:txBody>
          <a:bodyPr/>
          <a:lstStyle/>
          <a:p>
            <a:fld id="{280260CD-0536-4BD8-8562-AD75F968B061}" type="datetimeFigureOut">
              <a:rPr lang="en-IN" smtClean="0"/>
              <a:t>24-03-2025</a:t>
            </a:fld>
            <a:endParaRPr lang="en-IN"/>
          </a:p>
        </p:txBody>
      </p:sp>
      <p:sp>
        <p:nvSpPr>
          <p:cNvPr id="6" name="Footer Placeholder 5">
            <a:extLst>
              <a:ext uri="{FF2B5EF4-FFF2-40B4-BE49-F238E27FC236}">
                <a16:creationId xmlns:a16="http://schemas.microsoft.com/office/drawing/2014/main" id="{DA90074A-191F-4AB8-BC87-8EC239FEF11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9269AE2-31EF-46EC-8378-33CF72D447BD}"/>
              </a:ext>
            </a:extLst>
          </p:cNvPr>
          <p:cNvSpPr>
            <a:spLocks noGrp="1"/>
          </p:cNvSpPr>
          <p:nvPr>
            <p:ph type="sldNum" sz="quarter" idx="12"/>
          </p:nvPr>
        </p:nvSpPr>
        <p:spPr/>
        <p:txBody>
          <a:bodyPr/>
          <a:lstStyle/>
          <a:p>
            <a:fld id="{1630A731-6097-4C3A-9D69-C57549782848}" type="slidenum">
              <a:rPr lang="en-IN" smtClean="0"/>
              <a:t>‹#›</a:t>
            </a:fld>
            <a:endParaRPr lang="en-IN"/>
          </a:p>
        </p:txBody>
      </p:sp>
    </p:spTree>
    <p:extLst>
      <p:ext uri="{BB962C8B-B14F-4D97-AF65-F5344CB8AC3E}">
        <p14:creationId xmlns:p14="http://schemas.microsoft.com/office/powerpoint/2010/main" val="747072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02EC2-62B0-40A6-A74F-0F63AD585183}"/>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BDC7AC6-9206-49F3-B95F-72D34952FA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0544AB9-270B-4981-A92C-A2816CE40A4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1AE416B9-B0CC-4106-9BC6-08BC883C69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3A005A3-457F-4CED-8D90-C7848625FA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DC915762-0FBC-4B96-8371-743EF2AEC1A1}"/>
              </a:ext>
            </a:extLst>
          </p:cNvPr>
          <p:cNvSpPr>
            <a:spLocks noGrp="1"/>
          </p:cNvSpPr>
          <p:nvPr>
            <p:ph type="dt" sz="half" idx="10"/>
          </p:nvPr>
        </p:nvSpPr>
        <p:spPr/>
        <p:txBody>
          <a:bodyPr/>
          <a:lstStyle/>
          <a:p>
            <a:fld id="{280260CD-0536-4BD8-8562-AD75F968B061}" type="datetimeFigureOut">
              <a:rPr lang="en-IN" smtClean="0"/>
              <a:t>24-03-2025</a:t>
            </a:fld>
            <a:endParaRPr lang="en-IN"/>
          </a:p>
        </p:txBody>
      </p:sp>
      <p:sp>
        <p:nvSpPr>
          <p:cNvPr id="8" name="Footer Placeholder 7">
            <a:extLst>
              <a:ext uri="{FF2B5EF4-FFF2-40B4-BE49-F238E27FC236}">
                <a16:creationId xmlns:a16="http://schemas.microsoft.com/office/drawing/2014/main" id="{E6873E39-822E-4D30-963A-0F61ACF01ED3}"/>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1FC07851-4C19-4A64-B0C3-548898F32663}"/>
              </a:ext>
            </a:extLst>
          </p:cNvPr>
          <p:cNvSpPr>
            <a:spLocks noGrp="1"/>
          </p:cNvSpPr>
          <p:nvPr>
            <p:ph type="sldNum" sz="quarter" idx="12"/>
          </p:nvPr>
        </p:nvSpPr>
        <p:spPr/>
        <p:txBody>
          <a:bodyPr/>
          <a:lstStyle/>
          <a:p>
            <a:fld id="{1630A731-6097-4C3A-9D69-C57549782848}" type="slidenum">
              <a:rPr lang="en-IN" smtClean="0"/>
              <a:t>‹#›</a:t>
            </a:fld>
            <a:endParaRPr lang="en-IN"/>
          </a:p>
        </p:txBody>
      </p:sp>
    </p:spTree>
    <p:extLst>
      <p:ext uri="{BB962C8B-B14F-4D97-AF65-F5344CB8AC3E}">
        <p14:creationId xmlns:p14="http://schemas.microsoft.com/office/powerpoint/2010/main" val="2533525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E8715-627D-4061-8087-CE351E537F1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370E9CC-538E-42DE-913F-5CC4E4C1BE13}"/>
              </a:ext>
            </a:extLst>
          </p:cNvPr>
          <p:cNvSpPr>
            <a:spLocks noGrp="1"/>
          </p:cNvSpPr>
          <p:nvPr>
            <p:ph type="dt" sz="half" idx="10"/>
          </p:nvPr>
        </p:nvSpPr>
        <p:spPr/>
        <p:txBody>
          <a:bodyPr/>
          <a:lstStyle/>
          <a:p>
            <a:fld id="{280260CD-0536-4BD8-8562-AD75F968B061}" type="datetimeFigureOut">
              <a:rPr lang="en-IN" smtClean="0"/>
              <a:t>24-03-2025</a:t>
            </a:fld>
            <a:endParaRPr lang="en-IN"/>
          </a:p>
        </p:txBody>
      </p:sp>
      <p:sp>
        <p:nvSpPr>
          <p:cNvPr id="4" name="Footer Placeholder 3">
            <a:extLst>
              <a:ext uri="{FF2B5EF4-FFF2-40B4-BE49-F238E27FC236}">
                <a16:creationId xmlns:a16="http://schemas.microsoft.com/office/drawing/2014/main" id="{AC991ECB-293C-488B-8A1D-AA40DC182EB0}"/>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9C17EECE-0D84-4A1D-855E-BED30BF588A9}"/>
              </a:ext>
            </a:extLst>
          </p:cNvPr>
          <p:cNvSpPr>
            <a:spLocks noGrp="1"/>
          </p:cNvSpPr>
          <p:nvPr>
            <p:ph type="sldNum" sz="quarter" idx="12"/>
          </p:nvPr>
        </p:nvSpPr>
        <p:spPr/>
        <p:txBody>
          <a:bodyPr/>
          <a:lstStyle/>
          <a:p>
            <a:fld id="{1630A731-6097-4C3A-9D69-C57549782848}" type="slidenum">
              <a:rPr lang="en-IN" smtClean="0"/>
              <a:t>‹#›</a:t>
            </a:fld>
            <a:endParaRPr lang="en-IN"/>
          </a:p>
        </p:txBody>
      </p:sp>
    </p:spTree>
    <p:extLst>
      <p:ext uri="{BB962C8B-B14F-4D97-AF65-F5344CB8AC3E}">
        <p14:creationId xmlns:p14="http://schemas.microsoft.com/office/powerpoint/2010/main" val="2364543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F4C10F-BCB9-48F9-AA7C-C1BA74D4BF65}"/>
              </a:ext>
            </a:extLst>
          </p:cNvPr>
          <p:cNvSpPr>
            <a:spLocks noGrp="1"/>
          </p:cNvSpPr>
          <p:nvPr>
            <p:ph type="dt" sz="half" idx="10"/>
          </p:nvPr>
        </p:nvSpPr>
        <p:spPr/>
        <p:txBody>
          <a:bodyPr/>
          <a:lstStyle/>
          <a:p>
            <a:fld id="{280260CD-0536-4BD8-8562-AD75F968B061}" type="datetimeFigureOut">
              <a:rPr lang="en-IN" smtClean="0"/>
              <a:t>24-03-2025</a:t>
            </a:fld>
            <a:endParaRPr lang="en-IN"/>
          </a:p>
        </p:txBody>
      </p:sp>
      <p:sp>
        <p:nvSpPr>
          <p:cNvPr id="3" name="Footer Placeholder 2">
            <a:extLst>
              <a:ext uri="{FF2B5EF4-FFF2-40B4-BE49-F238E27FC236}">
                <a16:creationId xmlns:a16="http://schemas.microsoft.com/office/drawing/2014/main" id="{AAC8EE03-A8BF-4586-828A-5E7FE35D9F2F}"/>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2E62C69F-36F6-464A-97D2-06835AA56EE0}"/>
              </a:ext>
            </a:extLst>
          </p:cNvPr>
          <p:cNvSpPr>
            <a:spLocks noGrp="1"/>
          </p:cNvSpPr>
          <p:nvPr>
            <p:ph type="sldNum" sz="quarter" idx="12"/>
          </p:nvPr>
        </p:nvSpPr>
        <p:spPr/>
        <p:txBody>
          <a:bodyPr/>
          <a:lstStyle/>
          <a:p>
            <a:fld id="{1630A731-6097-4C3A-9D69-C57549782848}" type="slidenum">
              <a:rPr lang="en-IN" smtClean="0"/>
              <a:t>‹#›</a:t>
            </a:fld>
            <a:endParaRPr lang="en-IN"/>
          </a:p>
        </p:txBody>
      </p:sp>
    </p:spTree>
    <p:extLst>
      <p:ext uri="{BB962C8B-B14F-4D97-AF65-F5344CB8AC3E}">
        <p14:creationId xmlns:p14="http://schemas.microsoft.com/office/powerpoint/2010/main" val="598807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21426-02EC-4029-8891-C4547AADD3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F861822-9B30-4DB4-8206-D1DCB0791A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BA4D3888-94D6-40F7-8C17-E3DD0423FB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4EE42E-738D-4576-8440-759A84881A37}"/>
              </a:ext>
            </a:extLst>
          </p:cNvPr>
          <p:cNvSpPr>
            <a:spLocks noGrp="1"/>
          </p:cNvSpPr>
          <p:nvPr>
            <p:ph type="dt" sz="half" idx="10"/>
          </p:nvPr>
        </p:nvSpPr>
        <p:spPr/>
        <p:txBody>
          <a:bodyPr/>
          <a:lstStyle/>
          <a:p>
            <a:fld id="{280260CD-0536-4BD8-8562-AD75F968B061}" type="datetimeFigureOut">
              <a:rPr lang="en-IN" smtClean="0"/>
              <a:t>24-03-2025</a:t>
            </a:fld>
            <a:endParaRPr lang="en-IN"/>
          </a:p>
        </p:txBody>
      </p:sp>
      <p:sp>
        <p:nvSpPr>
          <p:cNvPr id="6" name="Footer Placeholder 5">
            <a:extLst>
              <a:ext uri="{FF2B5EF4-FFF2-40B4-BE49-F238E27FC236}">
                <a16:creationId xmlns:a16="http://schemas.microsoft.com/office/drawing/2014/main" id="{6193F1BE-64DA-40AB-A2E2-60FB6C1A4AB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D387278-569B-4DFD-93B2-1BF7F8FF13EB}"/>
              </a:ext>
            </a:extLst>
          </p:cNvPr>
          <p:cNvSpPr>
            <a:spLocks noGrp="1"/>
          </p:cNvSpPr>
          <p:nvPr>
            <p:ph type="sldNum" sz="quarter" idx="12"/>
          </p:nvPr>
        </p:nvSpPr>
        <p:spPr/>
        <p:txBody>
          <a:bodyPr/>
          <a:lstStyle/>
          <a:p>
            <a:fld id="{1630A731-6097-4C3A-9D69-C57549782848}" type="slidenum">
              <a:rPr lang="en-IN" smtClean="0"/>
              <a:t>‹#›</a:t>
            </a:fld>
            <a:endParaRPr lang="en-IN"/>
          </a:p>
        </p:txBody>
      </p:sp>
    </p:spTree>
    <p:extLst>
      <p:ext uri="{BB962C8B-B14F-4D97-AF65-F5344CB8AC3E}">
        <p14:creationId xmlns:p14="http://schemas.microsoft.com/office/powerpoint/2010/main" val="2382900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53242-7B24-4A82-B778-B999FDD891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4B721967-217E-4130-9BEA-368E74D399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026E8BD5-8542-4686-8AC7-A3C876603F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81773F-FB2B-49F2-9D9D-D752DC0CD346}"/>
              </a:ext>
            </a:extLst>
          </p:cNvPr>
          <p:cNvSpPr>
            <a:spLocks noGrp="1"/>
          </p:cNvSpPr>
          <p:nvPr>
            <p:ph type="dt" sz="half" idx="10"/>
          </p:nvPr>
        </p:nvSpPr>
        <p:spPr/>
        <p:txBody>
          <a:bodyPr/>
          <a:lstStyle/>
          <a:p>
            <a:fld id="{280260CD-0536-4BD8-8562-AD75F968B061}" type="datetimeFigureOut">
              <a:rPr lang="en-IN" smtClean="0"/>
              <a:t>24-03-2025</a:t>
            </a:fld>
            <a:endParaRPr lang="en-IN"/>
          </a:p>
        </p:txBody>
      </p:sp>
      <p:sp>
        <p:nvSpPr>
          <p:cNvPr id="6" name="Footer Placeholder 5">
            <a:extLst>
              <a:ext uri="{FF2B5EF4-FFF2-40B4-BE49-F238E27FC236}">
                <a16:creationId xmlns:a16="http://schemas.microsoft.com/office/drawing/2014/main" id="{2937E76A-3555-463F-B9B4-FCA4B8278A8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E5F8ADD-C544-498F-B121-1FEEFA11167A}"/>
              </a:ext>
            </a:extLst>
          </p:cNvPr>
          <p:cNvSpPr>
            <a:spLocks noGrp="1"/>
          </p:cNvSpPr>
          <p:nvPr>
            <p:ph type="sldNum" sz="quarter" idx="12"/>
          </p:nvPr>
        </p:nvSpPr>
        <p:spPr/>
        <p:txBody>
          <a:bodyPr/>
          <a:lstStyle/>
          <a:p>
            <a:fld id="{1630A731-6097-4C3A-9D69-C57549782848}" type="slidenum">
              <a:rPr lang="en-IN" smtClean="0"/>
              <a:t>‹#›</a:t>
            </a:fld>
            <a:endParaRPr lang="en-IN"/>
          </a:p>
        </p:txBody>
      </p:sp>
    </p:spTree>
    <p:extLst>
      <p:ext uri="{BB962C8B-B14F-4D97-AF65-F5344CB8AC3E}">
        <p14:creationId xmlns:p14="http://schemas.microsoft.com/office/powerpoint/2010/main" val="4256995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FAD31C-08A1-4892-B32A-9AC8567C69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BCF805E-7A10-4358-973B-21DB747EFA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BDFFBB6-533A-4C15-ABD6-8C494C857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0260CD-0536-4BD8-8562-AD75F968B061}" type="datetimeFigureOut">
              <a:rPr lang="en-IN" smtClean="0"/>
              <a:t>24-03-2025</a:t>
            </a:fld>
            <a:endParaRPr lang="en-IN"/>
          </a:p>
        </p:txBody>
      </p:sp>
      <p:sp>
        <p:nvSpPr>
          <p:cNvPr id="5" name="Footer Placeholder 4">
            <a:extLst>
              <a:ext uri="{FF2B5EF4-FFF2-40B4-BE49-F238E27FC236}">
                <a16:creationId xmlns:a16="http://schemas.microsoft.com/office/drawing/2014/main" id="{1BD77C66-1BCF-49F1-95D2-58491BC27A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65DBA46A-2F39-4190-87E5-A734F90A6A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30A731-6097-4C3A-9D69-C57549782848}" type="slidenum">
              <a:rPr lang="en-IN" smtClean="0"/>
              <a:t>‹#›</a:t>
            </a:fld>
            <a:endParaRPr lang="en-IN"/>
          </a:p>
        </p:txBody>
      </p:sp>
    </p:spTree>
    <p:extLst>
      <p:ext uri="{BB962C8B-B14F-4D97-AF65-F5344CB8AC3E}">
        <p14:creationId xmlns:p14="http://schemas.microsoft.com/office/powerpoint/2010/main" val="3532299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3158B-61EC-4CDB-9C56-D7194C002B1A}"/>
              </a:ext>
            </a:extLst>
          </p:cNvPr>
          <p:cNvSpPr>
            <a:spLocks noGrp="1"/>
          </p:cNvSpPr>
          <p:nvPr>
            <p:ph type="ctrTitle"/>
          </p:nvPr>
        </p:nvSpPr>
        <p:spPr/>
        <p:txBody>
          <a:bodyPr/>
          <a:lstStyle/>
          <a:p>
            <a:r>
              <a:rPr lang="en-IN" dirty="0"/>
              <a:t>Project Title: </a:t>
            </a:r>
            <a:r>
              <a:rPr lang="en-IN" dirty="0" err="1"/>
              <a:t>Therasync</a:t>
            </a:r>
            <a:endParaRPr lang="en-IN" dirty="0"/>
          </a:p>
        </p:txBody>
      </p:sp>
      <p:sp>
        <p:nvSpPr>
          <p:cNvPr id="3" name="Subtitle 2">
            <a:extLst>
              <a:ext uri="{FF2B5EF4-FFF2-40B4-BE49-F238E27FC236}">
                <a16:creationId xmlns:a16="http://schemas.microsoft.com/office/drawing/2014/main" id="{F3AF3D2B-C447-450F-82C5-C970D0DADEBB}"/>
              </a:ext>
            </a:extLst>
          </p:cNvPr>
          <p:cNvSpPr>
            <a:spLocks noGrp="1"/>
          </p:cNvSpPr>
          <p:nvPr>
            <p:ph type="subTitle" idx="1"/>
          </p:nvPr>
        </p:nvSpPr>
        <p:spPr/>
        <p:txBody>
          <a:bodyPr/>
          <a:lstStyle/>
          <a:p>
            <a:r>
              <a:rPr lang="en-IN" dirty="0"/>
              <a:t>Prepared By: Nikita S. Suryawanshi</a:t>
            </a:r>
          </a:p>
          <a:p>
            <a:r>
              <a:rPr lang="en-IN" dirty="0"/>
              <a:t>Date: 24/03/2025</a:t>
            </a:r>
          </a:p>
        </p:txBody>
      </p:sp>
    </p:spTree>
    <p:extLst>
      <p:ext uri="{BB962C8B-B14F-4D97-AF65-F5344CB8AC3E}">
        <p14:creationId xmlns:p14="http://schemas.microsoft.com/office/powerpoint/2010/main" val="2826216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8CECD-3F20-47EE-8743-3EFEBE54C68C}"/>
              </a:ext>
            </a:extLst>
          </p:cNvPr>
          <p:cNvSpPr>
            <a:spLocks noGrp="1"/>
          </p:cNvSpPr>
          <p:nvPr>
            <p:ph type="title"/>
          </p:nvPr>
        </p:nvSpPr>
        <p:spPr/>
        <p:txBody>
          <a:bodyPr/>
          <a:lstStyle/>
          <a:p>
            <a:pPr algn="ctr"/>
            <a:r>
              <a:rPr lang="en-IN" b="1" dirty="0"/>
              <a:t>Resources:</a:t>
            </a:r>
          </a:p>
        </p:txBody>
      </p:sp>
      <p:sp>
        <p:nvSpPr>
          <p:cNvPr id="3" name="Content Placeholder 2">
            <a:extLst>
              <a:ext uri="{FF2B5EF4-FFF2-40B4-BE49-F238E27FC236}">
                <a16:creationId xmlns:a16="http://schemas.microsoft.com/office/drawing/2014/main" id="{807E03F7-475A-4A91-A745-286C347900E8}"/>
              </a:ext>
            </a:extLst>
          </p:cNvPr>
          <p:cNvSpPr>
            <a:spLocks noGrp="1"/>
          </p:cNvSpPr>
          <p:nvPr>
            <p:ph idx="1"/>
          </p:nvPr>
        </p:nvSpPr>
        <p:spPr/>
        <p:txBody>
          <a:bodyPr>
            <a:normAutofit fontScale="70000" lnSpcReduction="20000"/>
          </a:bodyPr>
          <a:lstStyle/>
          <a:p>
            <a:r>
              <a:rPr lang="en-US" b="1" dirty="0"/>
              <a:t>People</a:t>
            </a:r>
            <a:r>
              <a:rPr lang="en-US" dirty="0"/>
              <a:t>- Scrum Team Members: Business Analysts, UX/UI Designers, Product Owner, Scrum Master, Developers, Testers, Data Curation team have the experience in Pharmacological and Healthcare Domain.</a:t>
            </a:r>
          </a:p>
          <a:p>
            <a:r>
              <a:rPr lang="en-IN" b="1" dirty="0"/>
              <a:t>Time</a:t>
            </a:r>
            <a:r>
              <a:rPr lang="en-IN" dirty="0"/>
              <a:t>- This platform will be developed by the scrum which is under agile methodology therefore there will be continuous delivery of the software in the shortest time like 2 weeks.</a:t>
            </a:r>
          </a:p>
          <a:p>
            <a:r>
              <a:rPr lang="en-IN" b="1" dirty="0"/>
              <a:t>Budget</a:t>
            </a:r>
            <a:r>
              <a:rPr lang="en-IN" dirty="0"/>
              <a:t>- </a:t>
            </a:r>
            <a:r>
              <a:rPr lang="en-US" dirty="0"/>
              <a:t>The budget for </a:t>
            </a:r>
            <a:r>
              <a:rPr lang="en-US" dirty="0" err="1"/>
              <a:t>Therasync</a:t>
            </a:r>
            <a:r>
              <a:rPr lang="en-US" dirty="0"/>
              <a:t> in an Agile methodology would be estimated in sprints, covering development, testing, deployment, and maintenance. </a:t>
            </a:r>
          </a:p>
          <a:p>
            <a:r>
              <a:rPr lang="en-IN" b="1" dirty="0"/>
              <a:t>Total Estimated Budget</a:t>
            </a:r>
            <a:r>
              <a:rPr lang="en-IN" dirty="0"/>
              <a:t>- 6,000,000</a:t>
            </a:r>
          </a:p>
          <a:p>
            <a:r>
              <a:rPr lang="en-IN" b="1" dirty="0"/>
              <a:t>Development and Design </a:t>
            </a:r>
            <a:r>
              <a:rPr lang="en-IN" dirty="0"/>
              <a:t>- 2,000,000 (UI/UX, frontend, backend)</a:t>
            </a:r>
          </a:p>
          <a:p>
            <a:r>
              <a:rPr lang="en-IN" b="1" dirty="0"/>
              <a:t>Database and Infrastructure </a:t>
            </a:r>
            <a:r>
              <a:rPr lang="en-IN" dirty="0"/>
              <a:t>- 10,00,000 (Cloud hosting, storage, security)</a:t>
            </a:r>
          </a:p>
          <a:p>
            <a:r>
              <a:rPr lang="en-IN" b="1" dirty="0"/>
              <a:t>Testing and QA </a:t>
            </a:r>
            <a:r>
              <a:rPr lang="en-IN" dirty="0"/>
              <a:t>- 500,000 (Manual &amp; automated testing)</a:t>
            </a:r>
          </a:p>
          <a:p>
            <a:r>
              <a:rPr lang="en-IN" b="1" dirty="0"/>
              <a:t>Regulatory Compliance and Documentation </a:t>
            </a:r>
            <a:r>
              <a:rPr lang="en-IN" dirty="0"/>
              <a:t>- 500,000</a:t>
            </a:r>
          </a:p>
          <a:p>
            <a:r>
              <a:rPr lang="en-IN" b="1" dirty="0"/>
              <a:t>Project Management and Agile Execution </a:t>
            </a:r>
            <a:r>
              <a:rPr lang="en-IN" dirty="0"/>
              <a:t>- 10,00,000</a:t>
            </a:r>
          </a:p>
          <a:p>
            <a:r>
              <a:rPr lang="en-IN" b="1" dirty="0"/>
              <a:t>Maintenance and Updates </a:t>
            </a:r>
            <a:r>
              <a:rPr lang="en-IN" dirty="0"/>
              <a:t>- 10,00,000</a:t>
            </a:r>
          </a:p>
        </p:txBody>
      </p:sp>
    </p:spTree>
    <p:extLst>
      <p:ext uri="{BB962C8B-B14F-4D97-AF65-F5344CB8AC3E}">
        <p14:creationId xmlns:p14="http://schemas.microsoft.com/office/powerpoint/2010/main" val="197562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A33B6-88B9-4C85-B286-D69D22EF7119}"/>
              </a:ext>
            </a:extLst>
          </p:cNvPr>
          <p:cNvSpPr>
            <a:spLocks noGrp="1"/>
          </p:cNvSpPr>
          <p:nvPr>
            <p:ph type="title"/>
          </p:nvPr>
        </p:nvSpPr>
        <p:spPr/>
        <p:txBody>
          <a:bodyPr/>
          <a:lstStyle/>
          <a:p>
            <a:pPr algn="ctr"/>
            <a:r>
              <a:rPr lang="en-US" b="1" dirty="0"/>
              <a:t>Risk</a:t>
            </a:r>
            <a:endParaRPr lang="en-IN" b="1" dirty="0"/>
          </a:p>
        </p:txBody>
      </p:sp>
      <p:sp>
        <p:nvSpPr>
          <p:cNvPr id="3" name="Content Placeholder 2">
            <a:extLst>
              <a:ext uri="{FF2B5EF4-FFF2-40B4-BE49-F238E27FC236}">
                <a16:creationId xmlns:a16="http://schemas.microsoft.com/office/drawing/2014/main" id="{8232AC73-70BB-4964-B0E2-FB79C99D0957}"/>
              </a:ext>
            </a:extLst>
          </p:cNvPr>
          <p:cNvSpPr>
            <a:spLocks noGrp="1"/>
          </p:cNvSpPr>
          <p:nvPr>
            <p:ph idx="1"/>
          </p:nvPr>
        </p:nvSpPr>
        <p:spPr/>
        <p:txBody>
          <a:bodyPr>
            <a:normAutofit lnSpcReduction="10000"/>
          </a:bodyPr>
          <a:lstStyle/>
          <a:p>
            <a:r>
              <a:rPr lang="en-US" b="1" dirty="0"/>
              <a:t>Data Accuracy Issues </a:t>
            </a:r>
            <a:r>
              <a:rPr lang="en-US" dirty="0"/>
              <a:t>- Extracted scientific data may contain inconsistencies, leading to unreliable results.</a:t>
            </a:r>
          </a:p>
          <a:p>
            <a:r>
              <a:rPr lang="en-US" b="1" dirty="0"/>
              <a:t>Regulatory Challenges </a:t>
            </a:r>
            <a:r>
              <a:rPr lang="en-US" dirty="0"/>
              <a:t>- Ensuring compliance with scientific and pharmaceutical data regulations.</a:t>
            </a:r>
          </a:p>
          <a:p>
            <a:r>
              <a:rPr lang="en-US" b="1" dirty="0"/>
              <a:t>Intellectual Property Issues </a:t>
            </a:r>
            <a:r>
              <a:rPr lang="en-US" dirty="0"/>
              <a:t>- Risks associated with using proprietary scientific content.</a:t>
            </a:r>
          </a:p>
          <a:p>
            <a:r>
              <a:rPr lang="en-US" b="1" dirty="0"/>
              <a:t>Project Scope Creep </a:t>
            </a:r>
            <a:r>
              <a:rPr lang="en-US" dirty="0"/>
              <a:t>- Uncontrolled changes in project requirements leading to budget overruns.</a:t>
            </a:r>
          </a:p>
          <a:p>
            <a:r>
              <a:rPr lang="en-US" b="1" dirty="0"/>
              <a:t>System Downtime </a:t>
            </a:r>
            <a:r>
              <a:rPr lang="en-US" dirty="0"/>
              <a:t>- Unexpected technical failures affecting data synchronization and availability.</a:t>
            </a:r>
            <a:endParaRPr lang="en-IN" dirty="0"/>
          </a:p>
        </p:txBody>
      </p:sp>
    </p:spTree>
    <p:extLst>
      <p:ext uri="{BB962C8B-B14F-4D97-AF65-F5344CB8AC3E}">
        <p14:creationId xmlns:p14="http://schemas.microsoft.com/office/powerpoint/2010/main" val="1911761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61B7F-52EA-41A7-906B-5F0D5E2E85E0}"/>
              </a:ext>
            </a:extLst>
          </p:cNvPr>
          <p:cNvSpPr>
            <a:spLocks noGrp="1"/>
          </p:cNvSpPr>
          <p:nvPr>
            <p:ph type="title"/>
          </p:nvPr>
        </p:nvSpPr>
        <p:spPr/>
        <p:txBody>
          <a:bodyPr/>
          <a:lstStyle/>
          <a:p>
            <a:pPr algn="ctr"/>
            <a:r>
              <a:rPr lang="en-IN" b="1" dirty="0"/>
              <a:t>Dependencies</a:t>
            </a:r>
          </a:p>
        </p:txBody>
      </p:sp>
      <p:sp>
        <p:nvSpPr>
          <p:cNvPr id="3" name="Content Placeholder 2">
            <a:extLst>
              <a:ext uri="{FF2B5EF4-FFF2-40B4-BE49-F238E27FC236}">
                <a16:creationId xmlns:a16="http://schemas.microsoft.com/office/drawing/2014/main" id="{55F298E4-D6B4-4981-9E26-E14905F8F71E}"/>
              </a:ext>
            </a:extLst>
          </p:cNvPr>
          <p:cNvSpPr>
            <a:spLocks noGrp="1"/>
          </p:cNvSpPr>
          <p:nvPr>
            <p:ph idx="1"/>
          </p:nvPr>
        </p:nvSpPr>
        <p:spPr/>
        <p:txBody>
          <a:bodyPr/>
          <a:lstStyle/>
          <a:p>
            <a:r>
              <a:rPr lang="en-US" b="1" dirty="0"/>
              <a:t>Data Sources </a:t>
            </a:r>
            <a:r>
              <a:rPr lang="en-US" dirty="0"/>
              <a:t>- The platform relies on access to scientific publications, journals, and databases.</a:t>
            </a:r>
            <a:endParaRPr lang="en-IN" dirty="0"/>
          </a:p>
          <a:p>
            <a:r>
              <a:rPr lang="en-IN" b="1" dirty="0"/>
              <a:t>Regulatory and Compliance</a:t>
            </a:r>
            <a:r>
              <a:rPr lang="en-IN" dirty="0"/>
              <a:t> - </a:t>
            </a:r>
            <a:r>
              <a:rPr lang="en-US" dirty="0"/>
              <a:t>Compliance with pharmaceutical and biomedical research regulations and Agreements with publishers and research institutions to access scientific content.</a:t>
            </a:r>
          </a:p>
          <a:p>
            <a:r>
              <a:rPr lang="en-US" b="1" dirty="0"/>
              <a:t>Domain Experts and Researchers </a:t>
            </a:r>
            <a:r>
              <a:rPr lang="en-US" dirty="0"/>
              <a:t>- Collaboration with subject matter experts for data validation.</a:t>
            </a:r>
          </a:p>
          <a:p>
            <a:r>
              <a:rPr lang="en-US" b="1" dirty="0"/>
              <a:t>Stakeholder Support </a:t>
            </a:r>
            <a:r>
              <a:rPr lang="en-US" dirty="0"/>
              <a:t>- Engagement from pharmaceutical companies, research institutions, and investors.</a:t>
            </a:r>
            <a:endParaRPr lang="en-IN" dirty="0"/>
          </a:p>
        </p:txBody>
      </p:sp>
    </p:spTree>
    <p:extLst>
      <p:ext uri="{BB962C8B-B14F-4D97-AF65-F5344CB8AC3E}">
        <p14:creationId xmlns:p14="http://schemas.microsoft.com/office/powerpoint/2010/main" val="3672682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7951B-BECA-4F53-961E-9FC5B81499FB}"/>
              </a:ext>
            </a:extLst>
          </p:cNvPr>
          <p:cNvSpPr>
            <a:spLocks noGrp="1"/>
          </p:cNvSpPr>
          <p:nvPr>
            <p:ph type="title"/>
          </p:nvPr>
        </p:nvSpPr>
        <p:spPr/>
        <p:txBody>
          <a:bodyPr/>
          <a:lstStyle/>
          <a:p>
            <a:pPr algn="ctr"/>
            <a:r>
              <a:rPr lang="en-IN" b="1" dirty="0"/>
              <a:t>Situation</a:t>
            </a:r>
          </a:p>
        </p:txBody>
      </p:sp>
      <p:sp>
        <p:nvSpPr>
          <p:cNvPr id="3" name="Content Placeholder 2">
            <a:extLst>
              <a:ext uri="{FF2B5EF4-FFF2-40B4-BE49-F238E27FC236}">
                <a16:creationId xmlns:a16="http://schemas.microsoft.com/office/drawing/2014/main" id="{5DC530A1-6AF9-4243-B47D-4869A64AB2C4}"/>
              </a:ext>
            </a:extLst>
          </p:cNvPr>
          <p:cNvSpPr>
            <a:spLocks noGrp="1"/>
          </p:cNvSpPr>
          <p:nvPr>
            <p:ph idx="1"/>
          </p:nvPr>
        </p:nvSpPr>
        <p:spPr/>
        <p:txBody>
          <a:bodyPr/>
          <a:lstStyle/>
          <a:p>
            <a:r>
              <a:rPr lang="en-US" dirty="0"/>
              <a:t>In the pharmaceutical and biomedical research industry, vast amounts of drug and target-related data are scattered across multiple scientific publications.</a:t>
            </a:r>
          </a:p>
          <a:p>
            <a:r>
              <a:rPr lang="en-US" dirty="0"/>
              <a:t>Researchers, scientists, and healthcare professionals struggle to manually collect, analyze, and synchronize this data efficiently.</a:t>
            </a:r>
          </a:p>
          <a:p>
            <a:r>
              <a:rPr lang="en-US" dirty="0"/>
              <a:t>This slows down drug discovery, clinical research, and decision-making processes.</a:t>
            </a:r>
          </a:p>
          <a:p>
            <a:r>
              <a:rPr lang="en-US" dirty="0"/>
              <a:t>Currently, this process is manual, time-consuming, and prone to missing crucial information.</a:t>
            </a:r>
            <a:endParaRPr lang="en-IN" dirty="0"/>
          </a:p>
        </p:txBody>
      </p:sp>
    </p:spTree>
    <p:extLst>
      <p:ext uri="{BB962C8B-B14F-4D97-AF65-F5344CB8AC3E}">
        <p14:creationId xmlns:p14="http://schemas.microsoft.com/office/powerpoint/2010/main" val="2085881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AAB8B-76F2-4998-A286-47FF7C96D0B1}"/>
              </a:ext>
            </a:extLst>
          </p:cNvPr>
          <p:cNvSpPr>
            <a:spLocks noGrp="1"/>
          </p:cNvSpPr>
          <p:nvPr>
            <p:ph type="title"/>
          </p:nvPr>
        </p:nvSpPr>
        <p:spPr/>
        <p:txBody>
          <a:bodyPr/>
          <a:lstStyle/>
          <a:p>
            <a:pPr algn="ctr"/>
            <a:r>
              <a:rPr lang="en-IN" b="1" dirty="0"/>
              <a:t>Problem</a:t>
            </a:r>
          </a:p>
        </p:txBody>
      </p:sp>
      <p:sp>
        <p:nvSpPr>
          <p:cNvPr id="3" name="Content Placeholder 2">
            <a:extLst>
              <a:ext uri="{FF2B5EF4-FFF2-40B4-BE49-F238E27FC236}">
                <a16:creationId xmlns:a16="http://schemas.microsoft.com/office/drawing/2014/main" id="{3947040E-2F6E-462A-B4D5-75BAE3133C14}"/>
              </a:ext>
            </a:extLst>
          </p:cNvPr>
          <p:cNvSpPr>
            <a:spLocks noGrp="1"/>
          </p:cNvSpPr>
          <p:nvPr>
            <p:ph idx="1"/>
          </p:nvPr>
        </p:nvSpPr>
        <p:spPr/>
        <p:txBody>
          <a:bodyPr/>
          <a:lstStyle/>
          <a:p>
            <a:r>
              <a:rPr lang="en-US" dirty="0"/>
              <a:t>There is no centralize platform that efficiently curates and organizes drug-target data from scientific literature.</a:t>
            </a:r>
          </a:p>
          <a:p>
            <a:r>
              <a:rPr lang="en-US" dirty="0"/>
              <a:t>This leads to: </a:t>
            </a:r>
          </a:p>
          <a:p>
            <a:pPr marL="0" indent="0">
              <a:buNone/>
            </a:pPr>
            <a:r>
              <a:rPr lang="en-US" dirty="0"/>
              <a:t>1. Delayed drug discovery and research. </a:t>
            </a:r>
          </a:p>
          <a:p>
            <a:pPr marL="0" indent="0">
              <a:buNone/>
            </a:pPr>
            <a:r>
              <a:rPr lang="en-US" dirty="0"/>
              <a:t>2. Difficulty in identifying potential drug-target interactions.</a:t>
            </a:r>
          </a:p>
          <a:p>
            <a:r>
              <a:rPr lang="en-US" dirty="0"/>
              <a:t>Researchers and healthcare professionals spend hours searching through multiple sources, leading to inefficiency and potential delays in medical advancements.</a:t>
            </a:r>
            <a:endParaRPr lang="en-IN" dirty="0"/>
          </a:p>
        </p:txBody>
      </p:sp>
    </p:spTree>
    <p:extLst>
      <p:ext uri="{BB962C8B-B14F-4D97-AF65-F5344CB8AC3E}">
        <p14:creationId xmlns:p14="http://schemas.microsoft.com/office/powerpoint/2010/main" val="3199208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7E5F8-7AEF-4D87-88D6-464FE3336858}"/>
              </a:ext>
            </a:extLst>
          </p:cNvPr>
          <p:cNvSpPr>
            <a:spLocks noGrp="1"/>
          </p:cNvSpPr>
          <p:nvPr>
            <p:ph type="title"/>
          </p:nvPr>
        </p:nvSpPr>
        <p:spPr/>
        <p:txBody>
          <a:bodyPr/>
          <a:lstStyle/>
          <a:p>
            <a:pPr algn="ctr"/>
            <a:r>
              <a:rPr lang="en-IN" b="1" dirty="0"/>
              <a:t>Opportunity</a:t>
            </a:r>
          </a:p>
        </p:txBody>
      </p:sp>
      <p:sp>
        <p:nvSpPr>
          <p:cNvPr id="3" name="Content Placeholder 2">
            <a:extLst>
              <a:ext uri="{FF2B5EF4-FFF2-40B4-BE49-F238E27FC236}">
                <a16:creationId xmlns:a16="http://schemas.microsoft.com/office/drawing/2014/main" id="{16B400AB-F275-4A14-8123-924BFB0E58A6}"/>
              </a:ext>
            </a:extLst>
          </p:cNvPr>
          <p:cNvSpPr>
            <a:spLocks noGrp="1"/>
          </p:cNvSpPr>
          <p:nvPr>
            <p:ph idx="1"/>
          </p:nvPr>
        </p:nvSpPr>
        <p:spPr/>
        <p:txBody>
          <a:bodyPr/>
          <a:lstStyle/>
          <a:p>
            <a:r>
              <a:rPr lang="en-US" b="1" dirty="0" err="1"/>
              <a:t>Therasync</a:t>
            </a:r>
            <a:r>
              <a:rPr lang="en-US" dirty="0"/>
              <a:t> can fill this gap by providing a structured platform that curates, organizes, and synchronizes drug and target data from scientific publications.</a:t>
            </a:r>
          </a:p>
          <a:p>
            <a:r>
              <a:rPr lang="en-US" dirty="0"/>
              <a:t>This will help researchers and healthcare professionals save time, access accurate information faster, and make more informed decisions in drug discovery and medical research.</a:t>
            </a:r>
          </a:p>
          <a:p>
            <a:r>
              <a:rPr lang="en-US" dirty="0"/>
              <a:t> </a:t>
            </a:r>
            <a:r>
              <a:rPr lang="en-US" b="1" dirty="0" err="1"/>
              <a:t>Therasync</a:t>
            </a:r>
            <a:r>
              <a:rPr lang="en-US" dirty="0"/>
              <a:t> presents an opportunity to create a structured and reliable platform where users can easily find and manage this critical information, improving research efficiency and accuracy.</a:t>
            </a:r>
            <a:endParaRPr lang="en-IN" dirty="0"/>
          </a:p>
        </p:txBody>
      </p:sp>
    </p:spTree>
    <p:extLst>
      <p:ext uri="{BB962C8B-B14F-4D97-AF65-F5344CB8AC3E}">
        <p14:creationId xmlns:p14="http://schemas.microsoft.com/office/powerpoint/2010/main" val="4182214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8312-83A3-44E1-849E-0AC4E2B690B2}"/>
              </a:ext>
            </a:extLst>
          </p:cNvPr>
          <p:cNvSpPr>
            <a:spLocks noGrp="1"/>
          </p:cNvSpPr>
          <p:nvPr>
            <p:ph type="title"/>
          </p:nvPr>
        </p:nvSpPr>
        <p:spPr/>
        <p:txBody>
          <a:bodyPr/>
          <a:lstStyle/>
          <a:p>
            <a:pPr algn="ctr"/>
            <a:r>
              <a:rPr lang="en-IN" b="1" dirty="0"/>
              <a:t>Purpose Statement (Goals):</a:t>
            </a:r>
          </a:p>
        </p:txBody>
      </p:sp>
      <p:sp>
        <p:nvSpPr>
          <p:cNvPr id="3" name="Content Placeholder 2">
            <a:extLst>
              <a:ext uri="{FF2B5EF4-FFF2-40B4-BE49-F238E27FC236}">
                <a16:creationId xmlns:a16="http://schemas.microsoft.com/office/drawing/2014/main" id="{0109CCD8-B3B1-47CF-B283-590CFAE61B34}"/>
              </a:ext>
            </a:extLst>
          </p:cNvPr>
          <p:cNvSpPr>
            <a:spLocks noGrp="1"/>
          </p:cNvSpPr>
          <p:nvPr>
            <p:ph idx="1"/>
          </p:nvPr>
        </p:nvSpPr>
        <p:spPr/>
        <p:txBody>
          <a:bodyPr>
            <a:normAutofit fontScale="70000" lnSpcReduction="20000"/>
          </a:bodyPr>
          <a:lstStyle/>
          <a:p>
            <a:r>
              <a:rPr lang="en-US" dirty="0"/>
              <a:t>The purpose of </a:t>
            </a:r>
            <a:r>
              <a:rPr lang="en-US" b="1" dirty="0" err="1"/>
              <a:t>Therasync</a:t>
            </a:r>
            <a:r>
              <a:rPr lang="en-US" b="1" dirty="0"/>
              <a:t> </a:t>
            </a:r>
            <a:r>
              <a:rPr lang="en-US" dirty="0"/>
              <a:t>is to develop a specialized platform that curates, analyzes, and synchronizes drug and target data extracted from scientific publications. This platform aims to:</a:t>
            </a:r>
          </a:p>
          <a:p>
            <a:r>
              <a:rPr lang="en-US" b="1" dirty="0"/>
              <a:t>Streamline Data Collection </a:t>
            </a:r>
            <a:r>
              <a:rPr lang="en-US" dirty="0"/>
              <a:t>- Provide a centralized system to efficiently gather drug and target-related information from various scientific sources.</a:t>
            </a:r>
          </a:p>
          <a:p>
            <a:r>
              <a:rPr lang="en-US" b="1" dirty="0"/>
              <a:t>Enhance Data Organization </a:t>
            </a:r>
            <a:r>
              <a:rPr lang="en-US" dirty="0"/>
              <a:t>- Structure and categorize extracted data for easy access and reference.</a:t>
            </a:r>
          </a:p>
          <a:p>
            <a:r>
              <a:rPr lang="en-US" b="1" dirty="0"/>
              <a:t>Ensure Data Accuracy </a:t>
            </a:r>
            <a:r>
              <a:rPr lang="en-US" dirty="0"/>
              <a:t>- Maintain high-quality, reliable, and up-to-date information to support research and decision-making.</a:t>
            </a:r>
          </a:p>
          <a:p>
            <a:r>
              <a:rPr lang="en-US" b="1" dirty="0"/>
              <a:t>Improve Research Efficiency </a:t>
            </a:r>
            <a:r>
              <a:rPr lang="en-US" dirty="0"/>
              <a:t>- Reduce the manual effort required by researchers and scientists in gathering and organizing critical drug-target data.</a:t>
            </a:r>
          </a:p>
          <a:p>
            <a:r>
              <a:rPr lang="en-US" b="1" dirty="0"/>
              <a:t>Support Drug Discovery and Development </a:t>
            </a:r>
            <a:r>
              <a:rPr lang="en-US" dirty="0"/>
              <a:t>- Facilitate better insights for pharmaceutical companies, researchers, and healthcare professionals.</a:t>
            </a:r>
          </a:p>
          <a:p>
            <a:r>
              <a:rPr lang="en-US" b="1" dirty="0" err="1"/>
              <a:t>Therasync</a:t>
            </a:r>
            <a:r>
              <a:rPr lang="en-US" dirty="0"/>
              <a:t> aims to bridge the gap between scattered scientific information and actionable research, making drug and target data management seamless and effective.</a:t>
            </a:r>
            <a:endParaRPr lang="en-IN" dirty="0"/>
          </a:p>
        </p:txBody>
      </p:sp>
    </p:spTree>
    <p:extLst>
      <p:ext uri="{BB962C8B-B14F-4D97-AF65-F5344CB8AC3E}">
        <p14:creationId xmlns:p14="http://schemas.microsoft.com/office/powerpoint/2010/main" val="2585370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03312-1ACC-4827-985F-2B3216871F02}"/>
              </a:ext>
            </a:extLst>
          </p:cNvPr>
          <p:cNvSpPr>
            <a:spLocks noGrp="1"/>
          </p:cNvSpPr>
          <p:nvPr>
            <p:ph type="title"/>
          </p:nvPr>
        </p:nvSpPr>
        <p:spPr/>
        <p:txBody>
          <a:bodyPr/>
          <a:lstStyle/>
          <a:p>
            <a:pPr algn="ctr"/>
            <a:r>
              <a:rPr lang="en-IN" b="1" dirty="0"/>
              <a:t>Project Objectives</a:t>
            </a:r>
            <a:r>
              <a:rPr lang="en-IN" dirty="0"/>
              <a:t>:</a:t>
            </a:r>
          </a:p>
        </p:txBody>
      </p:sp>
      <p:sp>
        <p:nvSpPr>
          <p:cNvPr id="3" name="Content Placeholder 2">
            <a:extLst>
              <a:ext uri="{FF2B5EF4-FFF2-40B4-BE49-F238E27FC236}">
                <a16:creationId xmlns:a16="http://schemas.microsoft.com/office/drawing/2014/main" id="{A089F26E-BA76-4949-9F17-D34E2D3DF656}"/>
              </a:ext>
            </a:extLst>
          </p:cNvPr>
          <p:cNvSpPr>
            <a:spLocks noGrp="1"/>
          </p:cNvSpPr>
          <p:nvPr>
            <p:ph idx="1"/>
          </p:nvPr>
        </p:nvSpPr>
        <p:spPr>
          <a:xfrm>
            <a:off x="851647" y="1825625"/>
            <a:ext cx="10515600" cy="4351338"/>
          </a:xfrm>
        </p:spPr>
        <p:txBody>
          <a:bodyPr>
            <a:normAutofit fontScale="62500" lnSpcReduction="20000"/>
          </a:bodyPr>
          <a:lstStyle/>
          <a:p>
            <a:r>
              <a:rPr lang="en-US" b="1" dirty="0"/>
              <a:t>Develop a Centralized Platform</a:t>
            </a:r>
            <a:r>
              <a:rPr lang="en-US" dirty="0"/>
              <a:t> - Build a user-friendly system to collect, organize, and manage drug and target data from scientific publications.</a:t>
            </a:r>
          </a:p>
          <a:p>
            <a:r>
              <a:rPr lang="en-US" b="1" dirty="0"/>
              <a:t>Enable Efficient Data Curation </a:t>
            </a:r>
            <a:r>
              <a:rPr lang="en-US" dirty="0"/>
              <a:t>- Design a structured process to extract, categorize, and store relevant information for easy retrieval.</a:t>
            </a:r>
          </a:p>
          <a:p>
            <a:r>
              <a:rPr lang="en-US" b="1" dirty="0"/>
              <a:t>Ensure Data Integrity and Accuracy </a:t>
            </a:r>
            <a:r>
              <a:rPr lang="en-US" dirty="0"/>
              <a:t>- Implement validation mechanisms to maintain the reliability and accuracy of curated data.</a:t>
            </a:r>
          </a:p>
          <a:p>
            <a:r>
              <a:rPr lang="en-US" b="1" dirty="0"/>
              <a:t>Facilitate Easy Search and Access </a:t>
            </a:r>
            <a:r>
              <a:rPr lang="en-US" dirty="0"/>
              <a:t>- Provide advanced search and filtering options to help users quickly find relevant drug-target data.</a:t>
            </a:r>
          </a:p>
          <a:p>
            <a:r>
              <a:rPr lang="en-US" b="1" dirty="0"/>
              <a:t>Support Data Synchronization</a:t>
            </a:r>
            <a:r>
              <a:rPr lang="en-US" dirty="0"/>
              <a:t> - Enable seamless updates and synchronization of newly published research with existing data.</a:t>
            </a:r>
          </a:p>
          <a:p>
            <a:r>
              <a:rPr lang="en-US" b="1" dirty="0"/>
              <a:t>Ensure Compliance with Scientific Standards </a:t>
            </a:r>
            <a:r>
              <a:rPr lang="en-US" dirty="0"/>
              <a:t>- Follow industry regulations and best practices to maintain credibility and trust in the data provided.</a:t>
            </a:r>
          </a:p>
          <a:p>
            <a:r>
              <a:rPr lang="en-US" b="1" dirty="0"/>
              <a:t>Optimize Performance and Scalability </a:t>
            </a:r>
            <a:r>
              <a:rPr lang="en-US" dirty="0"/>
              <a:t>- Ensure the platform can handle large datasets efficiently and scale as the user base grows.</a:t>
            </a:r>
          </a:p>
          <a:p>
            <a:r>
              <a:rPr lang="en-US" b="1" dirty="0"/>
              <a:t>Deliver a Secure and Reliable System </a:t>
            </a:r>
            <a:r>
              <a:rPr lang="en-US" dirty="0"/>
              <a:t>- Implement data security measures to protect sensitive research information from unauthorized access.</a:t>
            </a:r>
          </a:p>
          <a:p>
            <a:endParaRPr lang="en-IN" dirty="0"/>
          </a:p>
        </p:txBody>
      </p:sp>
    </p:spTree>
    <p:extLst>
      <p:ext uri="{BB962C8B-B14F-4D97-AF65-F5344CB8AC3E}">
        <p14:creationId xmlns:p14="http://schemas.microsoft.com/office/powerpoint/2010/main" val="579672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62974-D227-4BAF-860C-694F6AC179B4}"/>
              </a:ext>
            </a:extLst>
          </p:cNvPr>
          <p:cNvSpPr>
            <a:spLocks noGrp="1"/>
          </p:cNvSpPr>
          <p:nvPr>
            <p:ph type="title"/>
          </p:nvPr>
        </p:nvSpPr>
        <p:spPr/>
        <p:txBody>
          <a:bodyPr/>
          <a:lstStyle/>
          <a:p>
            <a:pPr algn="ctr"/>
            <a:r>
              <a:rPr lang="en-IN" b="1" dirty="0"/>
              <a:t>Success Criteria</a:t>
            </a:r>
            <a:r>
              <a:rPr lang="en-IN" dirty="0"/>
              <a:t>:</a:t>
            </a:r>
          </a:p>
        </p:txBody>
      </p:sp>
      <p:sp>
        <p:nvSpPr>
          <p:cNvPr id="3" name="Content Placeholder 2">
            <a:extLst>
              <a:ext uri="{FF2B5EF4-FFF2-40B4-BE49-F238E27FC236}">
                <a16:creationId xmlns:a16="http://schemas.microsoft.com/office/drawing/2014/main" id="{EC2F805F-B4E3-4C71-98D4-62CDA37C42CF}"/>
              </a:ext>
            </a:extLst>
          </p:cNvPr>
          <p:cNvSpPr>
            <a:spLocks noGrp="1"/>
          </p:cNvSpPr>
          <p:nvPr>
            <p:ph idx="1"/>
          </p:nvPr>
        </p:nvSpPr>
        <p:spPr/>
        <p:txBody>
          <a:bodyPr>
            <a:normAutofit fontScale="77500" lnSpcReduction="20000"/>
          </a:bodyPr>
          <a:lstStyle/>
          <a:p>
            <a:r>
              <a:rPr lang="en-US" b="1" dirty="0"/>
              <a:t>Accurate and Reliable Data </a:t>
            </a:r>
            <a:r>
              <a:rPr lang="en-US" dirty="0"/>
              <a:t>- Ensures high-quality, well-curated drug and target information from scientific publications.</a:t>
            </a:r>
          </a:p>
          <a:p>
            <a:r>
              <a:rPr lang="en-US" b="1" dirty="0"/>
              <a:t>User Adoption and Engagement </a:t>
            </a:r>
            <a:r>
              <a:rPr lang="en-US" dirty="0"/>
              <a:t>- Researchers and professionals actively use the platform for data retrieval and analysis.</a:t>
            </a:r>
          </a:p>
          <a:p>
            <a:r>
              <a:rPr lang="en-US" b="1" dirty="0"/>
              <a:t>Efficient Data Synchronization </a:t>
            </a:r>
            <a:r>
              <a:rPr lang="en-US" dirty="0"/>
              <a:t>- Seamless updates and integration of new scientific publications without manual delays.</a:t>
            </a:r>
          </a:p>
          <a:p>
            <a:r>
              <a:rPr lang="en-US" b="1" dirty="0"/>
              <a:t>Ease of Use </a:t>
            </a:r>
            <a:r>
              <a:rPr lang="en-US" dirty="0"/>
              <a:t>- Intuitive interface with effective search, filter, and categorization features.</a:t>
            </a:r>
          </a:p>
          <a:p>
            <a:r>
              <a:rPr lang="en-US" b="1" dirty="0"/>
              <a:t>Compliance and Security </a:t>
            </a:r>
            <a:r>
              <a:rPr lang="en-US" dirty="0"/>
              <a:t>- Adheres to scientific data standards and ensures secure data handling.</a:t>
            </a:r>
          </a:p>
          <a:p>
            <a:r>
              <a:rPr lang="en-US" b="1" dirty="0"/>
              <a:t>Performance and Scalability </a:t>
            </a:r>
            <a:r>
              <a:rPr lang="en-US" dirty="0"/>
              <a:t>- Handles large datasets efficiently with minimal downtime.</a:t>
            </a:r>
          </a:p>
          <a:p>
            <a:r>
              <a:rPr lang="en-US" b="1" dirty="0"/>
              <a:t>Impact on Research </a:t>
            </a:r>
            <a:r>
              <a:rPr lang="en-US" dirty="0"/>
              <a:t>- Enhances research efficiency, reducing time spent on manual data collection.</a:t>
            </a:r>
            <a:endParaRPr lang="en-IN" dirty="0"/>
          </a:p>
        </p:txBody>
      </p:sp>
    </p:spTree>
    <p:extLst>
      <p:ext uri="{BB962C8B-B14F-4D97-AF65-F5344CB8AC3E}">
        <p14:creationId xmlns:p14="http://schemas.microsoft.com/office/powerpoint/2010/main" val="3912511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0487D-A7ED-4424-A386-BFF56DBAC029}"/>
              </a:ext>
            </a:extLst>
          </p:cNvPr>
          <p:cNvSpPr>
            <a:spLocks noGrp="1"/>
          </p:cNvSpPr>
          <p:nvPr>
            <p:ph type="title"/>
          </p:nvPr>
        </p:nvSpPr>
        <p:spPr/>
        <p:txBody>
          <a:bodyPr/>
          <a:lstStyle/>
          <a:p>
            <a:pPr algn="ctr"/>
            <a:r>
              <a:rPr lang="en-IN" b="1" dirty="0"/>
              <a:t>Methods/Approach</a:t>
            </a:r>
            <a:r>
              <a:rPr lang="en-IN" dirty="0"/>
              <a:t>:</a:t>
            </a:r>
          </a:p>
        </p:txBody>
      </p:sp>
      <p:sp>
        <p:nvSpPr>
          <p:cNvPr id="3" name="Content Placeholder 2">
            <a:extLst>
              <a:ext uri="{FF2B5EF4-FFF2-40B4-BE49-F238E27FC236}">
                <a16:creationId xmlns:a16="http://schemas.microsoft.com/office/drawing/2014/main" id="{1DE670CB-4DE1-4441-99C3-4CFFCEC3D758}"/>
              </a:ext>
            </a:extLst>
          </p:cNvPr>
          <p:cNvSpPr>
            <a:spLocks noGrp="1"/>
          </p:cNvSpPr>
          <p:nvPr>
            <p:ph idx="1"/>
          </p:nvPr>
        </p:nvSpPr>
        <p:spPr/>
        <p:txBody>
          <a:bodyPr>
            <a:normAutofit fontScale="70000" lnSpcReduction="20000"/>
          </a:bodyPr>
          <a:lstStyle/>
          <a:p>
            <a:r>
              <a:rPr lang="en-US" b="1" dirty="0"/>
              <a:t>Agile Methodology </a:t>
            </a:r>
            <a:r>
              <a:rPr lang="en-US" dirty="0"/>
              <a:t>is used to develop this platform. Agile is iterative development which is has frequent collaboration with stakeholders and allowing for flexibility and responsiveness to change requirements.</a:t>
            </a:r>
          </a:p>
          <a:p>
            <a:r>
              <a:rPr lang="en-US" b="1" dirty="0"/>
              <a:t>Scrum team </a:t>
            </a:r>
            <a:r>
              <a:rPr lang="en-US" dirty="0"/>
              <a:t>has aligned to work for this project which has 7 to 8 members, includes Scrum master, Scrum developer and product owner.</a:t>
            </a:r>
          </a:p>
          <a:p>
            <a:r>
              <a:rPr lang="en-US" b="1" dirty="0"/>
              <a:t>Requirement gathering </a:t>
            </a:r>
            <a:r>
              <a:rPr lang="en-US" dirty="0"/>
              <a:t>where the elicitation techniques have been applied like brainstorming, use case specifications, JAD Sessions and needed elicitation technique to gather the requirements like focus group, interviews etc.</a:t>
            </a:r>
          </a:p>
          <a:p>
            <a:r>
              <a:rPr lang="en-US" b="1" dirty="0"/>
              <a:t>Product Backlog </a:t>
            </a:r>
            <a:r>
              <a:rPr lang="en-US" dirty="0"/>
              <a:t>has been created in the form of user story. User story is nothing but the Requirements which have collected from the stakeholders.</a:t>
            </a:r>
            <a:r>
              <a:rPr lang="en-IN" dirty="0"/>
              <a:t> Which has the whole requirements of the stakeholders.</a:t>
            </a:r>
            <a:r>
              <a:rPr lang="en-US" dirty="0"/>
              <a:t> This will be done through the user story work shop. Which will be allocated in product vision board.</a:t>
            </a:r>
          </a:p>
          <a:p>
            <a:r>
              <a:rPr lang="en-US" dirty="0"/>
              <a:t>In the user story workshop the </a:t>
            </a:r>
            <a:r>
              <a:rPr lang="en-US" b="1" dirty="0"/>
              <a:t>BV (Business value point) and CP (Complexity point), acceptance criteria will be created</a:t>
            </a:r>
            <a:r>
              <a:rPr lang="en-US" dirty="0"/>
              <a:t>. BV will be valued by the developer by giving the scrum currency to them and rate them accordingly. CP will be given by playing poker card technique.</a:t>
            </a:r>
            <a:endParaRPr lang="en-IN" dirty="0"/>
          </a:p>
        </p:txBody>
      </p:sp>
    </p:spTree>
    <p:extLst>
      <p:ext uri="{BB962C8B-B14F-4D97-AF65-F5344CB8AC3E}">
        <p14:creationId xmlns:p14="http://schemas.microsoft.com/office/powerpoint/2010/main" val="3823235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7A7AF-B3C9-4A85-B604-F69316980E00}"/>
              </a:ext>
            </a:extLst>
          </p:cNvPr>
          <p:cNvSpPr>
            <a:spLocks noGrp="1"/>
          </p:cNvSpPr>
          <p:nvPr>
            <p:ph type="title"/>
          </p:nvPr>
        </p:nvSpPr>
        <p:spPr/>
        <p:txBody>
          <a:bodyPr/>
          <a:lstStyle/>
          <a:p>
            <a:pPr algn="ctr"/>
            <a:r>
              <a:rPr lang="en-IN" b="1" dirty="0"/>
              <a:t>Methods/Approach</a:t>
            </a:r>
            <a:r>
              <a:rPr lang="en-IN" dirty="0"/>
              <a:t>:</a:t>
            </a:r>
          </a:p>
        </p:txBody>
      </p:sp>
      <p:sp>
        <p:nvSpPr>
          <p:cNvPr id="3" name="Content Placeholder 2">
            <a:extLst>
              <a:ext uri="{FF2B5EF4-FFF2-40B4-BE49-F238E27FC236}">
                <a16:creationId xmlns:a16="http://schemas.microsoft.com/office/drawing/2014/main" id="{A36ECCAF-F19D-4EDD-9A3E-A80370D67753}"/>
              </a:ext>
            </a:extLst>
          </p:cNvPr>
          <p:cNvSpPr>
            <a:spLocks noGrp="1"/>
          </p:cNvSpPr>
          <p:nvPr>
            <p:ph idx="1"/>
          </p:nvPr>
        </p:nvSpPr>
        <p:spPr/>
        <p:txBody>
          <a:bodyPr>
            <a:normAutofit fontScale="92500" lnSpcReduction="20000"/>
          </a:bodyPr>
          <a:lstStyle/>
          <a:p>
            <a:r>
              <a:rPr lang="en-US" sz="2000" dirty="0"/>
              <a:t>All the user stories are prioritize by the </a:t>
            </a:r>
            <a:r>
              <a:rPr lang="en-US" sz="2000" b="1" dirty="0"/>
              <a:t>MOSOW and MVP techniques </a:t>
            </a:r>
            <a:r>
              <a:rPr lang="en-US" sz="2000" dirty="0"/>
              <a:t>to and calculating BV and CP points.</a:t>
            </a:r>
          </a:p>
          <a:p>
            <a:r>
              <a:rPr lang="en-US" sz="2000" dirty="0"/>
              <a:t>And then sprint starts, there will be </a:t>
            </a:r>
            <a:r>
              <a:rPr lang="en-US" sz="2000" b="1" dirty="0"/>
              <a:t>delivery of software in two weeks</a:t>
            </a:r>
            <a:r>
              <a:rPr lang="en-US" sz="2000" dirty="0"/>
              <a:t>.</a:t>
            </a:r>
          </a:p>
          <a:p>
            <a:r>
              <a:rPr lang="en-US" sz="2000" b="1" dirty="0"/>
              <a:t>Sprint meetings </a:t>
            </a:r>
            <a:r>
              <a:rPr lang="en-US" sz="2000" dirty="0"/>
              <a:t>will be like daily scrum meetings, sprint review meetings, sprint retrospective meetings will be conducted side by side to update the progress and clarifies the doubts.</a:t>
            </a:r>
          </a:p>
          <a:p>
            <a:r>
              <a:rPr lang="en-US" sz="2000" dirty="0"/>
              <a:t>Once the user story has been done the will be change to the done stage only if the user story is completed. If its on process it will be in </a:t>
            </a:r>
            <a:r>
              <a:rPr lang="en-US" sz="2000" b="1" dirty="0"/>
              <a:t>pending table </a:t>
            </a:r>
            <a:r>
              <a:rPr lang="en-US" sz="2000" dirty="0"/>
              <a:t>yet be completed.</a:t>
            </a:r>
          </a:p>
          <a:p>
            <a:r>
              <a:rPr lang="en-US" sz="2000" dirty="0"/>
              <a:t>The </a:t>
            </a:r>
            <a:r>
              <a:rPr lang="en-US" sz="2000" b="1" dirty="0"/>
              <a:t>Product burndown chart </a:t>
            </a:r>
            <a:r>
              <a:rPr lang="en-US" sz="2000" dirty="0"/>
              <a:t>will be Prepared by the product owner in order to update on the work done process. This chart is very useful for notification of work done and was done.</a:t>
            </a:r>
          </a:p>
          <a:p>
            <a:r>
              <a:rPr lang="en-US" sz="2000" dirty="0"/>
              <a:t>Tool Like </a:t>
            </a:r>
            <a:r>
              <a:rPr lang="en-US" sz="2000" b="1" dirty="0"/>
              <a:t>Jira</a:t>
            </a:r>
            <a:r>
              <a:rPr lang="en-US" sz="2000" dirty="0"/>
              <a:t> is mainly used to run the sprint and create </a:t>
            </a:r>
            <a:r>
              <a:rPr lang="en-US" sz="2000" b="1" dirty="0"/>
              <a:t>product burndown </a:t>
            </a:r>
            <a:r>
              <a:rPr lang="en-US" sz="2000" dirty="0"/>
              <a:t>chart and generate documents Power BI and </a:t>
            </a:r>
            <a:r>
              <a:rPr lang="en-US" sz="2000" dirty="0" err="1"/>
              <a:t>Tablue</a:t>
            </a:r>
            <a:r>
              <a:rPr lang="en-US" sz="2000" dirty="0"/>
              <a:t>.</a:t>
            </a:r>
          </a:p>
          <a:p>
            <a:r>
              <a:rPr lang="en-US" sz="2000" dirty="0"/>
              <a:t>If </a:t>
            </a:r>
            <a:r>
              <a:rPr lang="en-US" sz="2000" b="1" dirty="0"/>
              <a:t>Change request </a:t>
            </a:r>
            <a:r>
              <a:rPr lang="en-US" sz="2000" dirty="0"/>
              <a:t>happened at the middle the development it always welcome and work accordingly</a:t>
            </a:r>
          </a:p>
          <a:p>
            <a:r>
              <a:rPr lang="en-US" sz="2000" dirty="0"/>
              <a:t>Finally </a:t>
            </a:r>
            <a:r>
              <a:rPr lang="en-US" sz="2000" b="1" dirty="0"/>
              <a:t>sprint retrospective meeting </a:t>
            </a:r>
            <a:r>
              <a:rPr lang="en-US" sz="2000" dirty="0"/>
              <a:t>is being held to discussed the what did went well in the sprint and what did not went well and what was the complication occurred during the development in order to avoid the during the development of the next project.</a:t>
            </a:r>
          </a:p>
        </p:txBody>
      </p:sp>
    </p:spTree>
    <p:extLst>
      <p:ext uri="{BB962C8B-B14F-4D97-AF65-F5344CB8AC3E}">
        <p14:creationId xmlns:p14="http://schemas.microsoft.com/office/powerpoint/2010/main" val="13875971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TotalTime>
  <Words>1377</Words>
  <Application>Microsoft Office PowerPoint</Application>
  <PresentationFormat>Widescreen</PresentationFormat>
  <Paragraphs>80</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Project Title: Therasync</vt:lpstr>
      <vt:lpstr>Situation</vt:lpstr>
      <vt:lpstr>Problem</vt:lpstr>
      <vt:lpstr>Opportunity</vt:lpstr>
      <vt:lpstr>Purpose Statement (Goals):</vt:lpstr>
      <vt:lpstr>Project Objectives:</vt:lpstr>
      <vt:lpstr>Success Criteria:</vt:lpstr>
      <vt:lpstr>Methods/Approach:</vt:lpstr>
      <vt:lpstr>Methods/Approach:</vt:lpstr>
      <vt:lpstr>Resources:</vt:lpstr>
      <vt:lpstr>Risk</vt:lpstr>
      <vt:lpstr>Dependencies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Title: Therasync</dc:title>
  <dc:creator>Amar Suryawanshi</dc:creator>
  <cp:lastModifiedBy>Amar Suryawanshi</cp:lastModifiedBy>
  <cp:revision>12</cp:revision>
  <dcterms:created xsi:type="dcterms:W3CDTF">2025-03-24T13:49:03Z</dcterms:created>
  <dcterms:modified xsi:type="dcterms:W3CDTF">2025-03-24T15:27:08Z</dcterms:modified>
</cp:coreProperties>
</file>