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859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938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4961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0068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5732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8941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0820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6738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3338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5339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2956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064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08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741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645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340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4E1EF-9631-406D-A73F-F19933A169BC}" type="datetimeFigureOut">
              <a:rPr lang="en-IN" smtClean="0"/>
              <a:t>18-06-2025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DAD2BA-23C6-47E0-B1DA-FBD8BD7397B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052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A601579-1609-EDE6-7C7B-352EAFF3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944" y="791818"/>
            <a:ext cx="10374979" cy="39392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Title: Government Payroll &amp; Finance Management System 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(Maharashtra Government)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By: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Shailey Burad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Date: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18/06/2025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IN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322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BC9B5-2D66-766B-2210-8382F5B8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81BC4-6B29-4E22-9A21-8FA39D821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1715672"/>
          </a:xfrm>
        </p:spPr>
        <p:txBody>
          <a:bodyPr/>
          <a:lstStyle/>
          <a:p>
            <a:r>
              <a:rPr lang="en-IN" b="1" dirty="0"/>
              <a:t>People:</a:t>
            </a:r>
            <a:r>
              <a:rPr lang="en-IN" dirty="0"/>
              <a:t> Cross-functional team (HR, IT, Finance, BA, QA, Developers)</a:t>
            </a:r>
          </a:p>
          <a:p>
            <a:r>
              <a:rPr lang="en-IN" b="1" dirty="0"/>
              <a:t>Time:</a:t>
            </a:r>
            <a:r>
              <a:rPr lang="en-IN" dirty="0"/>
              <a:t> Total implementation within 9 months</a:t>
            </a:r>
          </a:p>
          <a:p>
            <a:r>
              <a:rPr lang="en-IN" b="1" dirty="0"/>
              <a:t>Budget:</a:t>
            </a:r>
            <a:r>
              <a:rPr lang="en-IN" dirty="0"/>
              <a:t> ₹1.5 Crores (Software, Training, Infra)</a:t>
            </a:r>
          </a:p>
          <a:p>
            <a:r>
              <a:rPr lang="en-IN" b="1" dirty="0"/>
              <a:t>Tools:</a:t>
            </a:r>
            <a:r>
              <a:rPr lang="en-IN" dirty="0"/>
              <a:t> JIRA, MS Visio, Excel, Government ERP Integration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0416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ABEB-363E-3506-F86A-93A4CAEEF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&amp;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8EBE0-F752-0BA5-7EB9-4D29289EE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Resistance to change from departments using old systems</a:t>
            </a:r>
          </a:p>
          <a:p>
            <a:r>
              <a:rPr lang="en-US" dirty="0"/>
              <a:t>Multiple payroll policies across departments</a:t>
            </a:r>
          </a:p>
          <a:p>
            <a:r>
              <a:rPr lang="en-US" dirty="0"/>
              <a:t>Data migration from legacy systems</a:t>
            </a:r>
          </a:p>
          <a:p>
            <a:r>
              <a:rPr lang="en-US" dirty="0"/>
              <a:t>Dependency on regulatory compliance timelines</a:t>
            </a:r>
          </a:p>
          <a:p>
            <a:r>
              <a:rPr lang="en-US" dirty="0"/>
              <a:t>Complexity in creating a unified system for all role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30545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A3ED3-B362-8A19-3CC9-59954D131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Project Outcome &amp; 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C9A8C-726A-9A72-0469-D0BAD916F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Outcomes: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Digitized and standardized payroll system across departments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Increased efficiency, reduced human errors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Ready for audit anytime with full trail logs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Improved employee satisfaction with timely payments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b="1" dirty="0"/>
              <a:t>Next Steps: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Post-deployment monitoring and support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Feedback loop and feature enhancement backlog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Integration with upcoming HRMS modules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650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24D9AC-6790-7B6A-F34F-FAAB9E702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6287" y="2975113"/>
            <a:ext cx="4599425" cy="907774"/>
          </a:xfrm>
        </p:spPr>
        <p:txBody>
          <a:bodyPr>
            <a:noAutofit/>
          </a:bodyPr>
          <a:lstStyle/>
          <a:p>
            <a:r>
              <a:rPr lang="en-US" sz="5400" b="1" dirty="0"/>
              <a:t>THANK YOU!!</a:t>
            </a:r>
            <a:endParaRPr lang="en-IN" sz="5400" b="1" dirty="0"/>
          </a:p>
        </p:txBody>
      </p:sp>
    </p:spTree>
    <p:extLst>
      <p:ext uri="{BB962C8B-B14F-4D97-AF65-F5344CB8AC3E}">
        <p14:creationId xmlns:p14="http://schemas.microsoft.com/office/powerpoint/2010/main" val="3108120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D33B5-CC02-77DF-D860-D1D05F3F2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1452"/>
          </a:xfrm>
        </p:spPr>
        <p:txBody>
          <a:bodyPr/>
          <a:lstStyle/>
          <a:p>
            <a:r>
              <a:rPr lang="en-IN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Background &amp;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15977-7E7D-8958-FBFA-F81B12588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361715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Maharashtra Government faced inefficiencies in their existing payroll and finance system.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processes caused delays in salary disbursement, lack of real-time audit visibility, and non-standardized reporting.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was a critical need to digitize and optimize payroll workflows while ensuring regulatory compliance.</a:t>
            </a:r>
          </a:p>
        </p:txBody>
      </p:sp>
    </p:spTree>
    <p:extLst>
      <p:ext uri="{BB962C8B-B14F-4D97-AF65-F5344CB8AC3E}">
        <p14:creationId xmlns:p14="http://schemas.microsoft.com/office/powerpoint/2010/main" val="3237845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FABF-8B44-BF48-97C5-6D08A88CA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2183"/>
          </a:xfrm>
        </p:spPr>
        <p:txBody>
          <a:bodyPr/>
          <a:lstStyle/>
          <a:p>
            <a:r>
              <a:rPr lang="en-IN" b="1" dirty="0"/>
              <a:t>Situation / Problem / Opportunity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C9507D-4869-D9D5-84EF-38B60A39A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9957"/>
            <a:ext cx="8596668" cy="4840356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Situation:</a:t>
            </a:r>
            <a:br>
              <a:rPr lang="en-US" dirty="0"/>
            </a:br>
            <a:r>
              <a:rPr lang="en-US" dirty="0"/>
              <a:t>The existing payroll system was outdated, manually operated, and departmentally fragmented. It lacked transparency, traceability, and could not keep up with evolving regulatory requirements.</a:t>
            </a:r>
          </a:p>
          <a:p>
            <a:endParaRPr lang="en-US" dirty="0"/>
          </a:p>
          <a:p>
            <a:r>
              <a:rPr lang="en-US" b="1" dirty="0"/>
              <a:t>Problems Identified: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No audit trail or approval tracking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Frequent delays in salary disbursement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Risk of regulatory non-compliance due to manual errors</a:t>
            </a:r>
          </a:p>
          <a:p>
            <a:endParaRPr lang="en-US" dirty="0"/>
          </a:p>
          <a:p>
            <a:r>
              <a:rPr lang="en-US" b="1" dirty="0"/>
              <a:t>Opportunities: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Digitize end-to-end payroll workflows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Automate financial reporting and approvals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Ensure compliance through real-time audit trails and data accuracy</a:t>
            </a:r>
          </a:p>
        </p:txBody>
      </p:sp>
    </p:spTree>
    <p:extLst>
      <p:ext uri="{BB962C8B-B14F-4D97-AF65-F5344CB8AC3E}">
        <p14:creationId xmlns:p14="http://schemas.microsoft.com/office/powerpoint/2010/main" val="2946444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9A33B-0117-5BC0-F4CE-5007D1888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52670"/>
          </a:xfrm>
        </p:spPr>
        <p:txBody>
          <a:bodyPr/>
          <a:lstStyle/>
          <a:p>
            <a:r>
              <a:rPr lang="en-IN" b="1" dirty="0"/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2B7BF-C438-E6F6-52DA-B2943B05A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purpose of this project</a:t>
            </a:r>
            <a:r>
              <a:rPr lang="en-US" dirty="0"/>
              <a:t> is to analyze, design, and implement a robust Government Payroll &amp; Finance Management System that streamlines workflows, enhances compliance, and ensures timely disbursement of salaries and allowances.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3619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3A476-DEE1-EAA1-B41A-AE681284A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en-IN" b="1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2E53C-7A04-7C82-174E-26C8747E2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Gather requirements via stakeholder interviews/workshops</a:t>
            </a:r>
          </a:p>
          <a:p>
            <a:r>
              <a:rPr lang="en-US" dirty="0"/>
              <a:t>Create BRDs, FSDs, process models, and audit trail documentation</a:t>
            </a:r>
          </a:p>
          <a:p>
            <a:r>
              <a:rPr lang="en-US" dirty="0"/>
              <a:t>Automate the entire payroll lifecycle using workflow optimization</a:t>
            </a:r>
          </a:p>
          <a:p>
            <a:r>
              <a:rPr lang="en-US" dirty="0"/>
              <a:t>Ensure compliance with financial regulations and audit norms</a:t>
            </a:r>
          </a:p>
          <a:p>
            <a:r>
              <a:rPr lang="en-US" dirty="0"/>
              <a:t>Enable real-time data access and accurate reporting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1371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4C695-28B1-80C1-4FE2-D21BC07B9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2304"/>
          </a:xfrm>
        </p:spPr>
        <p:txBody>
          <a:bodyPr/>
          <a:lstStyle/>
          <a:p>
            <a:r>
              <a:rPr lang="en-IN" b="1" dirty="0"/>
              <a:t>Agile Implementation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C773E-DF9E-110B-262C-A4553B9EC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Agile Phases Followed:</a:t>
            </a:r>
            <a:endParaRPr lang="en-US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Requirement Gathering (Sprint 0)</a:t>
            </a:r>
            <a:r>
              <a:rPr lang="en-US" dirty="0"/>
              <a:t> – Workshops with HR/Finance/IT teams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Sprint Planning &amp; Execution</a:t>
            </a:r>
            <a:r>
              <a:rPr lang="en-US" dirty="0"/>
              <a:t> – 2-week sprints with defined backlogs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Daily Stand-ups</a:t>
            </a:r>
            <a:r>
              <a:rPr lang="en-US" dirty="0"/>
              <a:t> – Cross-functional collaboration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Sprint Reviews</a:t>
            </a:r>
            <a:r>
              <a:rPr lang="en-US" dirty="0"/>
              <a:t> – Demonstration of incremental features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1" dirty="0"/>
              <a:t>Retrospectives</a:t>
            </a:r>
            <a:r>
              <a:rPr lang="en-US" dirty="0"/>
              <a:t> – Regular feedback and course correction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25672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FBC83-82E6-76CE-2620-2D7058727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2791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Methods / Techniques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5482D-57FA-65F3-71EF-24F4C889C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1052"/>
            <a:ext cx="10046988" cy="5078896"/>
          </a:xfrm>
        </p:spPr>
        <p:txBody>
          <a:bodyPr>
            <a:noAutofit/>
          </a:bodyPr>
          <a:lstStyle/>
          <a:p>
            <a:r>
              <a:rPr lang="en-US" b="1" dirty="0"/>
              <a:t>Stakeholder Workshops:</a:t>
            </a:r>
            <a:br>
              <a:rPr lang="en-US" dirty="0"/>
            </a:br>
            <a:r>
              <a:rPr lang="en-US" dirty="0"/>
              <a:t>Conducted collaborative sessions with HR, Finance, and IT departments to gather insights, understand pain points, and prioritize key requirements.</a:t>
            </a:r>
          </a:p>
          <a:p>
            <a:r>
              <a:rPr lang="en-US" b="1" dirty="0"/>
              <a:t>Process Modeling (AS-IS vs TO-BE):</a:t>
            </a:r>
            <a:br>
              <a:rPr lang="en-US" dirty="0"/>
            </a:br>
            <a:r>
              <a:rPr lang="en-US" dirty="0"/>
              <a:t>Documented current workflows and designed optimized future-state processes using BPMN standards and MS Visio to visualize transitions and eliminate inefficiencies.</a:t>
            </a:r>
          </a:p>
          <a:p>
            <a:r>
              <a:rPr lang="en-US" b="1" dirty="0"/>
              <a:t>Documentation:</a:t>
            </a:r>
            <a:br>
              <a:rPr lang="en-US" dirty="0"/>
            </a:br>
            <a:r>
              <a:rPr lang="en-US" dirty="0"/>
              <a:t>Prepared comprehensive </a:t>
            </a:r>
            <a:r>
              <a:rPr lang="en-US" b="1" dirty="0"/>
              <a:t>BRDs</a:t>
            </a:r>
            <a:r>
              <a:rPr lang="en-US" dirty="0"/>
              <a:t> (Business Requirement Documents), </a:t>
            </a:r>
            <a:r>
              <a:rPr lang="en-US" b="1" dirty="0"/>
              <a:t>FSDs</a:t>
            </a:r>
            <a:r>
              <a:rPr lang="en-US" dirty="0"/>
              <a:t> (Functional Specification Documents), detailed </a:t>
            </a:r>
            <a:r>
              <a:rPr lang="en-US" b="1" dirty="0"/>
              <a:t>audit flow diagrams</a:t>
            </a:r>
            <a:r>
              <a:rPr lang="en-US" dirty="0"/>
              <a:t>, and user manuals to support implementation and compliance.</a:t>
            </a:r>
          </a:p>
          <a:p>
            <a:r>
              <a:rPr lang="en-US" b="1" dirty="0"/>
              <a:t>Prototyping:</a:t>
            </a:r>
            <a:br>
              <a:rPr lang="en-US" dirty="0"/>
            </a:br>
            <a:r>
              <a:rPr lang="en-US" dirty="0"/>
              <a:t>Developed low-fidelity mockups to demonstrate the system interface and key functions. Gathered stakeholder feedback early to validate user expectations and reduce rework.</a:t>
            </a:r>
          </a:p>
          <a:p>
            <a:r>
              <a:rPr lang="en-US" b="1" dirty="0"/>
              <a:t>Training &amp; User Acceptance Testing (UAT):</a:t>
            </a:r>
            <a:br>
              <a:rPr lang="en-US" dirty="0"/>
            </a:br>
            <a:r>
              <a:rPr lang="en-US" dirty="0"/>
              <a:t>Organized training sessions for HR and Finance personnel. Facilitated UAT to verify system functionality, ensure usability, and gain stakeholder confidence before go-live.</a:t>
            </a:r>
          </a:p>
        </p:txBody>
      </p:sp>
    </p:spTree>
    <p:extLst>
      <p:ext uri="{BB962C8B-B14F-4D97-AF65-F5344CB8AC3E}">
        <p14:creationId xmlns:p14="http://schemas.microsoft.com/office/powerpoint/2010/main" val="640893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0DA9-BE12-08C5-DE0E-8CE0115D5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Features Implemented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03251B5-0B83-38F3-D0EF-C84841124E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1761822"/>
            <a:ext cx="679224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Automated salary calculation and disbursement workflows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Multi-level approval system for deductions, allowances, etc.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Integration with government regulatory bodies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Audit trail and change tracking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Payroll report generation (monthly/quarterly/annually)</a:t>
            </a:r>
          </a:p>
        </p:txBody>
      </p:sp>
    </p:spTree>
    <p:extLst>
      <p:ext uri="{BB962C8B-B14F-4D97-AF65-F5344CB8AC3E}">
        <p14:creationId xmlns:p14="http://schemas.microsoft.com/office/powerpoint/2010/main" val="3908294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76C6-340D-AF1C-C49B-5650704B7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2061"/>
          </a:xfrm>
        </p:spPr>
        <p:txBody>
          <a:bodyPr/>
          <a:lstStyle/>
          <a:p>
            <a:r>
              <a:rPr lang="en-IN" b="1" dirty="0"/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034644-6EC8-034E-0D40-BFE66FAE38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005326" y="1771374"/>
            <a:ext cx="729384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Reduction in payroll processing time by 60%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100% compliance with audit and regulatory norms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Real-time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payslip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and report generation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Improved data accessibility and transparency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2D050"/>
              </a:buClr>
              <a:buFont typeface="Wingdings 3" panose="05040102010807070707" pitchFamily="18" charset="2"/>
              <a:buChar char="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Positive feedback from HR and Finance departments</a:t>
            </a:r>
          </a:p>
        </p:txBody>
      </p:sp>
    </p:spTree>
    <p:extLst>
      <p:ext uri="{BB962C8B-B14F-4D97-AF65-F5344CB8AC3E}">
        <p14:creationId xmlns:p14="http://schemas.microsoft.com/office/powerpoint/2010/main" val="6235210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656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Trebuchet MS</vt:lpstr>
      <vt:lpstr>Wingdings</vt:lpstr>
      <vt:lpstr>Wingdings 3</vt:lpstr>
      <vt:lpstr>Facet</vt:lpstr>
      <vt:lpstr>Project Title: Government Payroll &amp; Finance Management System (Maharashtra Government)  Prepared By: Shailey Burad  Date: 18/06/2025 </vt:lpstr>
      <vt:lpstr>Background &amp; Context</vt:lpstr>
      <vt:lpstr>Situation / Problem / Opportunity</vt:lpstr>
      <vt:lpstr>Purpose Statement</vt:lpstr>
      <vt:lpstr>Project Objectives</vt:lpstr>
      <vt:lpstr>Agile Implementation Approach</vt:lpstr>
      <vt:lpstr>Methods / Techniques Used</vt:lpstr>
      <vt:lpstr>Features Implemented</vt:lpstr>
      <vt:lpstr>Success Criteria</vt:lpstr>
      <vt:lpstr>Resources</vt:lpstr>
      <vt:lpstr>Risks &amp; Dependencies</vt:lpstr>
      <vt:lpstr>Project Outcome &amp; Next Steps</vt:lpstr>
      <vt:lpstr>THANK YOU!!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10</cp:revision>
  <dcterms:created xsi:type="dcterms:W3CDTF">2025-06-18T05:44:59Z</dcterms:created>
  <dcterms:modified xsi:type="dcterms:W3CDTF">2025-06-18T06:07:15Z</dcterms:modified>
</cp:coreProperties>
</file>