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696FF-3F95-447D-90F3-3DFD520F3B45}" v="4" dt="2025-02-18T14:45:44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ugantivenkata CharaniRao" userId="979f18b10675e821" providerId="LiveId" clId="{7DA696FF-3F95-447D-90F3-3DFD520F3B45}"/>
    <pc:docChg chg="undo custSel addSld delSld modSld">
      <pc:chgData name="Kasugantivenkata CharaniRao" userId="979f18b10675e821" providerId="LiveId" clId="{7DA696FF-3F95-447D-90F3-3DFD520F3B45}" dt="2025-02-18T14:46:27.284" v="614" actId="14100"/>
      <pc:docMkLst>
        <pc:docMk/>
      </pc:docMkLst>
      <pc:sldChg chg="modSp mod">
        <pc:chgData name="Kasugantivenkata CharaniRao" userId="979f18b10675e821" providerId="LiveId" clId="{7DA696FF-3F95-447D-90F3-3DFD520F3B45}" dt="2025-02-17T11:03:16.496" v="45" actId="1076"/>
        <pc:sldMkLst>
          <pc:docMk/>
          <pc:sldMk cId="430895124" sldId="256"/>
        </pc:sldMkLst>
        <pc:spChg chg="mod">
          <ac:chgData name="Kasugantivenkata CharaniRao" userId="979f18b10675e821" providerId="LiveId" clId="{7DA696FF-3F95-447D-90F3-3DFD520F3B45}" dt="2025-02-17T11:01:10.691" v="29" actId="1076"/>
          <ac:spMkLst>
            <pc:docMk/>
            <pc:sldMk cId="430895124" sldId="256"/>
            <ac:spMk id="2" creationId="{AE8BCDB6-1705-BF40-5537-C68E18F4E0B7}"/>
          </ac:spMkLst>
        </pc:spChg>
        <pc:spChg chg="mod">
          <ac:chgData name="Kasugantivenkata CharaniRao" userId="979f18b10675e821" providerId="LiveId" clId="{7DA696FF-3F95-447D-90F3-3DFD520F3B45}" dt="2025-02-17T11:03:16.496" v="45" actId="1076"/>
          <ac:spMkLst>
            <pc:docMk/>
            <pc:sldMk cId="430895124" sldId="256"/>
            <ac:spMk id="3" creationId="{C69438C2-C38B-A5AF-F19C-E45DBB65E0B6}"/>
          </ac:spMkLst>
        </pc:spChg>
      </pc:sldChg>
      <pc:sldChg chg="modSp new mod">
        <pc:chgData name="Kasugantivenkata CharaniRao" userId="979f18b10675e821" providerId="LiveId" clId="{7DA696FF-3F95-447D-90F3-3DFD520F3B45}" dt="2025-02-17T11:23:36.072" v="73" actId="27636"/>
        <pc:sldMkLst>
          <pc:docMk/>
          <pc:sldMk cId="1913341605" sldId="257"/>
        </pc:sldMkLst>
        <pc:spChg chg="mod">
          <ac:chgData name="Kasugantivenkata CharaniRao" userId="979f18b10675e821" providerId="LiveId" clId="{7DA696FF-3F95-447D-90F3-3DFD520F3B45}" dt="2025-02-17T11:14:27.401" v="60" actId="14100"/>
          <ac:spMkLst>
            <pc:docMk/>
            <pc:sldMk cId="1913341605" sldId="257"/>
            <ac:spMk id="2" creationId="{8476B5C7-ACD3-2579-CC56-FB974E984D84}"/>
          </ac:spMkLst>
        </pc:spChg>
        <pc:spChg chg="mod">
          <ac:chgData name="Kasugantivenkata CharaniRao" userId="979f18b10675e821" providerId="LiveId" clId="{7DA696FF-3F95-447D-90F3-3DFD520F3B45}" dt="2025-02-17T11:23:36.072" v="73" actId="27636"/>
          <ac:spMkLst>
            <pc:docMk/>
            <pc:sldMk cId="1913341605" sldId="257"/>
            <ac:spMk id="3" creationId="{93951176-0E1B-27F4-3835-D0CAC9197D5D}"/>
          </ac:spMkLst>
        </pc:spChg>
      </pc:sldChg>
      <pc:sldChg chg="modSp new mod">
        <pc:chgData name="Kasugantivenkata CharaniRao" userId="979f18b10675e821" providerId="LiveId" clId="{7DA696FF-3F95-447D-90F3-3DFD520F3B45}" dt="2025-02-17T14:14:23.104" v="101" actId="113"/>
        <pc:sldMkLst>
          <pc:docMk/>
          <pc:sldMk cId="1287184351" sldId="258"/>
        </pc:sldMkLst>
        <pc:spChg chg="mod">
          <ac:chgData name="Kasugantivenkata CharaniRao" userId="979f18b10675e821" providerId="LiveId" clId="{7DA696FF-3F95-447D-90F3-3DFD520F3B45}" dt="2025-02-17T14:13:32.811" v="91" actId="1076"/>
          <ac:spMkLst>
            <pc:docMk/>
            <pc:sldMk cId="1287184351" sldId="258"/>
            <ac:spMk id="2" creationId="{D1B215F3-72C5-DA37-0656-F34133E755C7}"/>
          </ac:spMkLst>
        </pc:spChg>
        <pc:spChg chg="mod">
          <ac:chgData name="Kasugantivenkata CharaniRao" userId="979f18b10675e821" providerId="LiveId" clId="{7DA696FF-3F95-447D-90F3-3DFD520F3B45}" dt="2025-02-17T14:14:23.104" v="101" actId="113"/>
          <ac:spMkLst>
            <pc:docMk/>
            <pc:sldMk cId="1287184351" sldId="258"/>
            <ac:spMk id="3" creationId="{D60A6156-3A95-A394-3848-0DC1460BA730}"/>
          </ac:spMkLst>
        </pc:spChg>
      </pc:sldChg>
      <pc:sldChg chg="modSp new mod">
        <pc:chgData name="Kasugantivenkata CharaniRao" userId="979f18b10675e821" providerId="LiveId" clId="{7DA696FF-3F95-447D-90F3-3DFD520F3B45}" dt="2025-02-17T14:20:04.237" v="120" actId="113"/>
        <pc:sldMkLst>
          <pc:docMk/>
          <pc:sldMk cId="2276296980" sldId="259"/>
        </pc:sldMkLst>
        <pc:spChg chg="mod">
          <ac:chgData name="Kasugantivenkata CharaniRao" userId="979f18b10675e821" providerId="LiveId" clId="{7DA696FF-3F95-447D-90F3-3DFD520F3B45}" dt="2025-02-17T14:15:29.445" v="105" actId="255"/>
          <ac:spMkLst>
            <pc:docMk/>
            <pc:sldMk cId="2276296980" sldId="259"/>
            <ac:spMk id="2" creationId="{C35FE664-DA8A-01BB-02AA-AEA847B8CFBF}"/>
          </ac:spMkLst>
        </pc:spChg>
        <pc:spChg chg="mod">
          <ac:chgData name="Kasugantivenkata CharaniRao" userId="979f18b10675e821" providerId="LiveId" clId="{7DA696FF-3F95-447D-90F3-3DFD520F3B45}" dt="2025-02-17T14:20:04.237" v="120" actId="113"/>
          <ac:spMkLst>
            <pc:docMk/>
            <pc:sldMk cId="2276296980" sldId="259"/>
            <ac:spMk id="3" creationId="{D4F87167-5E0B-A69A-FB3E-5C6A10892EBB}"/>
          </ac:spMkLst>
        </pc:spChg>
      </pc:sldChg>
      <pc:sldChg chg="modSp new mod">
        <pc:chgData name="Kasugantivenkata CharaniRao" userId="979f18b10675e821" providerId="LiveId" clId="{7DA696FF-3F95-447D-90F3-3DFD520F3B45}" dt="2025-02-17T15:04:44.792" v="145" actId="14100"/>
        <pc:sldMkLst>
          <pc:docMk/>
          <pc:sldMk cId="4096725375" sldId="260"/>
        </pc:sldMkLst>
        <pc:spChg chg="mod">
          <ac:chgData name="Kasugantivenkata CharaniRao" userId="979f18b10675e821" providerId="LiveId" clId="{7DA696FF-3F95-447D-90F3-3DFD520F3B45}" dt="2025-02-17T15:04:44.792" v="145" actId="14100"/>
          <ac:spMkLst>
            <pc:docMk/>
            <pc:sldMk cId="4096725375" sldId="260"/>
            <ac:spMk id="2" creationId="{2C2D882A-34E0-F03D-2647-F66E76586927}"/>
          </ac:spMkLst>
        </pc:spChg>
        <pc:spChg chg="mod">
          <ac:chgData name="Kasugantivenkata CharaniRao" userId="979f18b10675e821" providerId="LiveId" clId="{7DA696FF-3F95-447D-90F3-3DFD520F3B45}" dt="2025-02-17T15:04:23.657" v="144" actId="123"/>
          <ac:spMkLst>
            <pc:docMk/>
            <pc:sldMk cId="4096725375" sldId="260"/>
            <ac:spMk id="3" creationId="{5B0CBA96-0DC5-BC70-283A-EE0887D895FA}"/>
          </ac:spMkLst>
        </pc:spChg>
      </pc:sldChg>
      <pc:sldChg chg="modSp new mod">
        <pc:chgData name="Kasugantivenkata CharaniRao" userId="979f18b10675e821" providerId="LiveId" clId="{7DA696FF-3F95-447D-90F3-3DFD520F3B45}" dt="2025-02-17T17:03:32.372" v="196" actId="123"/>
        <pc:sldMkLst>
          <pc:docMk/>
          <pc:sldMk cId="4287209095" sldId="261"/>
        </pc:sldMkLst>
        <pc:spChg chg="mod">
          <ac:chgData name="Kasugantivenkata CharaniRao" userId="979f18b10675e821" providerId="LiveId" clId="{7DA696FF-3F95-447D-90F3-3DFD520F3B45}" dt="2025-02-17T15:54:30.390" v="153" actId="255"/>
          <ac:spMkLst>
            <pc:docMk/>
            <pc:sldMk cId="4287209095" sldId="261"/>
            <ac:spMk id="2" creationId="{BB1448A1-8E90-E305-9BC5-2A8CC61B38D2}"/>
          </ac:spMkLst>
        </pc:spChg>
        <pc:spChg chg="mod">
          <ac:chgData name="Kasugantivenkata CharaniRao" userId="979f18b10675e821" providerId="LiveId" clId="{7DA696FF-3F95-447D-90F3-3DFD520F3B45}" dt="2025-02-17T17:03:32.372" v="196" actId="123"/>
          <ac:spMkLst>
            <pc:docMk/>
            <pc:sldMk cId="4287209095" sldId="261"/>
            <ac:spMk id="3" creationId="{A3905E1A-25E3-48CA-83A1-30F166A2ECC2}"/>
          </ac:spMkLst>
        </pc:spChg>
      </pc:sldChg>
      <pc:sldChg chg="modSp new mod">
        <pc:chgData name="Kasugantivenkata CharaniRao" userId="979f18b10675e821" providerId="LiveId" clId="{7DA696FF-3F95-447D-90F3-3DFD520F3B45}" dt="2025-02-17T17:16:11.777" v="235" actId="1076"/>
        <pc:sldMkLst>
          <pc:docMk/>
          <pc:sldMk cId="92226102" sldId="262"/>
        </pc:sldMkLst>
        <pc:spChg chg="mod">
          <ac:chgData name="Kasugantivenkata CharaniRao" userId="979f18b10675e821" providerId="LiveId" clId="{7DA696FF-3F95-447D-90F3-3DFD520F3B45}" dt="2025-02-17T17:04:46.027" v="202" actId="113"/>
          <ac:spMkLst>
            <pc:docMk/>
            <pc:sldMk cId="92226102" sldId="262"/>
            <ac:spMk id="2" creationId="{0E8DCF09-E965-1E11-41FF-390DE13FD233}"/>
          </ac:spMkLst>
        </pc:spChg>
        <pc:spChg chg="mod">
          <ac:chgData name="Kasugantivenkata CharaniRao" userId="979f18b10675e821" providerId="LiveId" clId="{7DA696FF-3F95-447D-90F3-3DFD520F3B45}" dt="2025-02-17T17:16:11.777" v="235" actId="1076"/>
          <ac:spMkLst>
            <pc:docMk/>
            <pc:sldMk cId="92226102" sldId="262"/>
            <ac:spMk id="3" creationId="{CDBE6028-2487-823A-279A-AE4E0FBF131E}"/>
          </ac:spMkLst>
        </pc:spChg>
      </pc:sldChg>
      <pc:sldChg chg="modSp new mod">
        <pc:chgData name="Kasugantivenkata CharaniRao" userId="979f18b10675e821" providerId="LiveId" clId="{7DA696FF-3F95-447D-90F3-3DFD520F3B45}" dt="2025-02-18T13:44:26.656" v="290" actId="1076"/>
        <pc:sldMkLst>
          <pc:docMk/>
          <pc:sldMk cId="2247354318" sldId="263"/>
        </pc:sldMkLst>
        <pc:spChg chg="mod">
          <ac:chgData name="Kasugantivenkata CharaniRao" userId="979f18b10675e821" providerId="LiveId" clId="{7DA696FF-3F95-447D-90F3-3DFD520F3B45}" dt="2025-02-18T13:32:23.860" v="240" actId="27636"/>
          <ac:spMkLst>
            <pc:docMk/>
            <pc:sldMk cId="2247354318" sldId="263"/>
            <ac:spMk id="2" creationId="{4206CA09-1A09-A674-DDE8-D89C65BA9C1C}"/>
          </ac:spMkLst>
        </pc:spChg>
        <pc:spChg chg="mod">
          <ac:chgData name="Kasugantivenkata CharaniRao" userId="979f18b10675e821" providerId="LiveId" clId="{7DA696FF-3F95-447D-90F3-3DFD520F3B45}" dt="2025-02-18T13:44:26.656" v="290" actId="1076"/>
          <ac:spMkLst>
            <pc:docMk/>
            <pc:sldMk cId="2247354318" sldId="263"/>
            <ac:spMk id="3" creationId="{61AF0977-852B-F8F6-28B6-615B7764C49F}"/>
          </ac:spMkLst>
        </pc:spChg>
      </pc:sldChg>
      <pc:sldChg chg="delSp modSp new mod">
        <pc:chgData name="Kasugantivenkata CharaniRao" userId="979f18b10675e821" providerId="LiveId" clId="{7DA696FF-3F95-447D-90F3-3DFD520F3B45}" dt="2025-02-18T13:59:26.964" v="419" actId="14100"/>
        <pc:sldMkLst>
          <pc:docMk/>
          <pc:sldMk cId="3938220475" sldId="264"/>
        </pc:sldMkLst>
        <pc:spChg chg="del">
          <ac:chgData name="Kasugantivenkata CharaniRao" userId="979f18b10675e821" providerId="LiveId" clId="{7DA696FF-3F95-447D-90F3-3DFD520F3B45}" dt="2025-02-18T13:42:45.867" v="276" actId="21"/>
          <ac:spMkLst>
            <pc:docMk/>
            <pc:sldMk cId="3938220475" sldId="264"/>
            <ac:spMk id="2" creationId="{35927EE4-5109-CA5B-24D3-39BDCD97C194}"/>
          </ac:spMkLst>
        </pc:spChg>
        <pc:spChg chg="mod">
          <ac:chgData name="Kasugantivenkata CharaniRao" userId="979f18b10675e821" providerId="LiveId" clId="{7DA696FF-3F95-447D-90F3-3DFD520F3B45}" dt="2025-02-18T13:59:26.964" v="419" actId="14100"/>
          <ac:spMkLst>
            <pc:docMk/>
            <pc:sldMk cId="3938220475" sldId="264"/>
            <ac:spMk id="3" creationId="{79FD37BF-A6C8-5A8E-64C1-11A82AA75B1A}"/>
          </ac:spMkLst>
        </pc:spChg>
      </pc:sldChg>
      <pc:sldChg chg="delSp modSp new mod">
        <pc:chgData name="Kasugantivenkata CharaniRao" userId="979f18b10675e821" providerId="LiveId" clId="{7DA696FF-3F95-447D-90F3-3DFD520F3B45}" dt="2025-02-18T13:59:34.614" v="422" actId="5793"/>
        <pc:sldMkLst>
          <pc:docMk/>
          <pc:sldMk cId="1418576973" sldId="265"/>
        </pc:sldMkLst>
        <pc:spChg chg="del">
          <ac:chgData name="Kasugantivenkata CharaniRao" userId="979f18b10675e821" providerId="LiveId" clId="{7DA696FF-3F95-447D-90F3-3DFD520F3B45}" dt="2025-02-18T13:49:18.071" v="378" actId="21"/>
          <ac:spMkLst>
            <pc:docMk/>
            <pc:sldMk cId="1418576973" sldId="265"/>
            <ac:spMk id="2" creationId="{EBDCD9EE-BA37-F759-9102-220DB40FCFC4}"/>
          </ac:spMkLst>
        </pc:spChg>
        <pc:spChg chg="mod">
          <ac:chgData name="Kasugantivenkata CharaniRao" userId="979f18b10675e821" providerId="LiveId" clId="{7DA696FF-3F95-447D-90F3-3DFD520F3B45}" dt="2025-02-18T13:59:34.614" v="422" actId="5793"/>
          <ac:spMkLst>
            <pc:docMk/>
            <pc:sldMk cId="1418576973" sldId="265"/>
            <ac:spMk id="3" creationId="{1A51D1D8-FB22-B324-A63E-E68DEDF14C0F}"/>
          </ac:spMkLst>
        </pc:spChg>
      </pc:sldChg>
      <pc:sldChg chg="delSp modSp new mod">
        <pc:chgData name="Kasugantivenkata CharaniRao" userId="979f18b10675e821" providerId="LiveId" clId="{7DA696FF-3F95-447D-90F3-3DFD520F3B45}" dt="2025-02-18T13:59:04.715" v="414" actId="5793"/>
        <pc:sldMkLst>
          <pc:docMk/>
          <pc:sldMk cId="346880013" sldId="266"/>
        </pc:sldMkLst>
        <pc:spChg chg="del">
          <ac:chgData name="Kasugantivenkata CharaniRao" userId="979f18b10675e821" providerId="LiveId" clId="{7DA696FF-3F95-447D-90F3-3DFD520F3B45}" dt="2025-02-18T13:55:44.488" v="397" actId="21"/>
          <ac:spMkLst>
            <pc:docMk/>
            <pc:sldMk cId="346880013" sldId="266"/>
            <ac:spMk id="2" creationId="{812D78A5-CD94-165C-47D2-182EEFEA878E}"/>
          </ac:spMkLst>
        </pc:spChg>
        <pc:spChg chg="mod">
          <ac:chgData name="Kasugantivenkata CharaniRao" userId="979f18b10675e821" providerId="LiveId" clId="{7DA696FF-3F95-447D-90F3-3DFD520F3B45}" dt="2025-02-18T13:59:04.715" v="414" actId="5793"/>
          <ac:spMkLst>
            <pc:docMk/>
            <pc:sldMk cId="346880013" sldId="266"/>
            <ac:spMk id="3" creationId="{231BD3E0-1A44-78D8-E17A-94ED88E16728}"/>
          </ac:spMkLst>
        </pc:spChg>
      </pc:sldChg>
      <pc:sldChg chg="modSp new mod">
        <pc:chgData name="Kasugantivenkata CharaniRao" userId="979f18b10675e821" providerId="LiveId" clId="{7DA696FF-3F95-447D-90F3-3DFD520F3B45}" dt="2025-02-18T14:17:16.566" v="512" actId="20577"/>
        <pc:sldMkLst>
          <pc:docMk/>
          <pc:sldMk cId="1352172593" sldId="267"/>
        </pc:sldMkLst>
        <pc:spChg chg="mod">
          <ac:chgData name="Kasugantivenkata CharaniRao" userId="979f18b10675e821" providerId="LiveId" clId="{7DA696FF-3F95-447D-90F3-3DFD520F3B45}" dt="2025-02-18T14:16:54.857" v="506" actId="1076"/>
          <ac:spMkLst>
            <pc:docMk/>
            <pc:sldMk cId="1352172593" sldId="267"/>
            <ac:spMk id="2" creationId="{8C230150-6098-289C-5A17-1E11279303BC}"/>
          </ac:spMkLst>
        </pc:spChg>
        <pc:spChg chg="mod">
          <ac:chgData name="Kasugantivenkata CharaniRao" userId="979f18b10675e821" providerId="LiveId" clId="{7DA696FF-3F95-447D-90F3-3DFD520F3B45}" dt="2025-02-18T14:17:16.566" v="512" actId="20577"/>
          <ac:spMkLst>
            <pc:docMk/>
            <pc:sldMk cId="1352172593" sldId="267"/>
            <ac:spMk id="3" creationId="{A023F240-DA3F-27CF-C861-8B40D9FC0295}"/>
          </ac:spMkLst>
        </pc:spChg>
      </pc:sldChg>
      <pc:sldChg chg="delSp modSp new mod">
        <pc:chgData name="Kasugantivenkata CharaniRao" userId="979f18b10675e821" providerId="LiveId" clId="{7DA696FF-3F95-447D-90F3-3DFD520F3B45}" dt="2025-02-18T14:43:25.101" v="590" actId="113"/>
        <pc:sldMkLst>
          <pc:docMk/>
          <pc:sldMk cId="3102830883" sldId="268"/>
        </pc:sldMkLst>
        <pc:spChg chg="del">
          <ac:chgData name="Kasugantivenkata CharaniRao" userId="979f18b10675e821" providerId="LiveId" clId="{7DA696FF-3F95-447D-90F3-3DFD520F3B45}" dt="2025-02-18T14:17:47.984" v="514" actId="21"/>
          <ac:spMkLst>
            <pc:docMk/>
            <pc:sldMk cId="3102830883" sldId="268"/>
            <ac:spMk id="2" creationId="{74163D56-CC78-1C2E-AC8C-D08013559D4B}"/>
          </ac:spMkLst>
        </pc:spChg>
        <pc:spChg chg="mod">
          <ac:chgData name="Kasugantivenkata CharaniRao" userId="979f18b10675e821" providerId="LiveId" clId="{7DA696FF-3F95-447D-90F3-3DFD520F3B45}" dt="2025-02-18T14:43:25.101" v="590" actId="113"/>
          <ac:spMkLst>
            <pc:docMk/>
            <pc:sldMk cId="3102830883" sldId="268"/>
            <ac:spMk id="3" creationId="{1C5AE19C-17FE-B9CC-6BEB-26DA42286C54}"/>
          </ac:spMkLst>
        </pc:spChg>
      </pc:sldChg>
      <pc:sldChg chg="delSp modSp new del mod">
        <pc:chgData name="Kasugantivenkata CharaniRao" userId="979f18b10675e821" providerId="LiveId" clId="{7DA696FF-3F95-447D-90F3-3DFD520F3B45}" dt="2025-02-18T14:24:08.217" v="543" actId="2696"/>
        <pc:sldMkLst>
          <pc:docMk/>
          <pc:sldMk cId="2920713224" sldId="269"/>
        </pc:sldMkLst>
        <pc:spChg chg="del">
          <ac:chgData name="Kasugantivenkata CharaniRao" userId="979f18b10675e821" providerId="LiveId" clId="{7DA696FF-3F95-447D-90F3-3DFD520F3B45}" dt="2025-02-18T14:23:13.024" v="541" actId="21"/>
          <ac:spMkLst>
            <pc:docMk/>
            <pc:sldMk cId="2920713224" sldId="269"/>
            <ac:spMk id="2" creationId="{7FA6D229-6325-E929-000B-BFCC0AFDB7EC}"/>
          </ac:spMkLst>
        </pc:spChg>
        <pc:spChg chg="mod">
          <ac:chgData name="Kasugantivenkata CharaniRao" userId="979f18b10675e821" providerId="LiveId" clId="{7DA696FF-3F95-447D-90F3-3DFD520F3B45}" dt="2025-02-18T14:23:16.448" v="542" actId="1076"/>
          <ac:spMkLst>
            <pc:docMk/>
            <pc:sldMk cId="2920713224" sldId="269"/>
            <ac:spMk id="3" creationId="{BC4BA045-3EF6-FA5B-683C-50996998DE46}"/>
          </ac:spMkLst>
        </pc:spChg>
      </pc:sldChg>
      <pc:sldChg chg="modSp new mod">
        <pc:chgData name="Kasugantivenkata CharaniRao" userId="979f18b10675e821" providerId="LiveId" clId="{7DA696FF-3F95-447D-90F3-3DFD520F3B45}" dt="2025-02-18T14:38:38.390" v="576" actId="1076"/>
        <pc:sldMkLst>
          <pc:docMk/>
          <pc:sldMk cId="3765856046" sldId="269"/>
        </pc:sldMkLst>
        <pc:spChg chg="mod">
          <ac:chgData name="Kasugantivenkata CharaniRao" userId="979f18b10675e821" providerId="LiveId" clId="{7DA696FF-3F95-447D-90F3-3DFD520F3B45}" dt="2025-02-18T14:24:52.121" v="548" actId="255"/>
          <ac:spMkLst>
            <pc:docMk/>
            <pc:sldMk cId="3765856046" sldId="269"/>
            <ac:spMk id="2" creationId="{4501A35B-1407-3DAC-959F-B14A26F3B52D}"/>
          </ac:spMkLst>
        </pc:spChg>
        <pc:spChg chg="mod">
          <ac:chgData name="Kasugantivenkata CharaniRao" userId="979f18b10675e821" providerId="LiveId" clId="{7DA696FF-3F95-447D-90F3-3DFD520F3B45}" dt="2025-02-18T14:38:38.390" v="576" actId="1076"/>
          <ac:spMkLst>
            <pc:docMk/>
            <pc:sldMk cId="3765856046" sldId="269"/>
            <ac:spMk id="3" creationId="{44440675-564A-A6C2-A0D8-C9DDAA4A6C61}"/>
          </ac:spMkLst>
        </pc:spChg>
      </pc:sldChg>
      <pc:sldChg chg="delSp modSp new mod">
        <pc:chgData name="Kasugantivenkata CharaniRao" userId="979f18b10675e821" providerId="LiveId" clId="{7DA696FF-3F95-447D-90F3-3DFD520F3B45}" dt="2025-02-18T14:44:44.272" v="601" actId="27636"/>
        <pc:sldMkLst>
          <pc:docMk/>
          <pc:sldMk cId="1006842769" sldId="270"/>
        </pc:sldMkLst>
        <pc:spChg chg="del">
          <ac:chgData name="Kasugantivenkata CharaniRao" userId="979f18b10675e821" providerId="LiveId" clId="{7DA696FF-3F95-447D-90F3-3DFD520F3B45}" dt="2025-02-18T14:39:02.358" v="578" actId="21"/>
          <ac:spMkLst>
            <pc:docMk/>
            <pc:sldMk cId="1006842769" sldId="270"/>
            <ac:spMk id="2" creationId="{27125014-7B60-6FB5-C87C-8E25C452E045}"/>
          </ac:spMkLst>
        </pc:spChg>
        <pc:spChg chg="mod">
          <ac:chgData name="Kasugantivenkata CharaniRao" userId="979f18b10675e821" providerId="LiveId" clId="{7DA696FF-3F95-447D-90F3-3DFD520F3B45}" dt="2025-02-18T14:44:44.272" v="601" actId="27636"/>
          <ac:spMkLst>
            <pc:docMk/>
            <pc:sldMk cId="1006842769" sldId="270"/>
            <ac:spMk id="3" creationId="{A3D3B573-B0E1-5D81-2509-C61B8D211598}"/>
          </ac:spMkLst>
        </pc:spChg>
      </pc:sldChg>
      <pc:sldChg chg="addSp delSp modSp new mod">
        <pc:chgData name="Kasugantivenkata CharaniRao" userId="979f18b10675e821" providerId="LiveId" clId="{7DA696FF-3F95-447D-90F3-3DFD520F3B45}" dt="2025-02-18T14:46:27.284" v="614" actId="14100"/>
        <pc:sldMkLst>
          <pc:docMk/>
          <pc:sldMk cId="3110734298" sldId="271"/>
        </pc:sldMkLst>
        <pc:spChg chg="del">
          <ac:chgData name="Kasugantivenkata CharaniRao" userId="979f18b10675e821" providerId="LiveId" clId="{7DA696FF-3F95-447D-90F3-3DFD520F3B45}" dt="2025-02-18T14:45:28.888" v="603" actId="21"/>
          <ac:spMkLst>
            <pc:docMk/>
            <pc:sldMk cId="3110734298" sldId="271"/>
            <ac:spMk id="2" creationId="{61A2EF88-E1F6-641E-E3A2-EE00F1D2CAB5}"/>
          </ac:spMkLst>
        </pc:spChg>
        <pc:spChg chg="del mod">
          <ac:chgData name="Kasugantivenkata CharaniRao" userId="979f18b10675e821" providerId="LiveId" clId="{7DA696FF-3F95-447D-90F3-3DFD520F3B45}" dt="2025-02-18T14:45:42.133" v="606"/>
          <ac:spMkLst>
            <pc:docMk/>
            <pc:sldMk cId="3110734298" sldId="271"/>
            <ac:spMk id="3" creationId="{9E3F073B-80BD-97ED-7D39-E1E2F31987AC}"/>
          </ac:spMkLst>
        </pc:spChg>
        <pc:spChg chg="add del mod">
          <ac:chgData name="Kasugantivenkata CharaniRao" userId="979f18b10675e821" providerId="LiveId" clId="{7DA696FF-3F95-447D-90F3-3DFD520F3B45}" dt="2025-02-18T14:45:44.641" v="607"/>
          <ac:spMkLst>
            <pc:docMk/>
            <pc:sldMk cId="3110734298" sldId="271"/>
            <ac:spMk id="4" creationId="{61A2EF88-E1F6-641E-E3A2-EE00F1D2CAB5}"/>
          </ac:spMkLst>
        </pc:spChg>
        <pc:spChg chg="add mod">
          <ac:chgData name="Kasugantivenkata CharaniRao" userId="979f18b10675e821" providerId="LiveId" clId="{7DA696FF-3F95-447D-90F3-3DFD520F3B45}" dt="2025-02-18T14:46:27.284" v="614" actId="14100"/>
          <ac:spMkLst>
            <pc:docMk/>
            <pc:sldMk cId="3110734298" sldId="271"/>
            <ac:spMk id="5" creationId="{0C1426A0-2BDC-0B37-04E9-B3380C6BE2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33D7-9A32-BBE9-BD1C-2F188C20C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F7D96-04EE-4AA1-FC0F-7083E3B7A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99DD7-4D25-D2D1-98EF-3BF43D09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FED2-AA01-B5C4-18D8-95CC6F96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F30ED-DA2C-E115-D09B-BA17C1BE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30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C671D-FFB6-4F0F-06AA-595D7ABC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CA6E2-DB19-95EE-A3F2-2EFC9DEF4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8EC53-EF93-0C3C-FE2B-7A5229B4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C5A47-A5C6-B49F-72F1-D94777DA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CB08C-7061-E83F-1CF9-890A7AAF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57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4C45F-589E-8AD5-BF41-32B98B91C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68457-5A98-B453-78AB-2EA7439DE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DAFE4-D2F0-9193-C8BA-CC695A8A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414C-9181-8721-DEC9-0DA8210C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8EA79-E2A4-2F53-2F0C-9F3917D1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48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7060-9234-7DD1-D4CF-82C15C483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6EDA0-031F-923D-5813-06538D850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A6FD2-3F6E-2599-A00E-B3064118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69ABA-21BB-ECF9-5FF9-A19E2EA0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66B82-FBE5-C435-F258-20EAEDA6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58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B4D94-55D6-6B5E-FD80-9D282754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49E9C-C3CE-7322-3774-BD134B161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9D84A-C1DA-012B-5691-74C9C02C3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7BDF8-B15E-A6A5-127B-47D465F2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E2E77-71A0-EFEA-6681-D6F53BE2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54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593D-DE53-890D-8AFC-D98CEE80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14CC2-D5FE-70F1-FD46-F11D52BA0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54F70-4C56-A2A5-1200-B594E6948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7D09B-24DD-552E-7926-1102FF2A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4D237-E35D-B45F-B745-3106D11D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8261B-B92E-7139-1067-3E8A763F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01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4A18-ED42-5E4E-FAE7-09A349D0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D0492-C241-6CB6-3B74-B7FFD200D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71EFC-1B1A-DE85-C317-76773A653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80AE5-EF6D-5A94-DE50-D5582882D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44DA7-5891-0A63-B303-E85B17D6A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8412D-A5C6-4C28-09E5-D7903BC2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6A4053-ACE7-A867-7E18-8572BA2E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408113-5F67-B336-5E91-B5D4E441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990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8A73-168B-C3A9-E49F-92476D73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C1549-6501-0ED7-5AA3-9E961015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B67FC-25C2-D039-C249-988A1829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5ABD1-94E9-3D28-AC83-B90B0ED3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67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9BCDB-0134-CF8A-C114-0D9C6BAF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A3EDD-D97E-4083-6D41-0368C982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34765-CA94-12E8-ED50-A4FA5117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84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FF20-C26A-CA8D-7550-0618B8C1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540E-A542-A3DF-816E-145C4E241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7812E-0D94-00F6-FD37-04A420326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4037-8028-2204-756E-D6EB16B8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6244F-D442-0052-D707-C1E41A07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71BA2-831C-83D4-1352-6907BA6E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74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832E0-999C-DA90-8CF4-62C391AF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1FCAB1-19A5-90CE-B262-E71BD7621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4F93D-773D-3888-C322-56DB30355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E98F6-27FB-A38F-6BFB-832F7A60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BA283-8E7D-087B-B492-A6938ACB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4A5D3-7334-5A60-97C7-F53905F3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99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BEAEC-66BC-5ABC-7283-E4D51C4A6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DE5C6-DA7D-B0F6-8AA6-86C830158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33DF5-9BA1-7BBC-117D-F8EFFB738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87236-899C-42E5-8CE0-10AD7288EC05}" type="datetimeFigureOut">
              <a:rPr lang="en-IN" smtClean="0"/>
              <a:t>18-02-2025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D3C0A-10C3-1A47-CC8E-73B0B80DE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944AA-605A-A0EB-4612-1B7CB4186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99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CDB6-1705-BF40-5537-C68E18F4E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057" y="1853974"/>
            <a:ext cx="9144000" cy="924151"/>
          </a:xfrm>
        </p:spPr>
        <p:txBody>
          <a:bodyPr>
            <a:normAutofit fontScale="90000"/>
          </a:bodyPr>
          <a:lstStyle/>
          <a:p>
            <a:r>
              <a:rPr lang="en-IN" sz="4000" b="1" dirty="0">
                <a:solidFill>
                  <a:schemeClr val="accent6"/>
                </a:solidFill>
                <a:latin typeface="+mn-lt"/>
              </a:rPr>
              <a:t>STYLE STUDIO</a:t>
            </a:r>
            <a:br>
              <a:rPr lang="en-IN" sz="3600" b="1" dirty="0">
                <a:solidFill>
                  <a:schemeClr val="accent6"/>
                </a:solidFill>
                <a:latin typeface="+mn-lt"/>
              </a:rPr>
            </a:br>
            <a:r>
              <a:rPr lang="en-US" sz="3100" dirty="0">
                <a:latin typeface="+mn-lt"/>
              </a:rPr>
              <a:t>Elevate Your Style, Anytime, Anywhere.</a:t>
            </a:r>
            <a:endParaRPr lang="en-IN" sz="31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438C2-C38B-A5AF-F19C-E45DBB65E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3943" y="3951515"/>
            <a:ext cx="4909458" cy="1655762"/>
          </a:xfrm>
        </p:spPr>
        <p:txBody>
          <a:bodyPr/>
          <a:lstStyle/>
          <a:p>
            <a:r>
              <a:rPr lang="en-IN" dirty="0"/>
              <a:t>Prepared by- K.V.CHARANI</a:t>
            </a:r>
          </a:p>
          <a:p>
            <a:r>
              <a:rPr lang="en-IN" dirty="0"/>
              <a:t>Date- 15-02-2025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089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1D1D8-FB22-B324-A63E-E68DEDF14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2"/>
            <a:ext cx="10352314" cy="5682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4. Development </a:t>
            </a:r>
          </a:p>
          <a:p>
            <a:r>
              <a:rPr lang="en-US" sz="2000" dirty="0"/>
              <a:t>Code is developed in short iterations (2-4 weeks per sprint) using Agile best practices.</a:t>
            </a:r>
          </a:p>
          <a:p>
            <a:r>
              <a:rPr lang="en-US" sz="2000" dirty="0"/>
              <a:t>Continuous Integration/Continuous Deployment pipelines ensure automated build and deployment.</a:t>
            </a:r>
          </a:p>
          <a:p>
            <a:r>
              <a:rPr lang="en-US" sz="2000" dirty="0"/>
              <a:t>Implement integrations with payment gateways, inventory management, and shipping partners.</a:t>
            </a:r>
          </a:p>
          <a:p>
            <a:r>
              <a:rPr lang="en-US" sz="2000" dirty="0"/>
              <a:t>Conduct Daily Stand-up Meetings to discuss progress, blockers, and next steps.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000" b="1" dirty="0"/>
              <a:t>5. Testing </a:t>
            </a:r>
          </a:p>
          <a:p>
            <a:r>
              <a:rPr lang="en-US" sz="2000" dirty="0"/>
              <a:t>Testers perform Functional, Regression, and API Testing throughout each sprint.</a:t>
            </a:r>
          </a:p>
          <a:p>
            <a:r>
              <a:rPr lang="en-US" sz="2000" dirty="0"/>
              <a:t>Automated Testing tool ensure quick validation of UI functionalities.</a:t>
            </a:r>
          </a:p>
          <a:p>
            <a:r>
              <a:rPr lang="en-US" sz="2000" dirty="0"/>
              <a:t>Manual Testing covers exploratory, usability, and edge-case scenarios.</a:t>
            </a:r>
          </a:p>
          <a:p>
            <a:r>
              <a:rPr lang="en-US" sz="2000" dirty="0"/>
              <a:t>Conduct Integration Testing for payment gateways, order tracking, and vendor management.</a:t>
            </a:r>
          </a:p>
          <a:p>
            <a:r>
              <a:rPr lang="en-US" sz="2000" dirty="0"/>
              <a:t>Non-functional testing (Performance, Security, Load Testing) ensures app stability.</a:t>
            </a:r>
          </a:p>
          <a:p>
            <a:r>
              <a:rPr lang="en-US" sz="2000" dirty="0"/>
              <a:t>Defects are logged in JIRA, tracked, and fixed within the sprint.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1857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BD3E0-1A44-78D8-E17A-94ED88E1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3"/>
            <a:ext cx="9437914" cy="544285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6. User Acceptance Testing</a:t>
            </a:r>
          </a:p>
          <a:p>
            <a:r>
              <a:rPr lang="en-US" sz="2000" dirty="0"/>
              <a:t>Conduct UAT with end users, store owners, and customers to validate functionality.</a:t>
            </a:r>
          </a:p>
          <a:p>
            <a:r>
              <a:rPr lang="en-US" sz="2000" dirty="0"/>
              <a:t>Collect feedback through surveys, A/B testing, and real-world scenarios.</a:t>
            </a:r>
          </a:p>
          <a:p>
            <a:r>
              <a:rPr lang="en-US" sz="2000" dirty="0"/>
              <a:t>Adjust backlog based on UAT findings before moving to production.</a:t>
            </a:r>
          </a:p>
          <a:p>
            <a:r>
              <a:rPr lang="en-US" sz="2000" dirty="0"/>
              <a:t>Verify mobile responsiveness, multi-browser compatibility, and overall user experience.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/>
              <a:t>7. Deployment</a:t>
            </a:r>
          </a:p>
          <a:p>
            <a:r>
              <a:rPr lang="en-US" sz="2000" dirty="0"/>
              <a:t>Deploy the final build.</a:t>
            </a:r>
          </a:p>
          <a:p>
            <a:r>
              <a:rPr lang="en-US" sz="2000" dirty="0"/>
              <a:t>Monitor performance metrics, error logs, and user engagement post-deployment.</a:t>
            </a:r>
          </a:p>
          <a:p>
            <a:r>
              <a:rPr lang="en-US" sz="2000" dirty="0"/>
              <a:t>Provide training to vendors and customer support teams.</a:t>
            </a:r>
          </a:p>
          <a:p>
            <a:r>
              <a:rPr lang="en-US" sz="2000" dirty="0"/>
              <a:t>Gather post-launch feedback and plan further enhancements in upcoming sprints.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4688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0150-6098-289C-5A17-1E1127930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583"/>
            <a:ext cx="10515600" cy="429532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RESOURCES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F240-DA3F-27CF-C861-8B40D9FC0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60713"/>
            <a:ext cx="10515600" cy="45611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/>
              <a:t>1.People (Project Team Members)</a:t>
            </a:r>
          </a:p>
          <a:p>
            <a:r>
              <a:rPr lang="en-US" dirty="0"/>
              <a:t>The project team consists of stakeholders from both the client community and the IT services (ITS) team, including:</a:t>
            </a:r>
          </a:p>
          <a:p>
            <a:endParaRPr lang="en-US" dirty="0"/>
          </a:p>
          <a:p>
            <a:r>
              <a:rPr lang="en-US" b="1" dirty="0"/>
              <a:t>Product Owner (PO) </a:t>
            </a:r>
            <a:r>
              <a:rPr lang="en-US" dirty="0"/>
              <a:t>– Responsible for gathering requirements, creating user stories, and ensuring alignment with business needs. Defines the product vision and backlog priorities.</a:t>
            </a:r>
          </a:p>
          <a:p>
            <a:r>
              <a:rPr lang="en-US" b="1" dirty="0"/>
              <a:t>Scrum Master </a:t>
            </a:r>
            <a:r>
              <a:rPr lang="en-US" dirty="0"/>
              <a:t>– Facilitates Agile Scrum ceremonies and removes impediments.</a:t>
            </a:r>
          </a:p>
          <a:p>
            <a:r>
              <a:rPr lang="en-US" b="1" dirty="0"/>
              <a:t>UI/UX Designers </a:t>
            </a:r>
            <a:r>
              <a:rPr lang="en-US" dirty="0"/>
              <a:t>– Design intuitive interfaces for the web and mobile platforms.</a:t>
            </a:r>
          </a:p>
          <a:p>
            <a:r>
              <a:rPr lang="en-US" b="1" dirty="0"/>
              <a:t>Frontend Developers </a:t>
            </a:r>
            <a:r>
              <a:rPr lang="en-US" dirty="0"/>
              <a:t>– Implement the UI components and ensure a smooth user experience.</a:t>
            </a:r>
          </a:p>
          <a:p>
            <a:r>
              <a:rPr lang="en-US" b="1" dirty="0"/>
              <a:t>Backend Developers </a:t>
            </a:r>
            <a:r>
              <a:rPr lang="en-US" dirty="0"/>
              <a:t>– Handle server-side logic, database interactions, and APIs.</a:t>
            </a:r>
          </a:p>
          <a:p>
            <a:r>
              <a:rPr lang="en-US" b="1" dirty="0"/>
              <a:t>Database Administrator (DBA) </a:t>
            </a:r>
            <a:r>
              <a:rPr lang="en-US" dirty="0"/>
              <a:t>– Manages data storage, security, and performance.</a:t>
            </a:r>
          </a:p>
          <a:p>
            <a:r>
              <a:rPr lang="en-US" b="1" dirty="0"/>
              <a:t>Testers</a:t>
            </a:r>
            <a:r>
              <a:rPr lang="en-US" dirty="0"/>
              <a:t> – Conduct manual and automated testing to ensure a bug-free system.</a:t>
            </a:r>
          </a:p>
          <a:p>
            <a:r>
              <a:rPr lang="en-US" b="1" dirty="0"/>
              <a:t>Security Analysts </a:t>
            </a:r>
            <a:r>
              <a:rPr lang="en-US" dirty="0"/>
              <a:t>– Ensure data protection, payment security, and compliance with industry standards.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217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E19C-17FE-B9CC-6BEB-26DA42286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4024"/>
            <a:ext cx="10515600" cy="5881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Time</a:t>
            </a:r>
          </a:p>
          <a:p>
            <a:pPr marL="0" indent="0">
              <a:buNone/>
            </a:pPr>
            <a:r>
              <a:rPr lang="en-US" sz="2200" dirty="0"/>
              <a:t>The Style Studio application is planned for implementation within </a:t>
            </a:r>
            <a:r>
              <a:rPr lang="en-US" sz="2200" b="1" dirty="0"/>
              <a:t>18 months</a:t>
            </a:r>
            <a:r>
              <a:rPr lang="en-US" sz="2200" dirty="0"/>
              <a:t> following the Agile Scrum methodology. The project will be broken down into multiple sprints, </a:t>
            </a:r>
            <a:r>
              <a:rPr lang="en-US" sz="2200" b="1" dirty="0"/>
              <a:t>each lasting 2-4 weeks</a:t>
            </a:r>
            <a:r>
              <a:rPr lang="en-US" sz="2200" dirty="0"/>
              <a:t>, ensuring continuous development and feedback.</a:t>
            </a:r>
          </a:p>
          <a:p>
            <a:pPr marL="0" indent="0">
              <a:buNone/>
            </a:pPr>
            <a:r>
              <a:rPr lang="en-US" sz="2200" dirty="0"/>
              <a:t>The timeline will be broken down into:</a:t>
            </a:r>
          </a:p>
          <a:p>
            <a:pPr marL="0" indent="0">
              <a:buNone/>
            </a:pPr>
            <a:r>
              <a:rPr lang="en-US" sz="2200" dirty="0"/>
              <a:t>Sprint planning</a:t>
            </a:r>
          </a:p>
          <a:p>
            <a:pPr marL="0" indent="0">
              <a:buNone/>
            </a:pPr>
            <a:r>
              <a:rPr lang="en-US" sz="2200" dirty="0"/>
              <a:t>Iterative development cycles (Sprints)</a:t>
            </a:r>
          </a:p>
          <a:p>
            <a:pPr marL="0" indent="0">
              <a:buNone/>
            </a:pPr>
            <a:r>
              <a:rPr lang="en-US" sz="2200" dirty="0"/>
              <a:t>Regular sprint reviews and retrospectives</a:t>
            </a:r>
          </a:p>
          <a:p>
            <a:pPr marL="0" indent="0">
              <a:buNone/>
            </a:pPr>
            <a:r>
              <a:rPr lang="en-US" sz="2200" dirty="0"/>
              <a:t>User acceptance testing (UAT)</a:t>
            </a:r>
          </a:p>
          <a:p>
            <a:pPr marL="0" indent="0">
              <a:buNone/>
            </a:pPr>
            <a:r>
              <a:rPr lang="en-US" sz="2200" dirty="0"/>
              <a:t>Deployment and post-launch support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000" b="1" dirty="0"/>
              <a:t>3. Budget</a:t>
            </a:r>
          </a:p>
          <a:p>
            <a:pPr marL="0" indent="0">
              <a:buNone/>
            </a:pPr>
            <a:r>
              <a:rPr lang="en-US" sz="2200" dirty="0"/>
              <a:t>The total budget allocated for the project is Rs. 2 Crores, which covers:</a:t>
            </a:r>
          </a:p>
          <a:p>
            <a:pPr marL="0" indent="0">
              <a:buNone/>
            </a:pPr>
            <a:r>
              <a:rPr lang="en-US" sz="2200" b="1" dirty="0"/>
              <a:t>Hardware:</a:t>
            </a:r>
            <a:r>
              <a:rPr lang="en-US" sz="2200" dirty="0"/>
              <a:t> Servers, cloud storage, networking infrastructure.</a:t>
            </a:r>
          </a:p>
          <a:p>
            <a:pPr marL="0" indent="0">
              <a:buNone/>
            </a:pPr>
            <a:r>
              <a:rPr lang="en-US" sz="2200" b="1" dirty="0"/>
              <a:t>Software:</a:t>
            </a:r>
            <a:r>
              <a:rPr lang="en-US" sz="2200" dirty="0"/>
              <a:t> Development tools, database licenses, cloud services, security tools.</a:t>
            </a:r>
          </a:p>
          <a:p>
            <a:pPr marL="0" indent="0">
              <a:buNone/>
            </a:pPr>
            <a:r>
              <a:rPr lang="en-US" sz="2200" b="1" dirty="0"/>
              <a:t>Training:</a:t>
            </a:r>
            <a:r>
              <a:rPr lang="en-US" sz="2200" dirty="0"/>
              <a:t> Upskilling developers, testers, and client stakeholders.</a:t>
            </a:r>
          </a:p>
          <a:p>
            <a:pPr marL="0" indent="0">
              <a:buNone/>
            </a:pPr>
            <a:r>
              <a:rPr lang="en-US" sz="2200" b="1" dirty="0"/>
              <a:t>Services:</a:t>
            </a:r>
            <a:r>
              <a:rPr lang="en-US" sz="2200" dirty="0"/>
              <a:t> Third-party API integrations, payment gateway providers, and consultants.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102830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A35B-1407-3DAC-959F-B14A26F3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Risks and Dependencies: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40675-564A-A6C2-A0D8-C9DDAA4A6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831286" cy="54319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dirty="0"/>
              <a:t>Risks:</a:t>
            </a:r>
          </a:p>
          <a:p>
            <a:r>
              <a:rPr lang="en-US" sz="2900" b="1" dirty="0"/>
              <a:t>Scope Creep: </a:t>
            </a:r>
            <a:r>
              <a:rPr lang="en-US" sz="2900" dirty="0"/>
              <a:t>Frequent changes in requirements from stakeholders may extend development time and increase costs.</a:t>
            </a:r>
          </a:p>
          <a:p>
            <a:r>
              <a:rPr lang="en-US" sz="2900" b="1" dirty="0"/>
              <a:t>Technical Challenges: </a:t>
            </a:r>
            <a:r>
              <a:rPr lang="en-US" sz="2900" dirty="0"/>
              <a:t>Integration with multiple vendors, payment gateways, and third-party APIs may cause compatibility issues.</a:t>
            </a:r>
          </a:p>
          <a:p>
            <a:r>
              <a:rPr lang="en-US" sz="2900" b="1" dirty="0"/>
              <a:t>Data Security &amp; Privacy Risks: </a:t>
            </a:r>
            <a:r>
              <a:rPr lang="en-US" sz="2900" dirty="0"/>
              <a:t>Handling customer data requires compliance with security regulations.</a:t>
            </a:r>
          </a:p>
          <a:p>
            <a:r>
              <a:rPr lang="en-US" sz="2900" b="1" dirty="0"/>
              <a:t>Scalability Issues: </a:t>
            </a:r>
            <a:r>
              <a:rPr lang="en-US" sz="2900" dirty="0"/>
              <a:t>The platform should handle a high number of concurrent users and transactions, which may require additional infrastructure.</a:t>
            </a:r>
          </a:p>
          <a:p>
            <a:r>
              <a:rPr lang="en-US" sz="2900" b="1" dirty="0"/>
              <a:t>Performance Bottlenecks: </a:t>
            </a:r>
            <a:r>
              <a:rPr lang="en-US" sz="2900" dirty="0"/>
              <a:t>Slow page loads or checkout processes can lead to high bounce rates and cart abandonment.</a:t>
            </a:r>
          </a:p>
          <a:p>
            <a:r>
              <a:rPr lang="en-US" sz="2900" b="1" dirty="0"/>
              <a:t>Budget Constraints: </a:t>
            </a:r>
            <a:r>
              <a:rPr lang="en-US" sz="2900" dirty="0"/>
              <a:t>Unforeseen expenses may exceed the allocated 2 Crores INR budget.</a:t>
            </a:r>
          </a:p>
          <a:p>
            <a:r>
              <a:rPr lang="en-US" sz="2900" b="1" dirty="0"/>
              <a:t>Regulatory Compliance: </a:t>
            </a:r>
            <a:r>
              <a:rPr lang="en-US" sz="2900" dirty="0"/>
              <a:t>The application must adhere to e-commerce regulations and taxation policies in various regions.</a:t>
            </a:r>
          </a:p>
          <a:p>
            <a:r>
              <a:rPr lang="en-US" sz="2900" b="1" dirty="0"/>
              <a:t>Vendor Reliability: </a:t>
            </a:r>
            <a:r>
              <a:rPr lang="en-US" sz="2900" dirty="0"/>
              <a:t>Third-party services such as payment processors, delivery partners, and hosting providers may have downtime or service disruptions.</a:t>
            </a:r>
          </a:p>
          <a:p>
            <a:r>
              <a:rPr lang="en-US" sz="2900" b="1" dirty="0"/>
              <a:t>Market Competition: </a:t>
            </a:r>
            <a:r>
              <a:rPr lang="en-US" sz="2900" dirty="0"/>
              <a:t>Established brands may pose a challenge, making it difficult to gain market share.</a:t>
            </a:r>
          </a:p>
          <a:p>
            <a:r>
              <a:rPr lang="en-US" sz="2900" b="1" dirty="0"/>
              <a:t>User Adoption &amp; Retention: </a:t>
            </a:r>
            <a:r>
              <a:rPr lang="en-US" sz="2900" dirty="0"/>
              <a:t>Customers may be hesitant to switch from existing platforms, requiring strong marketing and promotional efforts.</a:t>
            </a:r>
          </a:p>
          <a:p>
            <a:r>
              <a:rPr lang="en-US" sz="2900" b="1" dirty="0"/>
              <a:t>Development Team Turnover: </a:t>
            </a:r>
            <a:r>
              <a:rPr lang="en-US" sz="2900" dirty="0"/>
              <a:t>Key team members leaving could cause delays and knowledge gaps.</a:t>
            </a:r>
          </a:p>
          <a:p>
            <a:r>
              <a:rPr lang="en-US" sz="2900" b="1" dirty="0"/>
              <a:t>Testing &amp; Quality Issues: </a:t>
            </a:r>
            <a:r>
              <a:rPr lang="en-US" sz="2900" dirty="0"/>
              <a:t>Agile Scrum requires continuous testing; inadequate testing may lead to defects in production.</a:t>
            </a:r>
          </a:p>
          <a:p>
            <a:r>
              <a:rPr lang="en-US" sz="2900" b="1" dirty="0"/>
              <a:t>Delayed Feature Releases: </a:t>
            </a:r>
            <a:r>
              <a:rPr lang="en-US" sz="2900" dirty="0"/>
              <a:t>Dependency on cross-functional teams may slow down the delivery of key features.</a:t>
            </a:r>
          </a:p>
          <a:p>
            <a:r>
              <a:rPr lang="en-US" sz="2900" b="1" dirty="0"/>
              <a:t>Customer Support Challenges: </a:t>
            </a:r>
            <a:r>
              <a:rPr lang="en-US" sz="2900" dirty="0"/>
              <a:t>Handling customer inquiries, complaints, and returns efficiently can be complex.</a:t>
            </a:r>
            <a:endParaRPr lang="en-IN" sz="2900" dirty="0"/>
          </a:p>
        </p:txBody>
      </p:sp>
    </p:spTree>
    <p:extLst>
      <p:ext uri="{BB962C8B-B14F-4D97-AF65-F5344CB8AC3E}">
        <p14:creationId xmlns:p14="http://schemas.microsoft.com/office/powerpoint/2010/main" val="3765856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3B573-B0E1-5D81-2509-C61B8D21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118053"/>
            <a:ext cx="10515600" cy="48582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100" b="1" dirty="0"/>
              <a:t>Dependencies:</a:t>
            </a:r>
          </a:p>
          <a:p>
            <a:pPr marL="0" indent="0">
              <a:buNone/>
            </a:pPr>
            <a:endParaRPr lang="en-US" sz="4200" b="1" dirty="0"/>
          </a:p>
          <a:p>
            <a:r>
              <a:rPr lang="en-US" b="1" dirty="0"/>
              <a:t>Third-Party Payment Gateways</a:t>
            </a:r>
            <a:r>
              <a:rPr lang="en-US" dirty="0"/>
              <a:t>: Integration with payment services is essential for transactions.</a:t>
            </a:r>
          </a:p>
          <a:p>
            <a:r>
              <a:rPr lang="en-US" b="1" dirty="0"/>
              <a:t>Logistics &amp; Delivery Partners: </a:t>
            </a:r>
            <a:r>
              <a:rPr lang="en-US" dirty="0"/>
              <a:t>Reliable shipping and return services must be in place for smooth order fulfillment.</a:t>
            </a:r>
          </a:p>
          <a:p>
            <a:r>
              <a:rPr lang="en-US" b="1" dirty="0"/>
              <a:t>Inventory Management System: </a:t>
            </a:r>
            <a:r>
              <a:rPr lang="en-US" dirty="0"/>
              <a:t>Real-time stock updates from various vendors are required to prevent overselling.</a:t>
            </a:r>
          </a:p>
          <a:p>
            <a:r>
              <a:rPr lang="en-US" b="1" dirty="0"/>
              <a:t>Legal &amp; Compliance Teams: </a:t>
            </a:r>
            <a:r>
              <a:rPr lang="en-US" dirty="0"/>
              <a:t>Ensuring all terms, conditions, and data policies comply with industry standards.</a:t>
            </a:r>
          </a:p>
          <a:p>
            <a:r>
              <a:rPr lang="en-US" b="1" dirty="0"/>
              <a:t>Customer Support &amp; CRM Tools</a:t>
            </a:r>
            <a:r>
              <a:rPr lang="en-US" dirty="0"/>
              <a:t>: Integration with chatbots, ticketing systems, or helpdesk software for better customer service.</a:t>
            </a:r>
          </a:p>
          <a:p>
            <a:r>
              <a:rPr lang="en-US" b="1" dirty="0"/>
              <a:t>Vendor &amp; Supplier Coordination</a:t>
            </a:r>
            <a:r>
              <a:rPr lang="en-US" dirty="0"/>
              <a:t>: Effective communication with fashion brands and manufacturers to maintain product availability.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6842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1426A0-2BDC-0B37-04E9-B3380C6BE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971" y="4103688"/>
            <a:ext cx="5236029" cy="150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Completed by: K.V.CHARANI</a:t>
            </a:r>
          </a:p>
          <a:p>
            <a:pPr marL="0" indent="0">
              <a:buNone/>
            </a:pPr>
            <a:r>
              <a:rPr lang="en-US" dirty="0"/>
              <a:t>Project Sponsor: KAMAL</a:t>
            </a:r>
          </a:p>
          <a:p>
            <a:pPr marL="0" indent="0">
              <a:buNone/>
            </a:pPr>
            <a:r>
              <a:rPr lang="en-US" dirty="0"/>
              <a:t>Project Manager: VIJAY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073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6B5C7-ACD3-2579-CC56-FB974E984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1629"/>
            <a:ext cx="10515600" cy="1179059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+mn-lt"/>
              </a:rPr>
              <a:t>SITUATION-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1176-0E1B-27F4-3835-D0CAC9197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5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Limited Reach</a:t>
            </a:r>
            <a:r>
              <a:rPr lang="en-US" dirty="0"/>
              <a:t>: Physical stores are constrained by their geographical location, limiting customer reach to nearby areas.</a:t>
            </a:r>
          </a:p>
          <a:p>
            <a:r>
              <a:rPr lang="en-US" b="1" dirty="0"/>
              <a:t>Inventory Management Issues: </a:t>
            </a:r>
            <a:r>
              <a:rPr lang="en-US" dirty="0"/>
              <a:t>Managing stock, especially with seasonal fluctuations, can be complex and prone to human error.</a:t>
            </a:r>
          </a:p>
          <a:p>
            <a:r>
              <a:rPr lang="en-US" b="1" dirty="0"/>
              <a:t>Customer Experience</a:t>
            </a:r>
            <a:r>
              <a:rPr lang="en-US" dirty="0"/>
              <a:t>: While personal service is available, customers may face limited selection and long checkout times.</a:t>
            </a:r>
          </a:p>
          <a:p>
            <a:r>
              <a:rPr lang="en-US" b="1" dirty="0"/>
              <a:t>Higher Operational Costs: </a:t>
            </a:r>
            <a:r>
              <a:rPr lang="en-US" dirty="0"/>
              <a:t>Running a physical store incurs significant costs for rent, utilities, and staff.</a:t>
            </a:r>
          </a:p>
          <a:p>
            <a:r>
              <a:rPr lang="en-US" b="1" dirty="0"/>
              <a:t>Lack of Data Analytics: </a:t>
            </a:r>
            <a:r>
              <a:rPr lang="en-US" dirty="0"/>
              <a:t>Insights into customer preferences and purchasing behavior are harder to gather compared to an online platform.</a:t>
            </a:r>
          </a:p>
          <a:p>
            <a:r>
              <a:rPr lang="en-US" b="1" dirty="0"/>
              <a:t>Limited Scalability: </a:t>
            </a:r>
            <a:r>
              <a:rPr lang="en-US" dirty="0"/>
              <a:t>Expanding to new locations requires significant investment in physical infrastructure.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334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15F3-72C5-DA37-0656-F34133E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9297"/>
            <a:ext cx="10515600" cy="625475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PROBLEM-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A6156-3A95-A394-3848-0DC1460BA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3"/>
            <a:ext cx="10515600" cy="5312228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Limited Reach </a:t>
            </a:r>
            <a:r>
              <a:rPr lang="en-US" sz="3600" dirty="0"/>
              <a:t>– Physical stores have geographical constraints, limiting customer base and sales potential.</a:t>
            </a:r>
          </a:p>
          <a:p>
            <a:r>
              <a:rPr lang="en-US" sz="3600" b="1" dirty="0"/>
              <a:t>Inventory Management Issues </a:t>
            </a:r>
            <a:r>
              <a:rPr lang="en-US" sz="3600" dirty="0"/>
              <a:t>– Manual tracking leads to overstocking or stockouts, causing losses.</a:t>
            </a:r>
          </a:p>
          <a:p>
            <a:r>
              <a:rPr lang="en-US" sz="3600" b="1" dirty="0"/>
              <a:t>High Operational Costs </a:t>
            </a:r>
            <a:r>
              <a:rPr lang="en-US" sz="3600" dirty="0"/>
              <a:t>– Rent, staff salaries, and maintenance increase expenses.</a:t>
            </a:r>
          </a:p>
          <a:p>
            <a:r>
              <a:rPr lang="en-US" sz="3600" b="1" dirty="0"/>
              <a:t>Limited Business Hours </a:t>
            </a:r>
            <a:r>
              <a:rPr lang="en-US" sz="3600" dirty="0"/>
              <a:t>– Sales are restricted to store timings, reducing potential revenue.</a:t>
            </a:r>
          </a:p>
          <a:p>
            <a:r>
              <a:rPr lang="en-US" sz="3600" b="1" dirty="0"/>
              <a:t>Inefficient Order Processing </a:t>
            </a:r>
            <a:r>
              <a:rPr lang="en-US" sz="3600" dirty="0"/>
              <a:t>– Manual billing and tracking cause delays and errors.</a:t>
            </a:r>
          </a:p>
          <a:p>
            <a:r>
              <a:rPr lang="en-US" sz="3600" b="1" dirty="0"/>
              <a:t>Poor Customer Experience </a:t>
            </a:r>
            <a:r>
              <a:rPr lang="en-US" sz="3600" dirty="0"/>
              <a:t>– Customers have to visit stores, wait in lines, and face limited product availability.</a:t>
            </a:r>
          </a:p>
          <a:p>
            <a:r>
              <a:rPr lang="en-US" sz="3600" b="1" dirty="0"/>
              <a:t>Lack of Personalization </a:t>
            </a:r>
            <a:r>
              <a:rPr lang="en-US" sz="3600" dirty="0"/>
              <a:t>– Manual recommendations don’t cater to individual preferences.</a:t>
            </a:r>
          </a:p>
          <a:p>
            <a:r>
              <a:rPr lang="en-US" sz="3600" b="1" dirty="0"/>
              <a:t>Difficulty in Managing Returns/Exchanges </a:t>
            </a:r>
            <a:r>
              <a:rPr lang="en-US" sz="3600" dirty="0"/>
              <a:t>– A slow and inefficient process leads to customer dissatisfaction.</a:t>
            </a:r>
          </a:p>
          <a:p>
            <a:r>
              <a:rPr lang="en-US" sz="3600" b="1" dirty="0"/>
              <a:t>Limited Marketing &amp; Customer Engagement </a:t>
            </a:r>
            <a:r>
              <a:rPr lang="en-US" sz="3600" dirty="0"/>
              <a:t>– Traditional advertising methods are costly and less effective.</a:t>
            </a:r>
          </a:p>
          <a:p>
            <a:r>
              <a:rPr lang="en-US" sz="3600" b="1" dirty="0"/>
              <a:t>No Real-time Sales Data</a:t>
            </a:r>
            <a:r>
              <a:rPr lang="en-US" sz="3600" dirty="0"/>
              <a:t> – Lack of real-time insights makes decision-making slower and less data-driven.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28718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E664-DA8A-01BB-02AA-AEA847B8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OPPORTUNITY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87167-5E0B-A69A-FB3E-5C6A10892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484414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Wider Reach</a:t>
            </a:r>
            <a:r>
              <a:rPr lang="en-US" dirty="0"/>
              <a:t>: Online platform allows global access, unlike physical stores with limited geography.</a:t>
            </a:r>
          </a:p>
          <a:p>
            <a:r>
              <a:rPr lang="en-US" b="1" dirty="0"/>
              <a:t>24/7 Availability</a:t>
            </a:r>
            <a:r>
              <a:rPr lang="en-US" dirty="0"/>
              <a:t>: Customers can shop anytime, increasing sales potential.</a:t>
            </a:r>
          </a:p>
          <a:p>
            <a:r>
              <a:rPr lang="en-US" b="1" dirty="0"/>
              <a:t>Cost Efficiency</a:t>
            </a:r>
            <a:r>
              <a:rPr lang="en-US" dirty="0"/>
              <a:t>: Reduces costs for rent, utilities, and in-store staff.</a:t>
            </a:r>
          </a:p>
          <a:p>
            <a:r>
              <a:rPr lang="en-US" b="1" dirty="0"/>
              <a:t>Personalized Shopping Experience</a:t>
            </a:r>
            <a:r>
              <a:rPr lang="en-US" dirty="0"/>
              <a:t>: AI-driven recommendations enhance customer engagement.</a:t>
            </a:r>
          </a:p>
          <a:p>
            <a:r>
              <a:rPr lang="en-US" b="1" dirty="0"/>
              <a:t>Inventory Management</a:t>
            </a:r>
            <a:r>
              <a:rPr lang="en-US" dirty="0"/>
              <a:t>: Automated stock updates reduce overstocking and shortages.</a:t>
            </a:r>
          </a:p>
          <a:p>
            <a:r>
              <a:rPr lang="en-US" b="1" dirty="0"/>
              <a:t>Data-Driven Decisions</a:t>
            </a:r>
            <a:r>
              <a:rPr lang="en-US" dirty="0"/>
              <a:t>: Analytics help optimize pricing, marketing, and customer preferences.</a:t>
            </a:r>
          </a:p>
          <a:p>
            <a:r>
              <a:rPr lang="en-US" b="1" dirty="0"/>
              <a:t>Seamless Transactions</a:t>
            </a:r>
            <a:r>
              <a:rPr lang="en-US" dirty="0"/>
              <a:t>: Multiple payment options enhance convenience and security.</a:t>
            </a:r>
          </a:p>
          <a:p>
            <a:r>
              <a:rPr lang="en-US" b="1" dirty="0"/>
              <a:t>Scalability</a:t>
            </a:r>
            <a:r>
              <a:rPr lang="en-US" dirty="0"/>
              <a:t>: Easier expansion with lower investment compared to opening new physical stores.</a:t>
            </a:r>
          </a:p>
          <a:p>
            <a:r>
              <a:rPr lang="en-US" b="1" dirty="0"/>
              <a:t>Customer Convenience</a:t>
            </a:r>
            <a:r>
              <a:rPr lang="en-US" dirty="0"/>
              <a:t>: Home delivery, easy returns, and virtual try-ons improve shopping experience.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629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D882A-34E0-F03D-2647-F66E76586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43" y="386898"/>
            <a:ext cx="10515600" cy="538388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+mn-lt"/>
              </a:rPr>
              <a:t>PURPOSE STATEMENT(GOALS)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BA96-0DC5-BC70-283A-EE0887D89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474"/>
            <a:ext cx="10515600" cy="54196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/>
              <a:t>Seamless Shopping Experience </a:t>
            </a:r>
            <a:r>
              <a:rPr lang="en-US" dirty="0"/>
              <a:t>– Eliminates the need for customers to visit physical stores, providing an easy and efficient online shopping platform.</a:t>
            </a:r>
          </a:p>
          <a:p>
            <a:pPr algn="just"/>
            <a:r>
              <a:rPr lang="en-US" b="1" dirty="0"/>
              <a:t>Faster Order Processing </a:t>
            </a:r>
            <a:r>
              <a:rPr lang="en-US" dirty="0"/>
              <a:t>– Reduces the time required for order placement, payments, and fulfillment compared to manual billing and inventory management.</a:t>
            </a:r>
          </a:p>
          <a:p>
            <a:pPr algn="just"/>
            <a:r>
              <a:rPr lang="en-US" b="1" dirty="0"/>
              <a:t>Real-Time Inventory Updates </a:t>
            </a:r>
            <a:r>
              <a:rPr lang="en-US" dirty="0"/>
              <a:t>– Ensures accurate stock availability, preventing overselling or stockouts, unlike manual stock tracking.</a:t>
            </a:r>
          </a:p>
          <a:p>
            <a:pPr algn="just"/>
            <a:r>
              <a:rPr lang="en-US" b="1" dirty="0"/>
              <a:t>Wider Market Reach </a:t>
            </a:r>
            <a:r>
              <a:rPr lang="en-US" dirty="0"/>
              <a:t>– Enables sellers to reach customers beyond geographical limitations, unlike traditional brick-and-mortar stores.</a:t>
            </a:r>
          </a:p>
          <a:p>
            <a:pPr algn="just"/>
            <a:r>
              <a:rPr lang="en-US" b="1" dirty="0"/>
              <a:t>Enhanced Customer Engagement </a:t>
            </a:r>
            <a:r>
              <a:rPr lang="en-US" dirty="0"/>
              <a:t>– Provides personalized recommendations, reviews, and real-time assistance, which manual stores lack.</a:t>
            </a:r>
          </a:p>
          <a:p>
            <a:pPr algn="just"/>
            <a:r>
              <a:rPr lang="en-US" b="1" dirty="0"/>
              <a:t>Secure and Multiple Payment Options </a:t>
            </a:r>
            <a:r>
              <a:rPr lang="en-US" dirty="0"/>
              <a:t>– Offers various payment methods with encryption, unlike manual cash-based transactions.</a:t>
            </a:r>
          </a:p>
          <a:p>
            <a:pPr algn="just"/>
            <a:r>
              <a:rPr lang="en-US" b="1" dirty="0"/>
              <a:t>Streamlined Order Management </a:t>
            </a:r>
            <a:r>
              <a:rPr lang="en-US" dirty="0"/>
              <a:t>– Automates order tracking, returns, and exchanges, reducing errors from manual processes.</a:t>
            </a:r>
          </a:p>
          <a:p>
            <a:pPr algn="just"/>
            <a:r>
              <a:rPr lang="en-US" b="1" dirty="0"/>
              <a:t>Data-Driven Insights </a:t>
            </a:r>
            <a:r>
              <a:rPr lang="en-US" dirty="0"/>
              <a:t>– Uses analytics to understand customer preferences and optimize sales, unlike manual guesswork.</a:t>
            </a:r>
          </a:p>
          <a:p>
            <a:pPr algn="just"/>
            <a:r>
              <a:rPr lang="en-US" b="1" dirty="0"/>
              <a:t>Cost Efficiency</a:t>
            </a:r>
            <a:r>
              <a:rPr lang="en-US" dirty="0"/>
              <a:t> – Reduces operational costs such as rent and staffing for physical stores.</a:t>
            </a:r>
          </a:p>
          <a:p>
            <a:pPr algn="just"/>
            <a:r>
              <a:rPr lang="en-US" b="1" dirty="0"/>
              <a:t>Scalability and Automation </a:t>
            </a:r>
            <a:r>
              <a:rPr lang="en-US" dirty="0"/>
              <a:t>– Supports business expansion with minimal manual effort, ensuring a smooth growth trajectory.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72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48A1-8E90-E305-9BC5-2A8CC61B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046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PROJECT OBJECTIVES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05E1A-25E3-48CA-83A1-30F166A2E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49203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Digital Transformation </a:t>
            </a:r>
            <a:r>
              <a:rPr lang="en-US" dirty="0"/>
              <a:t>– Shift the traditional clothing retail experience to an online platform, improving accessibility and convenience.</a:t>
            </a:r>
          </a:p>
          <a:p>
            <a:pPr algn="just"/>
            <a:r>
              <a:rPr lang="en-US" b="1" dirty="0"/>
              <a:t>Seamless User Experience </a:t>
            </a:r>
            <a:r>
              <a:rPr lang="en-US" dirty="0"/>
              <a:t>– Provide an intuitive and user-friendly interface for customers, vendors, and administrators.</a:t>
            </a:r>
          </a:p>
          <a:p>
            <a:pPr algn="just"/>
            <a:r>
              <a:rPr lang="en-US" b="1" dirty="0"/>
              <a:t>Multi-Vendor Marketplace </a:t>
            </a:r>
            <a:r>
              <a:rPr lang="en-US" dirty="0"/>
              <a:t>– Enable multiple sellers to list and manage their clothing products independently.</a:t>
            </a:r>
          </a:p>
          <a:p>
            <a:pPr algn="just"/>
            <a:r>
              <a:rPr lang="en-US" b="1" dirty="0"/>
              <a:t>Efficient Order Management </a:t>
            </a:r>
            <a:r>
              <a:rPr lang="en-US" dirty="0"/>
              <a:t>– Streamline the order placement, tracking, and fulfillment process for smooth transactions.</a:t>
            </a:r>
          </a:p>
          <a:p>
            <a:pPr algn="just"/>
            <a:r>
              <a:rPr lang="en-US" b="1" dirty="0"/>
              <a:t>Personalized Shopping </a:t>
            </a:r>
            <a:r>
              <a:rPr lang="en-US" dirty="0"/>
              <a:t>– Implement AI-driven recommendations and filters to enhance customer engagement.</a:t>
            </a:r>
          </a:p>
          <a:p>
            <a:pPr algn="just"/>
            <a:r>
              <a:rPr lang="en-US" b="1" dirty="0"/>
              <a:t>Secure Transactions </a:t>
            </a:r>
            <a:r>
              <a:rPr lang="en-US" dirty="0"/>
              <a:t>– Integrate robust payment gateways to ensure safe and reliable payments.</a:t>
            </a:r>
          </a:p>
          <a:p>
            <a:pPr algn="just"/>
            <a:r>
              <a:rPr lang="en-US" b="1" dirty="0"/>
              <a:t>Inventory Management </a:t>
            </a:r>
            <a:r>
              <a:rPr lang="en-US" dirty="0"/>
              <a:t>– Provide vendors with real-time stock updates and automated inventory tracking.</a:t>
            </a:r>
          </a:p>
          <a:p>
            <a:pPr algn="just"/>
            <a:r>
              <a:rPr lang="en-US" b="1" dirty="0"/>
              <a:t>Scalability &amp; Performance </a:t>
            </a:r>
            <a:r>
              <a:rPr lang="en-US" dirty="0"/>
              <a:t>– Build a system capable of handling high traffic and multiple transactions simultaneously.</a:t>
            </a:r>
          </a:p>
          <a:p>
            <a:pPr algn="just"/>
            <a:r>
              <a:rPr lang="en-US" b="1" dirty="0"/>
              <a:t>Mobile &amp; Web Compatibility </a:t>
            </a:r>
            <a:r>
              <a:rPr lang="en-US" dirty="0"/>
              <a:t>– Ensure the platform is accessible across devices for a seamless shopping experience.</a:t>
            </a:r>
          </a:p>
          <a:p>
            <a:pPr algn="just"/>
            <a:r>
              <a:rPr lang="en-US" b="1" dirty="0"/>
              <a:t>Customer Support &amp; Engagement </a:t>
            </a:r>
            <a:r>
              <a:rPr lang="en-US" dirty="0"/>
              <a:t>– Implement chat support, FAQs, and feedback mechanisms for better service.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720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CF09-E965-1E11-41FF-390DE13F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E6028-2487-823A-279A-AE4E0FBF1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97805"/>
            <a:ext cx="10515600" cy="49624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/>
              <a:t>User Experience &amp; Adoption </a:t>
            </a:r>
            <a:r>
              <a:rPr lang="en-US" dirty="0"/>
              <a:t>: Seamless, intuitive, and enjoyable shopping experience on both desktop and mobile devices.</a:t>
            </a:r>
          </a:p>
          <a:p>
            <a:pPr marL="0" indent="0" algn="just">
              <a:buNone/>
            </a:pPr>
            <a:r>
              <a:rPr lang="en-US" b="1" dirty="0"/>
              <a:t>Scalability:</a:t>
            </a:r>
            <a:r>
              <a:rPr lang="en-US" dirty="0"/>
              <a:t> The platform should handle increasing traffic and data without performance degradation.</a:t>
            </a:r>
          </a:p>
          <a:p>
            <a:pPr marL="0" indent="0" algn="just">
              <a:buNone/>
            </a:pPr>
            <a:r>
              <a:rPr lang="en-US" b="1" dirty="0"/>
              <a:t>Vendor Management: </a:t>
            </a:r>
            <a:r>
              <a:rPr lang="en-US" dirty="0"/>
              <a:t>Easy onboarding and management for multiple vendors, allowing for smooth product listings and updates.</a:t>
            </a:r>
          </a:p>
          <a:p>
            <a:pPr marL="0" indent="0" algn="just">
              <a:buNone/>
            </a:pPr>
            <a:r>
              <a:rPr lang="en-US" b="1" dirty="0"/>
              <a:t>Speed &amp; Efficiency: </a:t>
            </a:r>
            <a:r>
              <a:rPr lang="en-US" dirty="0"/>
              <a:t>Fast load times and quick checkout process, minimizing user drop-off rates.</a:t>
            </a:r>
          </a:p>
          <a:p>
            <a:pPr marL="0" indent="0" algn="just">
              <a:buNone/>
            </a:pPr>
            <a:r>
              <a:rPr lang="en-US" b="1" dirty="0"/>
              <a:t>Security: </a:t>
            </a:r>
            <a:r>
              <a:rPr lang="en-US" dirty="0"/>
              <a:t>Robust security measures for user data and payment transactions, ensuring privacy and compliance with industry standards.</a:t>
            </a:r>
          </a:p>
          <a:p>
            <a:pPr marL="0" indent="0" algn="just">
              <a:buNone/>
            </a:pPr>
            <a:r>
              <a:rPr lang="en-US" b="1" dirty="0"/>
              <a:t>Integration: </a:t>
            </a:r>
            <a:r>
              <a:rPr lang="en-US" dirty="0"/>
              <a:t>Smooth integration with payment gateways, inventory management, and delivery systems.</a:t>
            </a:r>
          </a:p>
          <a:p>
            <a:pPr marL="0" indent="0" algn="just">
              <a:buNone/>
            </a:pPr>
            <a:r>
              <a:rPr lang="en-US" b="1" dirty="0"/>
              <a:t>Customer Support</a:t>
            </a:r>
            <a:r>
              <a:rPr lang="en-US" dirty="0"/>
              <a:t>: Integrated and easily accessible customer service features, such as live chat and easy return processes.</a:t>
            </a:r>
          </a:p>
          <a:p>
            <a:pPr marL="0" indent="0" algn="just">
              <a:buNone/>
            </a:pPr>
            <a:r>
              <a:rPr lang="en-US" b="1" dirty="0"/>
              <a:t>Business Growth</a:t>
            </a:r>
            <a:r>
              <a:rPr lang="en-US" dirty="0"/>
              <a:t>: Increased vendor participation and sales growth, aligned with project goals.</a:t>
            </a:r>
          </a:p>
          <a:p>
            <a:pPr marL="0" indent="0" algn="just">
              <a:buNone/>
            </a:pPr>
            <a:r>
              <a:rPr lang="en-US" b="1" dirty="0"/>
              <a:t>Agile Delivery: </a:t>
            </a:r>
            <a:r>
              <a:rPr lang="en-US" dirty="0"/>
              <a:t>Successful implementation of features in regular sprints, with completed user stories and on-time delivery of milestones.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22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CA09-1A09-A674-DDE8-D89C65BA9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1932"/>
          </a:xfrm>
        </p:spPr>
        <p:txBody>
          <a:bodyPr>
            <a:normAutofit fontScale="90000"/>
          </a:bodyPr>
          <a:lstStyle/>
          <a:p>
            <a:r>
              <a:rPr lang="en-IN" sz="3600" b="1" dirty="0">
                <a:latin typeface="+mn-lt"/>
              </a:rPr>
              <a:t>METHODS/APPROACH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0977-852B-F8F6-28B6-615B7764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86" y="1511526"/>
            <a:ext cx="9808028" cy="3834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Requirement Gathering </a:t>
            </a:r>
            <a:r>
              <a:rPr lang="en-US" dirty="0"/>
              <a:t>(Product Backlog Creation)</a:t>
            </a:r>
          </a:p>
          <a:p>
            <a:r>
              <a:rPr lang="en-US" sz="1800" dirty="0"/>
              <a:t>Conduct stakeholder interviews, workshops, and surveys with clothing vendors, retailers, and customers to identify their needs.</a:t>
            </a:r>
          </a:p>
          <a:p>
            <a:r>
              <a:rPr lang="en-US" sz="1800" dirty="0"/>
              <a:t>Gather business requirements related to online shopping, multi-vendor capabilities, payment integration, and order fulfillment.</a:t>
            </a:r>
          </a:p>
          <a:p>
            <a:r>
              <a:rPr lang="en-US" sz="1800" dirty="0"/>
              <a:t>As a Product Owner to create User Stories with clear acceptance criteria in the Product Backlog.</a:t>
            </a:r>
          </a:p>
          <a:p>
            <a:r>
              <a:rPr lang="en-US" sz="1800" dirty="0"/>
              <a:t>Prioritize features based on business value using the </a:t>
            </a:r>
            <a:r>
              <a:rPr lang="en-US" sz="1800" dirty="0" err="1"/>
              <a:t>MoSCoW</a:t>
            </a:r>
            <a:r>
              <a:rPr lang="en-US" sz="1800" dirty="0"/>
              <a:t> method (Must-have, Should-have, Could-have, Won’t-have).</a:t>
            </a:r>
          </a:p>
          <a:p>
            <a:r>
              <a:rPr lang="en-US" sz="1800" dirty="0"/>
              <a:t>Define Epics (large business functions like product browsing, cart management, checkout, etc.).</a:t>
            </a:r>
          </a:p>
          <a:p>
            <a:r>
              <a:rPr lang="en-US" sz="1800" dirty="0"/>
              <a:t>Continuously refine backlog items during Backlog Grooming sessions.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35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D37BF-A6C8-5A8E-64C1-11A82AA75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734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2. Requirement Analysis</a:t>
            </a:r>
            <a:endParaRPr lang="en-US" dirty="0"/>
          </a:p>
          <a:p>
            <a:r>
              <a:rPr lang="en-US" sz="2000" dirty="0"/>
              <a:t>The Scrum Team (Developers, Testers, BA, and Product Owner) selects high-priority user stories for the upcoming sprint during Sprint Planning.</a:t>
            </a:r>
          </a:p>
          <a:p>
            <a:r>
              <a:rPr lang="en-US" sz="2000" dirty="0"/>
              <a:t>Break down Epics into smaller, actionable user stories.</a:t>
            </a:r>
          </a:p>
          <a:p>
            <a:r>
              <a:rPr lang="en-US" sz="2000" dirty="0"/>
              <a:t>Define acceptance criteria for clear test cases.</a:t>
            </a:r>
          </a:p>
          <a:p>
            <a:r>
              <a:rPr lang="en-US" sz="2000" dirty="0"/>
              <a:t>Estimate user stories using techniques like Story Points, T-shirt Sizing, or Planning Poker.</a:t>
            </a:r>
          </a:p>
          <a:p>
            <a:r>
              <a:rPr lang="en-US" sz="2000" dirty="0"/>
              <a:t>Create a Sprint Goal that aligns with business objectives.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/>
              <a:t>3. Design </a:t>
            </a:r>
          </a:p>
          <a:p>
            <a:r>
              <a:rPr lang="en-US" sz="2000" dirty="0"/>
              <a:t>Develop wireframes and prototypes based on Agile feedback loops.</a:t>
            </a:r>
          </a:p>
          <a:p>
            <a:r>
              <a:rPr lang="en-US" sz="2000" dirty="0"/>
              <a:t>Architecture team defines system components, microservices, and API integration strategy.</a:t>
            </a:r>
          </a:p>
          <a:p>
            <a:r>
              <a:rPr lang="en-US" sz="2000" dirty="0"/>
              <a:t>Design database schema to manage inventory, orders, payments, and user profiles.</a:t>
            </a:r>
          </a:p>
          <a:p>
            <a:r>
              <a:rPr lang="en-US" sz="2000" dirty="0"/>
              <a:t>Define security mechanisms for user authentication, payment security, and data privacy.</a:t>
            </a:r>
          </a:p>
          <a:p>
            <a:r>
              <a:rPr lang="en-US" sz="2000" dirty="0"/>
              <a:t>Validate design decisions in Sprint Review Meetings with stakeholders for early feedback.</a:t>
            </a:r>
          </a:p>
        </p:txBody>
      </p:sp>
    </p:spTree>
    <p:extLst>
      <p:ext uri="{BB962C8B-B14F-4D97-AF65-F5344CB8AC3E}">
        <p14:creationId xmlns:p14="http://schemas.microsoft.com/office/powerpoint/2010/main" val="393822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2104</Words>
  <Application>Microsoft Office PowerPoint</Application>
  <PresentationFormat>Widescreen</PresentationFormat>
  <Paragraphs>162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STYLE STUDIO Elevate Your Style, Anytime, Anywhere.</vt:lpstr>
      <vt:lpstr>SITUATION-</vt:lpstr>
      <vt:lpstr>PROBLEM-</vt:lpstr>
      <vt:lpstr>OPPORTUNITY</vt:lpstr>
      <vt:lpstr>PURPOSE STATEMENT(GOALS)</vt:lpstr>
      <vt:lpstr>PROJECT OBJECTIVES</vt:lpstr>
      <vt:lpstr>SUCCESS CRITERIA</vt:lpstr>
      <vt:lpstr>METHODS/APPROACH</vt:lpstr>
      <vt:lpstr>PowerPoint Presentation</vt:lpstr>
      <vt:lpstr>PowerPoint Presentation</vt:lpstr>
      <vt:lpstr>PowerPoint Presentation</vt:lpstr>
      <vt:lpstr>RESOURCES</vt:lpstr>
      <vt:lpstr>PowerPoint Presentation</vt:lpstr>
      <vt:lpstr>Risks and Dependencies: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Kasugantivenkata CharaniRao</dc:creator>
  <cp:lastModifiedBy>Kasugantivenkata CharaniRao</cp:lastModifiedBy>
  <cp:revision>1</cp:revision>
  <dcterms:created xsi:type="dcterms:W3CDTF">2025-02-17T10:57:49Z</dcterms:created>
  <dcterms:modified xsi:type="dcterms:W3CDTF">2025-02-18T14:46:30Z</dcterms:modified>
</cp:coreProperties>
</file>