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5"/>
  </p:notesMasterIdLst>
  <p:sldIdLst>
    <p:sldId id="256" r:id="rId3"/>
    <p:sldId id="322" r:id="rId4"/>
    <p:sldId id="257"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8" r:id="rId21"/>
    <p:sldId id="339" r:id="rId22"/>
    <p:sldId id="340"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79" d="100"/>
          <a:sy n="79" d="100"/>
        </p:scale>
        <p:origin x="157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646840-B0FC-4A51-A925-A81DE38564A3}" type="datetimeFigureOut">
              <a:rPr lang="en-US" smtClean="0"/>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0D9FC1-46A9-4F50-AEF5-E2A98C62E347}"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0D9FC1-46A9-4F50-AEF5-E2A98C62E347}"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endParaRPr lang="en-US"/>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lvl="0"/>
            <a:r>
              <a:rPr lang="en-US" sz="12200" dirty="0"/>
              <a:t>“</a:t>
            </a:r>
            <a:endParaRPr lang="en-US" sz="12200" dirty="0"/>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lvl="0"/>
            <a:r>
              <a:rPr lang="en-US" sz="12200" dirty="0"/>
              <a:t>”</a:t>
            </a:r>
            <a:endParaRPr lang="en-US" sz="12200" dirty="0"/>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BCAD085-E8A6-8845-BD4E-CB4CCA059FC4}" type="datetimeFigureOut">
              <a:rPr lang="en-US" smtClean="0"/>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1FF6DA9-008F-8B48-92A6-B652298478BF}" type="slidenum">
              <a:rPr lang="en-US" smtClean="0"/>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1">
            <a:alphaModFix amt="40000"/>
          </a:blip>
          <a:srcRect l="1518" r="23482"/>
          <a:stretch>
            <a:fillRect/>
          </a:stretch>
        </p:blipFill>
        <p:spPr>
          <a:xfrm>
            <a:off x="20" y="10"/>
            <a:ext cx="9143980" cy="6857990"/>
          </a:xfrm>
          <a:prstGeom prst="rect">
            <a:avLst/>
          </a:prstGeom>
        </p:spPr>
      </p:pic>
      <p:sp>
        <p:nvSpPr>
          <p:cNvPr id="2" name="Title 1"/>
          <p:cNvSpPr>
            <a:spLocks noGrp="1"/>
          </p:cNvSpPr>
          <p:nvPr>
            <p:ph type="ctrTitle"/>
          </p:nvPr>
        </p:nvSpPr>
        <p:spPr>
          <a:xfrm>
            <a:off x="866216" y="1447800"/>
            <a:ext cx="6619243" cy="2472447"/>
          </a:xfrm>
        </p:spPr>
        <p:txBody>
          <a:bodyPr>
            <a:normAutofit/>
          </a:bodyPr>
          <a:lstStyle/>
          <a:p>
            <a:pPr>
              <a:lnSpc>
                <a:spcPct val="90000"/>
              </a:lnSpc>
            </a:pPr>
            <a:r>
              <a:rPr lang="en-US" sz="3400" dirty="0" err="1">
                <a:solidFill>
                  <a:schemeClr val="tx1"/>
                </a:solidFill>
              </a:rPr>
              <a:t>Phyzii</a:t>
            </a:r>
            <a:r>
              <a:rPr lang="en-US" sz="3400" dirty="0">
                <a:solidFill>
                  <a:schemeClr val="tx1"/>
                </a:solidFill>
              </a:rPr>
              <a:t> (Sales CRM Application)</a:t>
            </a:r>
            <a:br>
              <a:rPr lang="en-US" sz="3400" dirty="0">
                <a:solidFill>
                  <a:schemeClr val="tx1"/>
                </a:solidFill>
              </a:rPr>
            </a:br>
            <a:r>
              <a:rPr lang="en-US" sz="3400" dirty="0">
                <a:solidFill>
                  <a:schemeClr val="tx1"/>
                </a:solidFill>
              </a:rPr>
              <a:t>Waterfall Model Approach</a:t>
            </a:r>
            <a:br>
              <a:rPr lang="en-US" sz="3400" dirty="0">
                <a:solidFill>
                  <a:schemeClr val="tx1"/>
                </a:solidFill>
              </a:rPr>
            </a:br>
            <a:endParaRPr lang="en-US" sz="3400" dirty="0">
              <a:solidFill>
                <a:schemeClr val="tx1"/>
              </a:solidFill>
            </a:endParaRPr>
          </a:p>
        </p:txBody>
      </p:sp>
      <p:sp>
        <p:nvSpPr>
          <p:cNvPr id="3" name="Subtitle 2"/>
          <p:cNvSpPr>
            <a:spLocks noGrp="1"/>
          </p:cNvSpPr>
          <p:nvPr>
            <p:ph type="subTitle" idx="1"/>
          </p:nvPr>
        </p:nvSpPr>
        <p:spPr>
          <a:xfrm>
            <a:off x="866216" y="4777380"/>
            <a:ext cx="6619243" cy="861420"/>
          </a:xfrm>
        </p:spPr>
        <p:txBody>
          <a:bodyPr>
            <a:normAutofit/>
          </a:bodyPr>
          <a:lstStyle/>
          <a:p>
            <a:r>
              <a:rPr lang="en-US">
                <a:solidFill>
                  <a:schemeClr val="tx1"/>
                </a:solidFill>
              </a:rPr>
              <a:t>Prepared By : P Singa Ram</a:t>
            </a:r>
            <a:endParaRPr lang="en-US">
              <a:solidFill>
                <a:schemeClr val="tx1"/>
              </a:solidFill>
            </a:endParaRPr>
          </a:p>
          <a:p>
            <a:r>
              <a:rPr lang="en-US">
                <a:solidFill>
                  <a:schemeClr val="tx1"/>
                </a:solidFill>
              </a:rPr>
              <a:t>Date : 10/01/2025</a:t>
            </a:r>
            <a:endParaRPr lang="en-US">
              <a:solidFill>
                <a:schemeClr val="tx1"/>
              </a:solidFill>
            </a:endParaRPr>
          </a:p>
        </p:txBody>
      </p:sp>
      <p:sp>
        <p:nvSpPr>
          <p:cNvPr id="11" name="Rectangle 10"/>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7421571" cy="1400530"/>
          </a:xfrm>
        </p:spPr>
        <p:txBody>
          <a:bodyPr anchor="ctr">
            <a:normAutofit/>
          </a:bodyPr>
          <a:lstStyle/>
          <a:p>
            <a:r>
              <a:rPr lang="en-US" dirty="0">
                <a:solidFill>
                  <a:srgbClr val="FFFFFF"/>
                </a:solidFill>
              </a:rPr>
              <a:t>Project Objectives</a:t>
            </a:r>
            <a:endParaRPr lang="en-US" dirty="0">
              <a:solidFill>
                <a:srgbClr val="FFFFFF"/>
              </a:solidFill>
            </a:endParaRPr>
          </a:p>
        </p:txBody>
      </p:sp>
      <p:sp>
        <p:nvSpPr>
          <p:cNvPr id="3" name="Content Placeholder 2"/>
          <p:cNvSpPr>
            <a:spLocks noGrp="1"/>
          </p:cNvSpPr>
          <p:nvPr>
            <p:ph idx="1"/>
          </p:nvPr>
        </p:nvSpPr>
        <p:spPr>
          <a:xfrm>
            <a:off x="272374" y="2523653"/>
            <a:ext cx="7976681" cy="3731231"/>
          </a:xfrm>
        </p:spPr>
        <p:txBody>
          <a:bodyPr>
            <a:noAutofit/>
          </a:bodyPr>
          <a:lstStyle/>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Select a solution that meets design criteria, specifications, and business requirements.</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Prototype and test an automated invoicing and payment processing module, comprehensive reporting and analytics system, mobile-friendly versions of CRM tools and integration workflows to ensure seamless functionality. </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Develop and deploy a system for automated order lifecycle management.</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Implement real-time inventory tracking to ensure stock accuracy and prevent stockouts or overstocking.</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Ensure system integration with existing inventory and financial systems.</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0" marR="0" lvl="0" indent="0">
              <a:lnSpc>
                <a:spcPct val="150000"/>
              </a:lnSpc>
              <a:buNone/>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Implement a centralized repository for all customer and contact data, eliminating fragmentation </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7421571" cy="1400530"/>
          </a:xfrm>
        </p:spPr>
        <p:txBody>
          <a:bodyPr anchor="ctr">
            <a:normAutofit/>
          </a:bodyPr>
          <a:lstStyle/>
          <a:p>
            <a:r>
              <a:rPr lang="en-US" dirty="0">
                <a:solidFill>
                  <a:srgbClr val="FFFFFF"/>
                </a:solidFill>
              </a:rPr>
              <a:t>Project Objectives</a:t>
            </a:r>
            <a:endParaRPr lang="en-US" dirty="0">
              <a:solidFill>
                <a:srgbClr val="FFFFFF"/>
              </a:solidFill>
            </a:endParaRPr>
          </a:p>
        </p:txBody>
      </p:sp>
      <p:sp>
        <p:nvSpPr>
          <p:cNvPr id="3" name="Content Placeholder 2"/>
          <p:cNvSpPr>
            <a:spLocks noGrp="1"/>
          </p:cNvSpPr>
          <p:nvPr>
            <p:ph idx="1"/>
          </p:nvPr>
        </p:nvSpPr>
        <p:spPr>
          <a:xfrm>
            <a:off x="272374" y="2523653"/>
            <a:ext cx="7976681" cy="3731231"/>
          </a:xfrm>
        </p:spPr>
        <p:txBody>
          <a:bodyPr>
            <a:noAutofit/>
          </a:bodyPr>
          <a:lstStyle/>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Enable advanced customer segmentation to support targeted marketing and engagement strategies.</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Integrate communication tools to enhance interaction efficiency and reduce manual processes.</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Ensure compliance with data security and privacy regulations.</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Enable tracking of key sales metrics, including revenue and conversion rates.</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Provide customizable reporting options tailored to departmental needs.</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Develop an interactive dashboard to visualize KPIs in real time.</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Develop mobile-friendly versions of CRM tools.</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7421571" cy="1400530"/>
          </a:xfrm>
        </p:spPr>
        <p:txBody>
          <a:bodyPr anchor="ctr">
            <a:normAutofit/>
          </a:bodyPr>
          <a:lstStyle/>
          <a:p>
            <a:r>
              <a:rPr lang="en-US" dirty="0">
                <a:solidFill>
                  <a:srgbClr val="FFFFFF"/>
                </a:solidFill>
              </a:rPr>
              <a:t>Project Objectives</a:t>
            </a:r>
            <a:endParaRPr lang="en-US" dirty="0">
              <a:solidFill>
                <a:srgbClr val="FFFFFF"/>
              </a:solidFill>
            </a:endParaRPr>
          </a:p>
        </p:txBody>
      </p:sp>
      <p:sp>
        <p:nvSpPr>
          <p:cNvPr id="3" name="Content Placeholder 2"/>
          <p:cNvSpPr>
            <a:spLocks noGrp="1"/>
          </p:cNvSpPr>
          <p:nvPr>
            <p:ph idx="1"/>
          </p:nvPr>
        </p:nvSpPr>
        <p:spPr>
          <a:xfrm>
            <a:off x="272374" y="2805758"/>
            <a:ext cx="7976681" cy="3731231"/>
          </a:xfrm>
        </p:spPr>
        <p:txBody>
          <a:bodyPr>
            <a:noAutofit/>
          </a:bodyPr>
          <a:lstStyle/>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Ensure secure and reliable mobile access to critical customer information.</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Enhance the user experience with optimized mobile interfaces.</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Integrate the CRM with marketing, e-commerce, and accounting tools. </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Ensure real-time data synchronization across systems.</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Reduce redundant manual processes by leveraging automation.</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342900" marR="0" lvl="0" indent="-342900">
              <a:lnSpc>
                <a:spcPct val="150000"/>
              </a:lnSpc>
              <a:buFont typeface="Wingdings" panose="05000000000000000000" pitchFamily="2" charset="2"/>
              <a:buChar char=""/>
            </a:pPr>
            <a:r>
              <a:rPr lang="en-US" sz="1400" dirty="0">
                <a:effectLst/>
                <a:latin typeface="Calibri" panose="020F0502020204030204" pitchFamily="34" charset="0"/>
                <a:ea typeface="MS Mincho" panose="02020609040205080304" pitchFamily="49" charset="-128"/>
                <a:cs typeface="Times New Roman" panose="02020603050405020304" pitchFamily="18" charset="0"/>
              </a:rPr>
              <a:t>Train team members to maximize the system’s functionality and adoption.</a:t>
            </a:r>
            <a:endParaRPr lang="en-US" sz="1400" dirty="0">
              <a:effectLst/>
              <a:latin typeface="Calibri" panose="020F0502020204030204" pitchFamily="34" charset="0"/>
              <a:ea typeface="MS Mincho" panose="02020609040205080304" pitchFamily="49" charset="-128"/>
              <a:cs typeface="Times New Roman" panose="02020603050405020304" pitchFamily="18" charset="0"/>
            </a:endParaRP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7421571" cy="1400530"/>
          </a:xfrm>
        </p:spPr>
        <p:txBody>
          <a:bodyPr anchor="ctr">
            <a:normAutofit/>
          </a:bodyPr>
          <a:lstStyle/>
          <a:p>
            <a:r>
              <a:rPr lang="en-US" dirty="0">
                <a:solidFill>
                  <a:srgbClr val="FFFFFF"/>
                </a:solidFill>
              </a:rPr>
              <a:t>Success Criteria</a:t>
            </a:r>
            <a:endParaRPr lang="en-US" dirty="0">
              <a:solidFill>
                <a:srgbClr val="FFFFFF"/>
              </a:solidFill>
            </a:endParaRPr>
          </a:p>
        </p:txBody>
      </p:sp>
      <p:sp>
        <p:nvSpPr>
          <p:cNvPr id="3" name="Content Placeholder 2"/>
          <p:cNvSpPr>
            <a:spLocks noGrp="1"/>
          </p:cNvSpPr>
          <p:nvPr>
            <p:ph idx="1"/>
          </p:nvPr>
        </p:nvSpPr>
        <p:spPr>
          <a:xfrm>
            <a:off x="272374" y="2689029"/>
            <a:ext cx="7976681" cy="3731231"/>
          </a:xfrm>
        </p:spPr>
        <p:txBody>
          <a:bodyPr>
            <a:noAutofit/>
          </a:bodyPr>
          <a:lstStyle/>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Reduce order processing errors by 50%.</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Automate invoicing for 90% of orders by project completion.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90% of customer data accurately migrated to a single repository within 3 months.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Creation of at least 5 customer segments based on defined business criteria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Generate reports in &lt;2 minutes for 90% of queries.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Real-time updates for at least 5 core KPIs.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Mobile compatibility for 100% of core CRM features.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No security breaches related to mobile access within 6 months of implementation.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Achieve successful integration with at least 3 critical systems.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marR="0" lvl="1" indent="0">
              <a:buNone/>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Real-time data synchronization with &lt;1-minute latency.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7421571" cy="1400530"/>
          </a:xfrm>
        </p:spPr>
        <p:txBody>
          <a:bodyPr anchor="ctr">
            <a:normAutofit/>
          </a:bodyPr>
          <a:lstStyle/>
          <a:p>
            <a:r>
              <a:rPr lang="en-US" dirty="0">
                <a:solidFill>
                  <a:srgbClr val="FFFFFF"/>
                </a:solidFill>
              </a:rPr>
              <a:t>Methods/Approach</a:t>
            </a:r>
            <a:endParaRPr lang="en-US" dirty="0">
              <a:solidFill>
                <a:srgbClr val="FFFFFF"/>
              </a:solidFill>
            </a:endParaRPr>
          </a:p>
        </p:txBody>
      </p:sp>
      <p:sp>
        <p:nvSpPr>
          <p:cNvPr id="3" name="Content Placeholder 2"/>
          <p:cNvSpPr>
            <a:spLocks noGrp="1"/>
          </p:cNvSpPr>
          <p:nvPr>
            <p:ph idx="1"/>
          </p:nvPr>
        </p:nvSpPr>
        <p:spPr>
          <a:xfrm>
            <a:off x="272374" y="2689029"/>
            <a:ext cx="7976681" cy="3731231"/>
          </a:xfrm>
        </p:spPr>
        <p:txBody>
          <a:bodyPr>
            <a:noAutofit/>
          </a:bodyPr>
          <a:lstStyle/>
          <a:p>
            <a:pPr marL="342900" marR="0" lvl="0" indent="-342900">
              <a:lnSpc>
                <a:spcPct val="150000"/>
              </a:lnSpc>
              <a:buFont typeface="+mj-lt"/>
              <a:buAutoNum type="arabicPeriod"/>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Requirements Gathering</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Conduct workshops and interviews with stakeholders to elicit and document business and technical requirements.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Document detailed use cases and process flows for current and desired states.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Identify key KPIs and define data sources for reporting and analysis.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Analyze mobile usage scenarios and identify high-priority functionality.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Conduct interviews with sales teams to understand their specific mobile needs.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Document both functional and technical requirements for integration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7421571" cy="1400530"/>
          </a:xfrm>
        </p:spPr>
        <p:txBody>
          <a:bodyPr anchor="ctr">
            <a:normAutofit/>
          </a:bodyPr>
          <a:lstStyle/>
          <a:p>
            <a:r>
              <a:rPr lang="en-US" dirty="0">
                <a:solidFill>
                  <a:srgbClr val="FFFFFF"/>
                </a:solidFill>
              </a:rPr>
              <a:t>Methods/Approach</a:t>
            </a:r>
            <a:endParaRPr lang="en-US" dirty="0">
              <a:solidFill>
                <a:srgbClr val="FFFFFF"/>
              </a:solidFill>
            </a:endParaRPr>
          </a:p>
        </p:txBody>
      </p:sp>
      <p:sp>
        <p:nvSpPr>
          <p:cNvPr id="3" name="Content Placeholder 2"/>
          <p:cNvSpPr>
            <a:spLocks noGrp="1"/>
          </p:cNvSpPr>
          <p:nvPr>
            <p:ph idx="1"/>
          </p:nvPr>
        </p:nvSpPr>
        <p:spPr>
          <a:xfrm>
            <a:off x="272374" y="2689029"/>
            <a:ext cx="7976681" cy="3731231"/>
          </a:xfrm>
        </p:spPr>
        <p:txBody>
          <a:bodyPr>
            <a:noAutofit/>
          </a:bodyPr>
          <a:lstStyle/>
          <a:p>
            <a:pPr marL="342900" marR="0" lvl="0" indent="-342900">
              <a:lnSpc>
                <a:spcPct val="150000"/>
              </a:lnSpc>
              <a:buFont typeface="+mj-lt"/>
              <a:buAutoNum type="arabicPeriod"/>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Solution Selection</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Evaluate CRM solutions based on design criteria, specifications, and business requirements.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Consider third-party software evaluations and market research reports to finalize the solution.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Evaluate middleware or API solutions for compatibility with target systems.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Design workflows to handle data exchange and synchronization.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Design interactive dashboards and customizable report templates tailored to user requirements.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tabLst>
                <a:tab pos="457200" algn="l"/>
              </a:tabLst>
            </a:pPr>
            <a:r>
              <a:rPr lang="en-US" b="1" dirty="0">
                <a:effectLst/>
                <a:latin typeface="Calibri" panose="020F0502020204030204" pitchFamily="34" charset="0"/>
                <a:ea typeface="MS Mincho" panose="02020609040205080304" pitchFamily="49" charset="-128"/>
                <a:cs typeface="Times New Roman" panose="02020603050405020304" pitchFamily="18" charset="0"/>
              </a:rPr>
              <a:t>Prototyping</a:t>
            </a:r>
            <a:endParaRPr lang="en-US" dirty="0">
              <a:effectLst/>
              <a:latin typeface="Calibri" panose="020F0502020204030204" pitchFamily="34" charset="0"/>
              <a:ea typeface="MS Mincho" panose="02020609040205080304" pitchFamily="49" charset="-128"/>
              <a:cs typeface="Times New Roman" panose="02020603050405020304" pitchFamily="18" charset="0"/>
            </a:endParaRP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Develop a prototype to demonstrate system functionality.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7421571" cy="1400530"/>
          </a:xfrm>
        </p:spPr>
        <p:txBody>
          <a:bodyPr anchor="ctr">
            <a:normAutofit/>
          </a:bodyPr>
          <a:lstStyle/>
          <a:p>
            <a:r>
              <a:rPr lang="en-US" dirty="0">
                <a:solidFill>
                  <a:srgbClr val="FFFFFF"/>
                </a:solidFill>
              </a:rPr>
              <a:t>Methods/Approach</a:t>
            </a:r>
            <a:endParaRPr lang="en-US" dirty="0">
              <a:solidFill>
                <a:srgbClr val="FFFFFF"/>
              </a:solidFill>
            </a:endParaRPr>
          </a:p>
        </p:txBody>
      </p:sp>
      <p:sp>
        <p:nvSpPr>
          <p:cNvPr id="3" name="Content Placeholder 2"/>
          <p:cNvSpPr>
            <a:spLocks noGrp="1"/>
          </p:cNvSpPr>
          <p:nvPr>
            <p:ph idx="1"/>
          </p:nvPr>
        </p:nvSpPr>
        <p:spPr>
          <a:xfrm>
            <a:off x="272374" y="2311717"/>
            <a:ext cx="7976681" cy="4108543"/>
          </a:xfrm>
        </p:spPr>
        <p:txBody>
          <a:bodyPr>
            <a:noAutofit/>
          </a:bodyPr>
          <a:lstStyle/>
          <a:p>
            <a:pPr marL="342900" marR="0" lvl="0" indent="-342900">
              <a:lnSpc>
                <a:spcPct val="150000"/>
              </a:lnSpc>
              <a:buFont typeface="+mj-lt"/>
              <a:buAutoNum type="arabicPeriod"/>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Development and Testing</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Collaborate with IT to implement ETL (Extract, Transform, Load) pipelines for seamless data integration.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Collaborate with developers to create mobile-friendly versions of CRM tools.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Optimize mobile interfaces for various devices and screen sizes.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Conduct end-to-end testing to ensure data consistency and workflow accuracy.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mj-lt"/>
              <a:buAutoNum type="arabicPeriod"/>
              <a:tabLst>
                <a:tab pos="457200" algn="l"/>
              </a:tabLst>
            </a:pPr>
            <a:r>
              <a:rPr lang="en-US" b="1" dirty="0">
                <a:effectLst/>
                <a:latin typeface="Calibri" panose="020F0502020204030204" pitchFamily="34" charset="0"/>
                <a:ea typeface="Times New Roman" panose="02020603050405020304" pitchFamily="18" charset="0"/>
                <a:cs typeface="Times New Roman" panose="02020603050405020304" pitchFamily="18" charset="0"/>
              </a:rPr>
              <a:t>Deployment and Support</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Deploy all implementations.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Provide training to ensure users understand new workflows.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mj-lt"/>
              <a:buAutoNum type="alphaLcPeriod"/>
              <a:tabLst>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Monitor and troubleshoot integration performance post-implementation.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7421571" cy="1400530"/>
          </a:xfrm>
        </p:spPr>
        <p:txBody>
          <a:bodyPr anchor="ctr">
            <a:normAutofit/>
          </a:bodyPr>
          <a:lstStyle/>
          <a:p>
            <a:r>
              <a:rPr lang="en-US" dirty="0">
                <a:solidFill>
                  <a:srgbClr val="FFFFFF"/>
                </a:solidFill>
              </a:rPr>
              <a:t>Resources</a:t>
            </a:r>
            <a:endParaRPr lang="en-US" dirty="0">
              <a:solidFill>
                <a:srgbClr val="FFFFFF"/>
              </a:solidFill>
            </a:endParaRPr>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
        <p:nvSpPr>
          <p:cNvPr id="8" name="TextBox 7"/>
          <p:cNvSpPr txBox="1"/>
          <p:nvPr/>
        </p:nvSpPr>
        <p:spPr>
          <a:xfrm>
            <a:off x="904672" y="2352477"/>
            <a:ext cx="7042826" cy="3941720"/>
          </a:xfrm>
          <a:prstGeom prst="rect">
            <a:avLst/>
          </a:prstGeom>
          <a:noFill/>
        </p:spPr>
        <p:txBody>
          <a:bodyPr wrap="square">
            <a:spAutoFit/>
          </a:bodyPr>
          <a:lstStyle/>
          <a:p>
            <a:pPr marL="342900" marR="0" lvl="0" indent="-342900">
              <a:lnSpc>
                <a:spcPct val="150000"/>
              </a:lnSpc>
              <a:buFont typeface="Symbol" panose="05050102010706020507" pitchFamily="18" charset="2"/>
              <a:buChar char=""/>
              <a:tabLst>
                <a:tab pos="457200" algn="l"/>
              </a:tabLs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People</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Developers – 4</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Project Manager - 1</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Business Analyst -1</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Tester – 2</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DBA – 1</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Network Admin - 1</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Mobile Developer - 1</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Ls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Time</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Implementation within 24 months (2 years)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Ls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Budget</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Software, middleware, and training costs not to exceed Rs. 80,00,000.</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Ls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Other</a:t>
            </a: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50000"/>
              </a:lnSpc>
              <a:buFont typeface="Courier New" panose="02070309020205020404" pitchFamily="49" charset="0"/>
              <a:buChar char="o"/>
              <a:tabLst>
                <a:tab pos="914400" algn="l"/>
              </a:tabLst>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Third-party evaluations and vendor collaborations not to exceed Rs. 10,00,000.</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7421571" cy="1400530"/>
          </a:xfrm>
        </p:spPr>
        <p:txBody>
          <a:bodyPr anchor="ctr">
            <a:normAutofit/>
          </a:bodyPr>
          <a:lstStyle/>
          <a:p>
            <a:r>
              <a:rPr lang="en-US" dirty="0">
                <a:solidFill>
                  <a:srgbClr val="FFFFFF"/>
                </a:solidFill>
              </a:rPr>
              <a:t>Risks</a:t>
            </a:r>
            <a:endParaRPr lang="en-US" dirty="0">
              <a:solidFill>
                <a:srgbClr val="FFFFFF"/>
              </a:solidFill>
            </a:endParaRPr>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
        <p:nvSpPr>
          <p:cNvPr id="5" name="TextBox 4"/>
          <p:cNvSpPr txBox="1"/>
          <p:nvPr/>
        </p:nvSpPr>
        <p:spPr>
          <a:xfrm>
            <a:off x="1006810" y="2571332"/>
            <a:ext cx="6882319" cy="3290581"/>
          </a:xfrm>
          <a:prstGeom prst="rect">
            <a:avLst/>
          </a:prstGeom>
          <a:noFill/>
        </p:spPr>
        <p:txBody>
          <a:bodyPr wrap="square">
            <a:spAutoFit/>
          </a:bodyPr>
          <a:lstStyle/>
          <a:p>
            <a:pPr marL="342900" marR="0" lvl="0" indent="-342900">
              <a:lnSpc>
                <a:spcPct val="150000"/>
              </a:lnSpc>
              <a:buFont typeface="Symbol" panose="05050102010706020507" pitchFamily="18" charset="2"/>
              <a:buChar char=""/>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Resistance from operational teams due to changes in workflows.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 pos="9144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Potential integration issues with existing inventory systems.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Potential inaccuracies or incomplete migration of customer data.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Incomplete data integration from disparate systems.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Resistance from users to adopt new reporting tools.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Compatibility issues with diverse mobile devices and operating systems.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Potential security vulnerabilities with mobile data access.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API limitations or restrictions from third-party systems.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Unforeseen complexities leading to delays in integration timelines.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Symbol" panose="05050102010706020507" pitchFamily="18" charset="2"/>
              <a:buChar char=""/>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Incomplete or inconsistent data synchronization between systems.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7421571" cy="1400530"/>
          </a:xfrm>
        </p:spPr>
        <p:txBody>
          <a:bodyPr anchor="ctr">
            <a:normAutofit/>
          </a:bodyPr>
          <a:lstStyle/>
          <a:p>
            <a:r>
              <a:rPr lang="en-US" dirty="0">
                <a:solidFill>
                  <a:srgbClr val="FFFFFF"/>
                </a:solidFill>
              </a:rPr>
              <a:t>Dependencies</a:t>
            </a:r>
            <a:endParaRPr lang="en-US" dirty="0">
              <a:solidFill>
                <a:srgbClr val="FFFFFF"/>
              </a:solidFill>
            </a:endParaRPr>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
        <p:nvSpPr>
          <p:cNvPr id="6" name="TextBox 5"/>
          <p:cNvSpPr txBox="1"/>
          <p:nvPr/>
        </p:nvSpPr>
        <p:spPr>
          <a:xfrm>
            <a:off x="1395917" y="3121579"/>
            <a:ext cx="6590489" cy="1674754"/>
          </a:xfrm>
          <a:prstGeom prst="rect">
            <a:avLst/>
          </a:prstGeom>
          <a:noFill/>
        </p:spPr>
        <p:txBody>
          <a:bodyPr wrap="square">
            <a:spAutoFit/>
          </a:bodyPr>
          <a:lstStyle/>
          <a:p>
            <a:pPr marL="342900" marR="0" lvl="0" indent="-342900">
              <a:lnSpc>
                <a:spcPct val="150000"/>
              </a:lnSpc>
              <a:buFont typeface="Courier New" panose="02070309020205020404" pitchFamily="49" charset="0"/>
              <a:buChar char="o"/>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Timely availability of stakeholder inputs during requirements and testing phases.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Courier New" panose="02070309020205020404" pitchFamily="49" charset="0"/>
              <a:buChar char="o"/>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Accurate inventory and order data for system migration and validation.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Courier New" panose="02070309020205020404" pitchFamily="49" charset="0"/>
              <a:buChar char="o"/>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Access to accurate and complete customer data for migration.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Courier New" panose="02070309020205020404" pitchFamily="49" charset="0"/>
              <a:buChar char="o"/>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Availability of a secure and scalable mobile framework.</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50000"/>
              </a:lnSpc>
              <a:buFont typeface="Courier New" panose="02070309020205020404" pitchFamily="49" charset="0"/>
              <a:buChar char="o"/>
              <a:tabLst>
                <a:tab pos="457200" algn="l"/>
              </a:tabLs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Support from third-party vendors for API access and troubleshooting.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6710641" cy="1400530"/>
          </a:xfrm>
        </p:spPr>
        <p:txBody>
          <a:bodyPr anchor="ctr">
            <a:normAutofit fontScale="90000"/>
          </a:bodyPr>
          <a:lstStyle/>
          <a:p>
            <a:r>
              <a:rPr lang="en-US" dirty="0">
                <a:solidFill>
                  <a:srgbClr val="FFFFFF"/>
                </a:solidFill>
              </a:rPr>
              <a:t>Features Introduced in </a:t>
            </a:r>
            <a:r>
              <a:rPr lang="en-US" dirty="0" err="1">
                <a:solidFill>
                  <a:srgbClr val="FFFFFF"/>
                </a:solidFill>
              </a:rPr>
              <a:t>Phyzii</a:t>
            </a:r>
            <a:r>
              <a:rPr lang="en-US" dirty="0">
                <a:solidFill>
                  <a:srgbClr val="FFFFFF"/>
                </a:solidFill>
              </a:rPr>
              <a:t> (Sales CRM Application)</a:t>
            </a:r>
            <a:endParaRPr lang="en-US" dirty="0">
              <a:solidFill>
                <a:srgbClr val="FFFFFF"/>
              </a:solidFill>
            </a:endParaRPr>
          </a:p>
        </p:txBody>
      </p:sp>
      <p:sp>
        <p:nvSpPr>
          <p:cNvPr id="3" name="Content Placeholder 2"/>
          <p:cNvSpPr>
            <a:spLocks noGrp="1"/>
          </p:cNvSpPr>
          <p:nvPr>
            <p:ph idx="1"/>
          </p:nvPr>
        </p:nvSpPr>
        <p:spPr>
          <a:xfrm>
            <a:off x="272374" y="2452349"/>
            <a:ext cx="8657617" cy="4104094"/>
          </a:xfrm>
        </p:spPr>
        <p:txBody>
          <a:bodyPr>
            <a:noAutofit/>
          </a:bodyPr>
          <a:lstStyle/>
          <a:p>
            <a:pPr marL="0" marR="0" algn="just">
              <a:lnSpc>
                <a:spcPct val="150000"/>
              </a:lnSpc>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sym typeface="+mn-ea"/>
              </a:rPr>
              <a:t>1. Order Management:</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pPr>
            <a:r>
              <a:rPr 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rPr>
              <a:t>-	Order Processing: Create, manage, and track orders from placement to fulfillment.</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2. Contact Management:</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Centralized Database: Store and manage customer information (contact details, company information, purchase history, etc.).</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3. Reporting and Analytics:</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Sales Performance Tracking: Monitor key sales metrics (e.g., revenue, conversion rates, sales cycle length).</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4. Mobile Accessibility:</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Access data and perform key functions on mobile devices.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5. Integrations:</a:t>
            </a:r>
            <a:endParaRPr lang="en-US" sz="1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	Integrate with other business applications: E.g., marketing automation, e-commerce platforms, accounting software.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1">
            <a:alphaModFix amt="40000"/>
          </a:blip>
          <a:srcRect l="1518" r="23482"/>
          <a:stretch>
            <a:fillRect/>
          </a:stretch>
        </p:blipFill>
        <p:spPr>
          <a:xfrm>
            <a:off x="20" y="10"/>
            <a:ext cx="9143980" cy="6857990"/>
          </a:xfrm>
          <a:prstGeom prst="rect">
            <a:avLst/>
          </a:prstGeom>
        </p:spPr>
      </p:pic>
      <p:sp>
        <p:nvSpPr>
          <p:cNvPr id="2" name="Title 1"/>
          <p:cNvSpPr>
            <a:spLocks noGrp="1"/>
          </p:cNvSpPr>
          <p:nvPr>
            <p:ph type="ctrTitle"/>
          </p:nvPr>
        </p:nvSpPr>
        <p:spPr>
          <a:xfrm>
            <a:off x="866215" y="2577830"/>
            <a:ext cx="7476493" cy="1342417"/>
          </a:xfrm>
        </p:spPr>
        <p:txBody>
          <a:bodyPr>
            <a:normAutofit/>
          </a:bodyPr>
          <a:lstStyle/>
          <a:p>
            <a:pPr>
              <a:lnSpc>
                <a:spcPct val="90000"/>
              </a:lnSpc>
            </a:pPr>
            <a:r>
              <a:rPr lang="en-US" sz="3400" dirty="0">
                <a:solidFill>
                  <a:schemeClr val="tx1"/>
                </a:solidFill>
              </a:rPr>
              <a:t>Project Sponsor : Dr </a:t>
            </a:r>
            <a:r>
              <a:rPr lang="en-US" sz="3400" dirty="0" err="1">
                <a:solidFill>
                  <a:schemeClr val="tx1"/>
                </a:solidFill>
              </a:rPr>
              <a:t>Reddys</a:t>
            </a:r>
            <a:r>
              <a:rPr lang="en-US" sz="3400" dirty="0">
                <a:solidFill>
                  <a:schemeClr val="tx1"/>
                </a:solidFill>
              </a:rPr>
              <a:t>’ Lab</a:t>
            </a:r>
            <a:br>
              <a:rPr lang="en-US" sz="3400" dirty="0">
                <a:solidFill>
                  <a:schemeClr val="tx1"/>
                </a:solidFill>
              </a:rPr>
            </a:br>
            <a:endParaRPr lang="en-US" sz="3400" dirty="0">
              <a:solidFill>
                <a:schemeClr val="tx1"/>
              </a:solidFill>
            </a:endParaRPr>
          </a:p>
        </p:txBody>
      </p:sp>
      <p:sp>
        <p:nvSpPr>
          <p:cNvPr id="11" name="Rectangle 10"/>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Title 1"/>
          <p:cNvSpPr txBox="1"/>
          <p:nvPr/>
        </p:nvSpPr>
        <p:spPr>
          <a:xfrm>
            <a:off x="794878" y="3634904"/>
            <a:ext cx="7476493" cy="1342417"/>
          </a:xfrm>
          <a:prstGeom prst="rect">
            <a:avLst/>
          </a:prstGeom>
        </p:spPr>
        <p:txBody>
          <a:bodyPr vert="horz" lIns="91440" tIns="45720" rIns="91440" bIns="45720" rtlCol="0" anchor="b">
            <a:norm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90000"/>
              </a:lnSpc>
            </a:pPr>
            <a:r>
              <a:rPr lang="en-US" sz="3400" dirty="0">
                <a:solidFill>
                  <a:schemeClr val="tx1"/>
                </a:solidFill>
              </a:rPr>
              <a:t>Project Manager : Ashutosh Rana</a:t>
            </a:r>
            <a:br>
              <a:rPr lang="en-US" sz="3400" dirty="0">
                <a:solidFill>
                  <a:schemeClr val="tx1"/>
                </a:solidFill>
              </a:rPr>
            </a:br>
            <a:endParaRPr lang="en-US" sz="34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6710641" cy="1400530"/>
          </a:xfrm>
        </p:spPr>
        <p:txBody>
          <a:bodyPr anchor="ctr">
            <a:normAutofit/>
          </a:bodyPr>
          <a:lstStyle/>
          <a:p>
            <a:r>
              <a:rPr lang="en-US" dirty="0">
                <a:solidFill>
                  <a:srgbClr val="FFFFFF"/>
                </a:solidFill>
              </a:rPr>
              <a:t>Situation</a:t>
            </a:r>
            <a:endParaRPr lang="en-US" dirty="0">
              <a:solidFill>
                <a:srgbClr val="FFFFFF"/>
              </a:solidFill>
            </a:endParaRPr>
          </a:p>
        </p:txBody>
      </p:sp>
      <p:sp>
        <p:nvSpPr>
          <p:cNvPr id="3" name="Content Placeholder 2"/>
          <p:cNvSpPr>
            <a:spLocks noGrp="1"/>
          </p:cNvSpPr>
          <p:nvPr>
            <p:ph idx="1"/>
          </p:nvPr>
        </p:nvSpPr>
        <p:spPr>
          <a:xfrm>
            <a:off x="272374" y="2578809"/>
            <a:ext cx="8657617" cy="4104094"/>
          </a:xfrm>
        </p:spPr>
        <p:txBody>
          <a:bodyPr>
            <a:noAutofit/>
          </a:bodyPr>
          <a:lstStyle/>
          <a:p>
            <a:pPr marL="114300" marR="0" lvl="1" indent="0" algn="just">
              <a:lnSpc>
                <a:spcPct val="90000"/>
              </a:lnSpc>
              <a:buNone/>
            </a:pPr>
            <a:r>
              <a:rPr lang="en-US" altLang="en-US" sz="1400" dirty="0">
                <a:latin typeface="Calibri" panose="020F0502020204030204" pitchFamily="34" charset="0"/>
                <a:cs typeface="Times New Roman" panose="02020603050405020304" pitchFamily="18" charset="0"/>
              </a:rPr>
              <a:t>The current </a:t>
            </a:r>
            <a:r>
              <a:rPr lang="en-US" altLang="en-US" sz="1400" dirty="0" err="1">
                <a:latin typeface="Calibri" panose="020F0502020204030204" pitchFamily="34" charset="0"/>
                <a:cs typeface="Times New Roman" panose="02020603050405020304" pitchFamily="18" charset="0"/>
              </a:rPr>
              <a:t>Phyzii</a:t>
            </a:r>
            <a:r>
              <a:rPr lang="en-US" altLang="en-US" sz="1400" dirty="0">
                <a:latin typeface="Calibri" panose="020F0502020204030204" pitchFamily="34" charset="0"/>
                <a:cs typeface="Times New Roman" panose="02020603050405020304" pitchFamily="18" charset="0"/>
              </a:rPr>
              <a:t> CRM application lacks a dedicated Order Management module, which is critical for managing the entire lifecycle of customer orders. Sales teams and customer service representatives have to manually handle tasks such as order entry, tracking, updates, and status notifications. As a result, the workflow is fragmented, and it is challenging to maintain a seamless customer experience. Additionally, the absence of real-time order visibility creates bottlenecks for internal teams, particularly sales, operations, and customer support, when addressing customer queries or resolving issues.</a:t>
            </a:r>
            <a:endParaRPr lang="en-US" alt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sym typeface="+mn-ea"/>
              </a:rPr>
              <a:t>The current Order Management process lacks a centralized contact management feature within the </a:t>
            </a:r>
            <a:r>
              <a:rPr lang="en-US" altLang="en-US" sz="1400" dirty="0" err="1">
                <a:effectLst/>
                <a:latin typeface="Calibri" panose="020F0502020204030204" pitchFamily="34" charset="0"/>
                <a:ea typeface="Times New Roman" panose="02020603050405020304" pitchFamily="18" charset="0"/>
                <a:cs typeface="Times New Roman" panose="02020603050405020304" pitchFamily="18" charset="0"/>
                <a:sym typeface="+mn-ea"/>
              </a:rPr>
              <a:t>Phyzii</a:t>
            </a: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sym typeface="+mn-ea"/>
              </a:rPr>
              <a:t> CRM application. Sales teams and customer service representatives are struggling to efficiently manage and access customer data. Without a unified view of customer profiles, tracking order statuses, addressing customer queries, and creating personalized interactions has become increasingly challenging.</a:t>
            </a:r>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r>
              <a:rPr lang="en-US" sz="1400" dirty="0">
                <a:latin typeface="Calibri" panose="020F0502020204030204" pitchFamily="34" charset="0"/>
                <a:cs typeface="Times New Roman" panose="02020603050405020304" pitchFamily="18" charset="0"/>
              </a:rPr>
              <a:t>Existing reports provide only static views of data, making it difficult to identify trends, anomalies, or opportunities in real time. Stakeholders must often wait for weekly or monthly reports, which delays actionable decision-making. There is also a lack of customization, making it challenging for different departments to access reports tailored to their specific requirements.</a:t>
            </a: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6710641" cy="1400530"/>
          </a:xfrm>
        </p:spPr>
        <p:txBody>
          <a:bodyPr anchor="ctr">
            <a:normAutofit/>
          </a:bodyPr>
          <a:lstStyle/>
          <a:p>
            <a:r>
              <a:rPr lang="en-US" dirty="0">
                <a:solidFill>
                  <a:srgbClr val="FFFFFF"/>
                </a:solidFill>
              </a:rPr>
              <a:t>Situation</a:t>
            </a:r>
            <a:endParaRPr lang="en-US" dirty="0">
              <a:solidFill>
                <a:srgbClr val="FFFFFF"/>
              </a:solidFill>
            </a:endParaRPr>
          </a:p>
        </p:txBody>
      </p:sp>
      <p:sp>
        <p:nvSpPr>
          <p:cNvPr id="3" name="Content Placeholder 2"/>
          <p:cNvSpPr>
            <a:spLocks noGrp="1"/>
          </p:cNvSpPr>
          <p:nvPr>
            <p:ph idx="1"/>
          </p:nvPr>
        </p:nvSpPr>
        <p:spPr>
          <a:xfrm>
            <a:off x="272374" y="3016554"/>
            <a:ext cx="8657617" cy="4104094"/>
          </a:xfrm>
        </p:spPr>
        <p:txBody>
          <a:bodyPr>
            <a:noAutofit/>
          </a:bodyPr>
          <a:lstStyle/>
          <a:p>
            <a:pPr marL="114300" marR="0" lvl="1" indent="0" algn="just">
              <a:lnSpc>
                <a:spcPct val="90000"/>
              </a:lnSpc>
              <a:buNone/>
            </a:pPr>
            <a:r>
              <a:rPr lang="en-US" sz="1400" dirty="0">
                <a:latin typeface="Calibri" panose="020F0502020204030204" pitchFamily="34" charset="0"/>
                <a:cs typeface="Times New Roman" panose="02020603050405020304" pitchFamily="18" charset="0"/>
              </a:rPr>
              <a:t>The sales teams currently lack access to critical tools and real-time data when they are away from their desks. This includes customer information, sales pipelines, product catalogs, order statuses, and communication tools. As a result, sales representatives working remotely or in the field rely on manual processes or follow up with internal teams for information, leading to inefficiencies.</a:t>
            </a: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r>
              <a:rPr lang="en-US" altLang="en-US" sz="1400" dirty="0">
                <a:latin typeface="Calibri" panose="020F0502020204030204" pitchFamily="34" charset="0"/>
                <a:cs typeface="Times New Roman" panose="02020603050405020304" pitchFamily="18" charset="0"/>
              </a:rPr>
              <a:t>The organization currently relies on multiple standalone systems to manage different functions such as customer relationship management (CRM), order processing, inventory, billing, and analytics. In this disconnected environment, team collaboration is hindered, as different departments use separate tools and data silos are created. As a result, there is a lack of end-to-end visibility into business processes, which affects overall operational efficiency and decision-making.</a:t>
            </a:r>
            <a:endParaRPr lang="en-US" alt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6710641" cy="1400530"/>
          </a:xfrm>
        </p:spPr>
        <p:txBody>
          <a:bodyPr anchor="ctr">
            <a:normAutofit/>
          </a:bodyPr>
          <a:lstStyle/>
          <a:p>
            <a:r>
              <a:rPr lang="en-US" dirty="0">
                <a:solidFill>
                  <a:srgbClr val="FFFFFF"/>
                </a:solidFill>
              </a:rPr>
              <a:t>Problem</a:t>
            </a:r>
            <a:endParaRPr lang="en-US" dirty="0">
              <a:solidFill>
                <a:srgbClr val="FFFFFF"/>
              </a:solidFill>
            </a:endParaRPr>
          </a:p>
        </p:txBody>
      </p:sp>
      <p:sp>
        <p:nvSpPr>
          <p:cNvPr id="3" name="Content Placeholder 2"/>
          <p:cNvSpPr>
            <a:spLocks noGrp="1"/>
          </p:cNvSpPr>
          <p:nvPr>
            <p:ph idx="1"/>
          </p:nvPr>
        </p:nvSpPr>
        <p:spPr>
          <a:xfrm>
            <a:off x="272374" y="2452349"/>
            <a:ext cx="8657617" cy="4104094"/>
          </a:xfrm>
        </p:spPr>
        <p:txBody>
          <a:bodyPr>
            <a:noAutofit/>
          </a:bodyPr>
          <a:lstStyle/>
          <a:p>
            <a:pPr marL="400050" lvl="1"/>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The manual nature of the current Order Management process poses several challenges like Inefficiencies and Delays, Error-Prone Operations, Poor Customer Experience, Fragmented Processes, Limited Reporting and Insights, Scalability Challenges.</a:t>
            </a: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The absence of a dedicated contact management system has led to several issues in the Order Management process like Data Fragmentation, Manual Efforts, Missed Opportunities, Delayed Response Times, Reporting Challenges etc.</a:t>
            </a: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r>
              <a:rPr lang="en-US" sz="1400" dirty="0">
                <a:latin typeface="Calibri" panose="020F0502020204030204" pitchFamily="34" charset="0"/>
                <a:cs typeface="Times New Roman" panose="02020603050405020304" pitchFamily="18" charset="0"/>
              </a:rPr>
              <a:t>The limitations in reporting and analytics capabilities create several significant challenges Delays in Decision-Making, Lack of Visibility, Limited Customization, Missed KPIs, Inconsistent Data Integration, Inefficient Resource Allocation </a:t>
            </a:r>
            <a:endParaRPr lang="en-US" sz="1400" dirty="0">
              <a:latin typeface="Calibri" panose="020F0502020204030204" pitchFamily="34"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6710641" cy="1400530"/>
          </a:xfrm>
        </p:spPr>
        <p:txBody>
          <a:bodyPr anchor="ctr">
            <a:normAutofit/>
          </a:bodyPr>
          <a:lstStyle/>
          <a:p>
            <a:r>
              <a:rPr lang="en-US" dirty="0">
                <a:solidFill>
                  <a:srgbClr val="FFFFFF"/>
                </a:solidFill>
              </a:rPr>
              <a:t>Problem</a:t>
            </a:r>
            <a:endParaRPr lang="en-US" dirty="0">
              <a:solidFill>
                <a:srgbClr val="FFFFFF"/>
              </a:solidFill>
            </a:endParaRPr>
          </a:p>
        </p:txBody>
      </p:sp>
      <p:sp>
        <p:nvSpPr>
          <p:cNvPr id="3" name="Content Placeholder 2"/>
          <p:cNvSpPr>
            <a:spLocks noGrp="1"/>
          </p:cNvSpPr>
          <p:nvPr>
            <p:ph idx="1"/>
          </p:nvPr>
        </p:nvSpPr>
        <p:spPr>
          <a:xfrm>
            <a:off x="272374" y="2977644"/>
            <a:ext cx="8657617" cy="3092417"/>
          </a:xfrm>
        </p:spPr>
        <p:txBody>
          <a:bodyPr>
            <a:noAutofit/>
          </a:bodyPr>
          <a:lstStyle/>
          <a:p>
            <a:pPr marL="400050" marR="0" lvl="1" algn="l"/>
            <a:r>
              <a:rPr lang="en-US" sz="1400" dirty="0">
                <a:effectLst/>
                <a:latin typeface="Calibri" panose="020F0502020204030204" pitchFamily="34" charset="0"/>
                <a:ea typeface="Times New Roman" panose="02020603050405020304" pitchFamily="18" charset="0"/>
                <a:cs typeface="Times New Roman" panose="02020603050405020304" pitchFamily="18" charset="0"/>
              </a:rPr>
              <a:t>The lack of mobile accessibility presents several critical challenges like Missed Opportunities, Delayed Responses, Reduced Productivity, Inconsistent Customer Experience, Data Fragmentation, Competitive Disadvantage.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just">
              <a:lnSpc>
                <a:spcPct val="90000"/>
              </a:lnSpc>
            </a:pP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The lack of system integration introduces several challenges like Inefficiencies in Operations, Data Redundancy and Inconsistencies, Fragmented Processes, Reduced Collaboration, Customer Experience Impact and Scalability Issues.</a:t>
            </a:r>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6710641" cy="1400530"/>
          </a:xfrm>
        </p:spPr>
        <p:txBody>
          <a:bodyPr anchor="ctr">
            <a:normAutofit/>
          </a:bodyPr>
          <a:lstStyle/>
          <a:p>
            <a:r>
              <a:rPr lang="en-US" dirty="0">
                <a:solidFill>
                  <a:srgbClr val="FFFFFF"/>
                </a:solidFill>
              </a:rPr>
              <a:t>Opportunity</a:t>
            </a:r>
            <a:endParaRPr lang="en-US" dirty="0">
              <a:solidFill>
                <a:srgbClr val="FFFFFF"/>
              </a:solidFill>
            </a:endParaRPr>
          </a:p>
        </p:txBody>
      </p:sp>
      <p:sp>
        <p:nvSpPr>
          <p:cNvPr id="3" name="Content Placeholder 2"/>
          <p:cNvSpPr>
            <a:spLocks noGrp="1"/>
          </p:cNvSpPr>
          <p:nvPr>
            <p:ph idx="1"/>
          </p:nvPr>
        </p:nvSpPr>
        <p:spPr>
          <a:xfrm>
            <a:off x="272374" y="2977644"/>
            <a:ext cx="8657617" cy="3092417"/>
          </a:xfrm>
        </p:spPr>
        <p:txBody>
          <a:bodyPr>
            <a:noAutofit/>
          </a:bodyPr>
          <a:lstStyle/>
          <a:p>
            <a:pPr marL="400050" marR="0" lvl="1" algn="l"/>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Implementing an Order Management module within the </a:t>
            </a:r>
            <a:r>
              <a:rPr lang="en-US" altLang="en-US" sz="1400" dirty="0" err="1">
                <a:effectLst/>
                <a:latin typeface="Calibri" panose="020F0502020204030204" pitchFamily="34" charset="0"/>
                <a:ea typeface="Times New Roman" panose="02020603050405020304" pitchFamily="18" charset="0"/>
                <a:cs typeface="Times New Roman" panose="02020603050405020304" pitchFamily="18" charset="0"/>
              </a:rPr>
              <a:t>Phyzii</a:t>
            </a: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 CRM application presents several opportunities like Process Automation, Real-Time Order Tracking, Improved Data Accuracy, Enhanced Customer Satisfaction, Actionable Insights, Scalability, Cross-Functional Collaboration.</a:t>
            </a:r>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00050" lvl="1"/>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sym typeface="+mn-ea"/>
              </a:rPr>
              <a:t>Implementing a centralized Contact Management feature integrated into the </a:t>
            </a:r>
            <a:r>
              <a:rPr lang="en-US" altLang="en-US" sz="1400" dirty="0" err="1">
                <a:effectLst/>
                <a:latin typeface="Calibri" panose="020F0502020204030204" pitchFamily="34" charset="0"/>
                <a:ea typeface="Times New Roman" panose="02020603050405020304" pitchFamily="18" charset="0"/>
                <a:cs typeface="Times New Roman" panose="02020603050405020304" pitchFamily="18" charset="0"/>
                <a:sym typeface="+mn-ea"/>
              </a:rPr>
              <a:t>Phyzii</a:t>
            </a: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sym typeface="+mn-ea"/>
              </a:rPr>
              <a:t> CRM for Order Management offers several opportunities like </a:t>
            </a:r>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Centralized Customer Database, Enhanced Efficiency, Improved Customer Engagement, Actionable Insights, Streamlined Operations, Scalability</a:t>
            </a:r>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endParaRPr lang="en-US" altLang="en-US" sz="1400" dirty="0">
              <a:latin typeface="Calibri" panose="020F0502020204030204" pitchFamily="34" charset="0"/>
              <a:ea typeface="Times New Roman" panose="02020603050405020304" pitchFamily="18" charset="0"/>
              <a:cs typeface="Times New Roman" panose="02020603050405020304" pitchFamily="18" charset="0"/>
            </a:endParaRPr>
          </a:p>
          <a:p>
            <a:pPr marL="400050" lvl="1"/>
            <a:r>
              <a:rPr lang="en-US" sz="1400" dirty="0">
                <a:latin typeface="Calibri" panose="020F0502020204030204" pitchFamily="34" charset="0"/>
                <a:cs typeface="Times New Roman" panose="02020603050405020304" pitchFamily="18" charset="0"/>
              </a:rPr>
              <a:t>Implementing advanced analytics and reporting solutions within the organization presents numerous opportunities like Real-Time Insights, Improved Visibility, Customizable Reports, Data Consolidation, Proactive Decision-Making, Enhanced Productivity, Scalability, Data-Driven Culture</a:t>
            </a:r>
            <a:endParaRPr lang="en-US" sz="1400" dirty="0">
              <a:latin typeface="Calibri" panose="020F0502020204030204" pitchFamily="34" charset="0"/>
              <a:cs typeface="Times New Roman" panose="02020603050405020304" pitchFamily="18" charset="0"/>
            </a:endParaRP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6710641" cy="1400530"/>
          </a:xfrm>
        </p:spPr>
        <p:txBody>
          <a:bodyPr anchor="ctr">
            <a:normAutofit/>
          </a:bodyPr>
          <a:lstStyle/>
          <a:p>
            <a:r>
              <a:rPr lang="en-US" dirty="0">
                <a:solidFill>
                  <a:srgbClr val="FFFFFF"/>
                </a:solidFill>
              </a:rPr>
              <a:t>Opportunity</a:t>
            </a:r>
            <a:endParaRPr lang="en-US" dirty="0">
              <a:solidFill>
                <a:srgbClr val="FFFFFF"/>
              </a:solidFill>
            </a:endParaRPr>
          </a:p>
        </p:txBody>
      </p:sp>
      <p:sp>
        <p:nvSpPr>
          <p:cNvPr id="3" name="Content Placeholder 2"/>
          <p:cNvSpPr>
            <a:spLocks noGrp="1"/>
          </p:cNvSpPr>
          <p:nvPr>
            <p:ph idx="1"/>
          </p:nvPr>
        </p:nvSpPr>
        <p:spPr>
          <a:xfrm>
            <a:off x="272374" y="2977644"/>
            <a:ext cx="8657617" cy="3092417"/>
          </a:xfrm>
        </p:spPr>
        <p:txBody>
          <a:bodyPr>
            <a:noAutofit/>
          </a:bodyPr>
          <a:lstStyle/>
          <a:p>
            <a:pPr marL="400050" lvl="1" algn="l"/>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Implementing mobile accessibility features for the sales teams presents a significant opportunity to enhance productivity, responsiveness, and customer engagement like Real-Time Data Access, Improved Responsiveness, Increased Productivity, Enhanced Customer Engagement, Streamlined Collaboration, Data Accuracy, Competitive Advantage and Better Decision-Making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00050" lvl="1"/>
            <a:r>
              <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rPr>
              <a:t>Integrating these systems into a unified platform presents a significant opportunity to transform operations, enhance collaboration, and drive efficiency like Seamless Workflows, Enhanced Collaboration, Improved Data Accuracy and Consistency, Centralized Data Insights, Time and Cost Savings, Scalability, Improved Customer Experience and Compliance and Security</a:t>
            </a:r>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p:cNvSpPr>
            <a:spLocks noGrp="1" noRot="1" noChangeAspect="1" noMove="1" noResize="1" noEditPoints="1" noAdjustHandles="1" noChangeArrowheads="1" noChangeShapeType="1" noTextEdit="1"/>
          </p:cNvSpPr>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6" name="Rectangle 25"/>
          <p:cNvSpPr>
            <a:spLocks noGrp="1" noRot="1" noChangeAspect="1" noMove="1" noResize="1" noEditPoints="1" noAdjustHandles="1" noChangeArrowheads="1" noChangeShapeType="1" noTextEdit="1"/>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7"/>
          <p:cNvSpPr>
            <a:spLocks noGrp="1" noRot="1" noChangeAspect="1" noMove="1" noResize="1" noEditPoints="1" noAdjustHandles="1" noChangeArrowheads="1" noChangeShapeType="1" noTextEdit="1"/>
          </p:cNvSpPr>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0" name="Freeform: Shape 29"/>
          <p:cNvSpPr>
            <a:spLocks noGrp="1" noRot="1" noChangeAspect="1" noMove="1" noResize="1" noEditPoints="1" noAdjustHandles="1" noChangeArrowheads="1" noChangeShapeType="1" noTextEdit="1"/>
          </p:cNvSpPr>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txBody>
          <a:bodyPr/>
          <a:lstStyle/>
          <a:p>
            <a:endParaRPr lang="en-US"/>
          </a:p>
        </p:txBody>
      </p:sp>
      <p:sp>
        <p:nvSpPr>
          <p:cNvPr id="2" name="Title 1"/>
          <p:cNvSpPr>
            <a:spLocks noGrp="1"/>
          </p:cNvSpPr>
          <p:nvPr>
            <p:ph type="title"/>
          </p:nvPr>
        </p:nvSpPr>
        <p:spPr>
          <a:xfrm>
            <a:off x="827484" y="335982"/>
            <a:ext cx="7421571" cy="1400530"/>
          </a:xfrm>
        </p:spPr>
        <p:txBody>
          <a:bodyPr anchor="ctr">
            <a:normAutofit/>
          </a:bodyPr>
          <a:lstStyle/>
          <a:p>
            <a:r>
              <a:rPr lang="en-US" dirty="0">
                <a:solidFill>
                  <a:srgbClr val="FFFFFF"/>
                </a:solidFill>
              </a:rPr>
              <a:t>Purpose Statement(Goal)</a:t>
            </a:r>
            <a:endParaRPr lang="en-US" dirty="0">
              <a:solidFill>
                <a:srgbClr val="FFFFFF"/>
              </a:solidFill>
            </a:endParaRPr>
          </a:p>
        </p:txBody>
      </p:sp>
      <p:sp>
        <p:nvSpPr>
          <p:cNvPr id="3" name="Content Placeholder 2"/>
          <p:cNvSpPr>
            <a:spLocks noGrp="1"/>
          </p:cNvSpPr>
          <p:nvPr>
            <p:ph idx="1"/>
          </p:nvPr>
        </p:nvSpPr>
        <p:spPr>
          <a:xfrm>
            <a:off x="272374" y="2977644"/>
            <a:ext cx="7976681" cy="3092417"/>
          </a:xfrm>
        </p:spPr>
        <p:txBody>
          <a:bodyPr>
            <a:noAutofit/>
          </a:bodyPr>
          <a:lstStyle/>
          <a:p>
            <a:pPr marL="400050" lvl="1" algn="just"/>
            <a:r>
              <a:rPr lang="en-US" sz="1600" dirty="0">
                <a:latin typeface="Calibri" panose="020F0502020204030204" pitchFamily="34" charset="0"/>
                <a:cs typeface="Times New Roman" panose="02020603050405020304" pitchFamily="18" charset="0"/>
              </a:rPr>
              <a:t>To streamline order processing, inventory tracking, and invoicing through automation while centralizing customer data for improved segmentation and communication, enhancing customer relationships and team productivity. Additionally, to deliver robust reporting and analytics with real-time data visualization for actionable insights and strategic decision-making, equip sales teams with mobile access to essential tools for increased efficiency and agility, and integrate the CRM system with existing business tools to ensure data consistency, improve operational efficiency, and foster cross-functional collaboration.</a:t>
            </a:r>
            <a:endParaRPr lang="en-US" sz="1600" dirty="0">
              <a:latin typeface="Calibri" panose="020F0502020204030204" pitchFamily="34" charset="0"/>
              <a:cs typeface="Times New Roman" panose="02020603050405020304" pitchFamily="18" charset="0"/>
            </a:endParaRPr>
          </a:p>
          <a:p>
            <a:pPr marL="400050" lvl="1"/>
            <a:endParaRPr lang="en-US" alt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marR="0" lvl="1" algn="l"/>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90000"/>
              </a:lnSpc>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lgn="just">
              <a:lnSpc>
                <a:spcPct val="90000"/>
              </a:lnSpc>
              <a:buNone/>
            </a:pPr>
            <a:endParaRPr lang="en-US" sz="1400" dirty="0">
              <a:latin typeface="Calibri" panose="020F0502020204030204" pitchFamily="34" charset="0"/>
              <a:cs typeface="Times New Roman" panose="02020603050405020304" pitchFamily="18" charset="0"/>
            </a:endParaRPr>
          </a:p>
          <a:p>
            <a:pPr marL="114300" lvl="1" indent="0" algn="just">
              <a:lnSpc>
                <a:spcPct val="90000"/>
              </a:lnSpc>
              <a:buNone/>
            </a:pPr>
            <a:endParaRPr lang="en-US" altLang="en-US" sz="1200" dirty="0">
              <a:effectLst/>
              <a:latin typeface="Calibri" panose="020F0502020204030204" pitchFamily="34" charset="0"/>
              <a:ea typeface="Times New Roman" panose="02020603050405020304" pitchFamily="18" charset="0"/>
              <a:cs typeface="Times New Roman" panose="02020603050405020304" pitchFamily="18" charset="0"/>
              <a:sym typeface="+mn-ea"/>
            </a:endParaRPr>
          </a:p>
          <a:p>
            <a:pPr marL="114300" lvl="1" indent="0" algn="just">
              <a:lnSpc>
                <a:spcPct val="90000"/>
              </a:lnSpc>
              <a:buNone/>
            </a:pP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90000"/>
              </a:lnSpc>
            </a:pPr>
            <a:endParaRPr lang="en-US" sz="1200" dirty="0"/>
          </a:p>
        </p:txBody>
      </p:sp>
      <p:sp>
        <p:nvSpPr>
          <p:cNvPr id="4" name="Slide Number Placeholder 3"/>
          <p:cNvSpPr>
            <a:spLocks noGrp="1"/>
          </p:cNvSpPr>
          <p:nvPr>
            <p:ph type="sldNum" sz="quarter" idx="12"/>
          </p:nvPr>
        </p:nvSpPr>
        <p:spPr/>
        <p:txBody>
          <a:bodyPr/>
          <a:lstStyle/>
          <a:p>
            <a:fld id="{C1FF6DA9-008F-8B48-92A6-B652298478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11550</Words>
  <Application>WPS Presentation</Application>
  <PresentationFormat>On-screen Show (4:3)</PresentationFormat>
  <Paragraphs>305</Paragraphs>
  <Slides>20</Slides>
  <Notes>18</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20</vt:i4>
      </vt:variant>
    </vt:vector>
  </HeadingPairs>
  <TitlesOfParts>
    <vt:vector size="36" baseType="lpstr">
      <vt:lpstr>Arial</vt:lpstr>
      <vt:lpstr>SimSun</vt:lpstr>
      <vt:lpstr>Wingdings</vt:lpstr>
      <vt:lpstr>Wingdings 3</vt:lpstr>
      <vt:lpstr>Arial</vt:lpstr>
      <vt:lpstr>Century Gothic</vt:lpstr>
      <vt:lpstr>Calibri</vt:lpstr>
      <vt:lpstr>Times New Roman</vt:lpstr>
      <vt:lpstr>MS Mincho</vt:lpstr>
      <vt:lpstr>Microsoft YaHei</vt:lpstr>
      <vt:lpstr>Arial Unicode MS</vt:lpstr>
      <vt:lpstr>Aptos</vt:lpstr>
      <vt:lpstr>Segoe Print</vt:lpstr>
      <vt:lpstr>Symbol</vt:lpstr>
      <vt:lpstr>Courier New</vt:lpstr>
      <vt:lpstr>Ion</vt:lpstr>
      <vt:lpstr>Phyzii (Sales CRM Application) Waterfall Model Approach </vt:lpstr>
      <vt:lpstr>Features Introduced in Phyzii (Sales CRM Application)</vt:lpstr>
      <vt:lpstr>Situation</vt:lpstr>
      <vt:lpstr>Situation</vt:lpstr>
      <vt:lpstr>Problem</vt:lpstr>
      <vt:lpstr>Problem</vt:lpstr>
      <vt:lpstr>Opportunity</vt:lpstr>
      <vt:lpstr>Opportunity</vt:lpstr>
      <vt:lpstr>Purpose Statement(Goal)</vt:lpstr>
      <vt:lpstr>Project Objectives</vt:lpstr>
      <vt:lpstr>Project Objectives</vt:lpstr>
      <vt:lpstr>Project Objectives</vt:lpstr>
      <vt:lpstr>Success Criteria</vt:lpstr>
      <vt:lpstr>Methods/Approach</vt:lpstr>
      <vt:lpstr>Methods/Approach</vt:lpstr>
      <vt:lpstr>Methods/Approach</vt:lpstr>
      <vt:lpstr>Resources</vt:lpstr>
      <vt:lpstr>Risks</vt:lpstr>
      <vt:lpstr>Dependencies</vt:lpstr>
      <vt:lpstr>Project Sponsor : Dr Reddys’ Lab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generated using python-pptx</dc:description>
  <cp:lastModifiedBy>USER</cp:lastModifiedBy>
  <cp:revision>46</cp:revision>
  <dcterms:created xsi:type="dcterms:W3CDTF">2013-01-27T09:14:00Z</dcterms:created>
  <dcterms:modified xsi:type="dcterms:W3CDTF">2025-01-17T07:23:48Z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D45BBFBF4F9543B8B47BD25E2B0A97D8_13</vt:lpwstr>
  </property>
  <property fmtid="{D5CDD505-2E9C-101B-9397-08002B2CF9AE}" pid="3" name="KSOProductBuildVer">
    <vt:lpwstr>1033-12.2.0.19805</vt:lpwstr>
  </property>
</Properties>
</file>