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1" d="100"/>
          <a:sy n="81" d="100"/>
        </p:scale>
        <p:origin x="75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9ED7290-F842-4E76-A26F-EAD0F9B3A97B}" type="datetimeFigureOut">
              <a:rPr lang="en-IN" smtClean="0"/>
              <a:t>21-01-2025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5782E55-5556-4425-99B2-F41765D58D1D}" type="slidenum">
              <a:rPr lang="en-IN" smtClean="0"/>
              <a:t>‹#›</a:t>
            </a:fld>
            <a:endParaRPr lang="en-IN"/>
          </a:p>
        </p:txBody>
      </p:sp>
    </p:spTree>
    <p:extLst>
      <p:ext uri="{BB962C8B-B14F-4D97-AF65-F5344CB8AC3E}">
        <p14:creationId xmlns:p14="http://schemas.microsoft.com/office/powerpoint/2010/main" val="1998303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ED7290-F842-4E76-A26F-EAD0F9B3A97B}" type="datetimeFigureOut">
              <a:rPr lang="en-IN" smtClean="0"/>
              <a:t>21-01-2025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5782E55-5556-4425-99B2-F41765D58D1D}" type="slidenum">
              <a:rPr lang="en-IN" smtClean="0"/>
              <a:t>‹#›</a:t>
            </a:fld>
            <a:endParaRPr lang="en-IN"/>
          </a:p>
        </p:txBody>
      </p:sp>
    </p:spTree>
    <p:extLst>
      <p:ext uri="{BB962C8B-B14F-4D97-AF65-F5344CB8AC3E}">
        <p14:creationId xmlns:p14="http://schemas.microsoft.com/office/powerpoint/2010/main" val="1212593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ED7290-F842-4E76-A26F-EAD0F9B3A97B}" type="datetimeFigureOut">
              <a:rPr lang="en-IN" smtClean="0"/>
              <a:t>21-01-2025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5782E55-5556-4425-99B2-F41765D58D1D}" type="slidenum">
              <a:rPr lang="en-IN" smtClean="0"/>
              <a:t>‹#›</a:t>
            </a:fld>
            <a:endParaRPr lang="en-IN"/>
          </a:p>
        </p:txBody>
      </p:sp>
    </p:spTree>
    <p:extLst>
      <p:ext uri="{BB962C8B-B14F-4D97-AF65-F5344CB8AC3E}">
        <p14:creationId xmlns:p14="http://schemas.microsoft.com/office/powerpoint/2010/main" val="1404356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ED7290-F842-4E76-A26F-EAD0F9B3A97B}" type="datetimeFigureOut">
              <a:rPr lang="en-IN" smtClean="0"/>
              <a:t>21-01-2025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5782E55-5556-4425-99B2-F41765D58D1D}" type="slidenum">
              <a:rPr lang="en-IN" smtClean="0"/>
              <a:t>‹#›</a:t>
            </a:fld>
            <a:endParaRPr lang="en-IN"/>
          </a:p>
        </p:txBody>
      </p:sp>
    </p:spTree>
    <p:extLst>
      <p:ext uri="{BB962C8B-B14F-4D97-AF65-F5344CB8AC3E}">
        <p14:creationId xmlns:p14="http://schemas.microsoft.com/office/powerpoint/2010/main" val="1983055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ED7290-F842-4E76-A26F-EAD0F9B3A97B}" type="datetimeFigureOut">
              <a:rPr lang="en-IN" smtClean="0"/>
              <a:t>21-01-2025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5782E55-5556-4425-99B2-F41765D58D1D}" type="slidenum">
              <a:rPr lang="en-IN" smtClean="0"/>
              <a:t>‹#›</a:t>
            </a:fld>
            <a:endParaRPr lang="en-IN"/>
          </a:p>
        </p:txBody>
      </p:sp>
    </p:spTree>
    <p:extLst>
      <p:ext uri="{BB962C8B-B14F-4D97-AF65-F5344CB8AC3E}">
        <p14:creationId xmlns:p14="http://schemas.microsoft.com/office/powerpoint/2010/main" val="1170844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9ED7290-F842-4E76-A26F-EAD0F9B3A97B}" type="datetimeFigureOut">
              <a:rPr lang="en-IN" smtClean="0"/>
              <a:t>21-01-2025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5782E55-5556-4425-99B2-F41765D58D1D}" type="slidenum">
              <a:rPr lang="en-IN" smtClean="0"/>
              <a:t>‹#›</a:t>
            </a:fld>
            <a:endParaRPr lang="en-IN"/>
          </a:p>
        </p:txBody>
      </p:sp>
    </p:spTree>
    <p:extLst>
      <p:ext uri="{BB962C8B-B14F-4D97-AF65-F5344CB8AC3E}">
        <p14:creationId xmlns:p14="http://schemas.microsoft.com/office/powerpoint/2010/main" val="1118962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9ED7290-F842-4E76-A26F-EAD0F9B3A97B}" type="datetimeFigureOut">
              <a:rPr lang="en-IN" smtClean="0"/>
              <a:t>21-01-2025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5782E55-5556-4425-99B2-F41765D58D1D}" type="slidenum">
              <a:rPr lang="en-IN" smtClean="0"/>
              <a:t>‹#›</a:t>
            </a:fld>
            <a:endParaRPr lang="en-IN"/>
          </a:p>
        </p:txBody>
      </p:sp>
    </p:spTree>
    <p:extLst>
      <p:ext uri="{BB962C8B-B14F-4D97-AF65-F5344CB8AC3E}">
        <p14:creationId xmlns:p14="http://schemas.microsoft.com/office/powerpoint/2010/main" val="150878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9ED7290-F842-4E76-A26F-EAD0F9B3A97B}" type="datetimeFigureOut">
              <a:rPr lang="en-IN" smtClean="0"/>
              <a:t>21-01-2025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5782E55-5556-4425-99B2-F41765D58D1D}" type="slidenum">
              <a:rPr lang="en-IN" smtClean="0"/>
              <a:t>‹#›</a:t>
            </a:fld>
            <a:endParaRPr lang="en-IN"/>
          </a:p>
        </p:txBody>
      </p:sp>
    </p:spTree>
    <p:extLst>
      <p:ext uri="{BB962C8B-B14F-4D97-AF65-F5344CB8AC3E}">
        <p14:creationId xmlns:p14="http://schemas.microsoft.com/office/powerpoint/2010/main" val="2869569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ED7290-F842-4E76-A26F-EAD0F9B3A97B}" type="datetimeFigureOut">
              <a:rPr lang="en-IN" smtClean="0"/>
              <a:t>21-01-2025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5782E55-5556-4425-99B2-F41765D58D1D}" type="slidenum">
              <a:rPr lang="en-IN" smtClean="0"/>
              <a:t>‹#›</a:t>
            </a:fld>
            <a:endParaRPr lang="en-IN"/>
          </a:p>
        </p:txBody>
      </p:sp>
    </p:spTree>
    <p:extLst>
      <p:ext uri="{BB962C8B-B14F-4D97-AF65-F5344CB8AC3E}">
        <p14:creationId xmlns:p14="http://schemas.microsoft.com/office/powerpoint/2010/main" val="1792114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9ED7290-F842-4E76-A26F-EAD0F9B3A97B}" type="datetimeFigureOut">
              <a:rPr lang="en-IN" smtClean="0"/>
              <a:t>21-01-2025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5782E55-5556-4425-99B2-F41765D58D1D}" type="slidenum">
              <a:rPr lang="en-IN" smtClean="0"/>
              <a:t>‹#›</a:t>
            </a:fld>
            <a:endParaRPr lang="en-IN"/>
          </a:p>
        </p:txBody>
      </p:sp>
    </p:spTree>
    <p:extLst>
      <p:ext uri="{BB962C8B-B14F-4D97-AF65-F5344CB8AC3E}">
        <p14:creationId xmlns:p14="http://schemas.microsoft.com/office/powerpoint/2010/main" val="121019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9ED7290-F842-4E76-A26F-EAD0F9B3A97B}" type="datetimeFigureOut">
              <a:rPr lang="en-IN" smtClean="0"/>
              <a:t>21-01-2025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5782E55-5556-4425-99B2-F41765D58D1D}" type="slidenum">
              <a:rPr lang="en-IN" smtClean="0"/>
              <a:t>‹#›</a:t>
            </a:fld>
            <a:endParaRPr lang="en-IN"/>
          </a:p>
        </p:txBody>
      </p:sp>
    </p:spTree>
    <p:extLst>
      <p:ext uri="{BB962C8B-B14F-4D97-AF65-F5344CB8AC3E}">
        <p14:creationId xmlns:p14="http://schemas.microsoft.com/office/powerpoint/2010/main" val="390413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ED7290-F842-4E76-A26F-EAD0F9B3A97B}" type="datetimeFigureOut">
              <a:rPr lang="en-IN" smtClean="0"/>
              <a:t>21-01-2025</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782E55-5556-4425-99B2-F41765D58D1D}" type="slidenum">
              <a:rPr lang="en-IN" smtClean="0"/>
              <a:t>‹#›</a:t>
            </a:fld>
            <a:endParaRPr lang="en-IN"/>
          </a:p>
        </p:txBody>
      </p:sp>
    </p:spTree>
    <p:extLst>
      <p:ext uri="{BB962C8B-B14F-4D97-AF65-F5344CB8AC3E}">
        <p14:creationId xmlns:p14="http://schemas.microsoft.com/office/powerpoint/2010/main" val="9679604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CD51590-2A67-3D95-504F-6D8E9724685B}"/>
              </a:ext>
            </a:extLst>
          </p:cNvPr>
          <p:cNvSpPr>
            <a:spLocks noGrp="1"/>
          </p:cNvSpPr>
          <p:nvPr>
            <p:ph type="title"/>
          </p:nvPr>
        </p:nvSpPr>
        <p:spPr>
          <a:xfrm>
            <a:off x="838200" y="121291"/>
            <a:ext cx="10515600" cy="1569397"/>
          </a:xfrm>
        </p:spPr>
        <p:txBody>
          <a:bodyPr>
            <a:normAutofit/>
          </a:bodyPr>
          <a:lstStyle/>
          <a:p>
            <a:pPr algn="ctr"/>
            <a:r>
              <a:rPr lang="en-US" sz="2000" b="1" dirty="0">
                <a:latin typeface="Arial" panose="020B0604020202020204" pitchFamily="34" charset="0"/>
                <a:cs typeface="Arial" panose="020B0604020202020204" pitchFamily="34" charset="0"/>
              </a:rPr>
              <a:t>Live Project-Waterfall Model-Kotak Mobile Application</a:t>
            </a:r>
            <a:endParaRPr lang="en-IN" sz="2000" b="1" dirty="0">
              <a:latin typeface="Arial" panose="020B0604020202020204" pitchFamily="34" charset="0"/>
              <a:cs typeface="Arial" panose="020B0604020202020204" pitchFamily="34" charset="0"/>
            </a:endParaRPr>
          </a:p>
        </p:txBody>
      </p:sp>
      <p:graphicFrame>
        <p:nvGraphicFramePr>
          <p:cNvPr id="5" name="Table 4">
            <a:extLst>
              <a:ext uri="{FF2B5EF4-FFF2-40B4-BE49-F238E27FC236}">
                <a16:creationId xmlns:a16="http://schemas.microsoft.com/office/drawing/2014/main" id="{0ECDAD3E-760C-2F8E-1CDD-35DCB1B5E304}"/>
              </a:ext>
            </a:extLst>
          </p:cNvPr>
          <p:cNvGraphicFramePr>
            <a:graphicFrameLocks noGrp="1"/>
          </p:cNvGraphicFramePr>
          <p:nvPr>
            <p:extLst>
              <p:ext uri="{D42A27DB-BD31-4B8C-83A1-F6EECF244321}">
                <p14:modId xmlns:p14="http://schemas.microsoft.com/office/powerpoint/2010/main" val="22435447"/>
              </p:ext>
            </p:extLst>
          </p:nvPr>
        </p:nvGraphicFramePr>
        <p:xfrm>
          <a:off x="2032000" y="1480009"/>
          <a:ext cx="8128000" cy="377072"/>
        </p:xfrm>
        <a:graphic>
          <a:graphicData uri="http://schemas.openxmlformats.org/drawingml/2006/table">
            <a:tbl>
              <a:tblPr firstRow="1" bandRow="1">
                <a:tableStyleId>{00A15C55-8517-42AA-B614-E9B94910E393}</a:tableStyleId>
              </a:tblPr>
              <a:tblGrid>
                <a:gridCol w="8128000">
                  <a:extLst>
                    <a:ext uri="{9D8B030D-6E8A-4147-A177-3AD203B41FA5}">
                      <a16:colId xmlns:a16="http://schemas.microsoft.com/office/drawing/2014/main" val="2473579817"/>
                    </a:ext>
                  </a:extLst>
                </a:gridCol>
              </a:tblGrid>
              <a:tr h="377072">
                <a:tc>
                  <a:txBody>
                    <a:bodyPr/>
                    <a:lstStyle/>
                    <a:p>
                      <a:pPr algn="ctr"/>
                      <a:r>
                        <a:rPr lang="en-US" dirty="0"/>
                        <a:t>Prepared by-Aditi Ghangrekar</a:t>
                      </a:r>
                      <a:endParaRPr lang="en-IN" dirty="0"/>
                    </a:p>
                  </a:txBody>
                  <a:tcPr/>
                </a:tc>
                <a:extLst>
                  <a:ext uri="{0D108BD9-81ED-4DB2-BD59-A6C34878D82A}">
                    <a16:rowId xmlns:a16="http://schemas.microsoft.com/office/drawing/2014/main" val="1452665716"/>
                  </a:ext>
                </a:extLst>
              </a:tr>
            </a:tbl>
          </a:graphicData>
        </a:graphic>
      </p:graphicFrame>
      <p:graphicFrame>
        <p:nvGraphicFramePr>
          <p:cNvPr id="6" name="Table 5">
            <a:extLst>
              <a:ext uri="{FF2B5EF4-FFF2-40B4-BE49-F238E27FC236}">
                <a16:creationId xmlns:a16="http://schemas.microsoft.com/office/drawing/2014/main" id="{1FECA208-A60C-E4FD-C322-455F6B79D711}"/>
              </a:ext>
            </a:extLst>
          </p:cNvPr>
          <p:cNvGraphicFramePr>
            <a:graphicFrameLocks noGrp="1"/>
          </p:cNvGraphicFramePr>
          <p:nvPr>
            <p:extLst>
              <p:ext uri="{D42A27DB-BD31-4B8C-83A1-F6EECF244321}">
                <p14:modId xmlns:p14="http://schemas.microsoft.com/office/powerpoint/2010/main" val="539656194"/>
              </p:ext>
            </p:extLst>
          </p:nvPr>
        </p:nvGraphicFramePr>
        <p:xfrm>
          <a:off x="2130458" y="1951349"/>
          <a:ext cx="7935274" cy="4785360"/>
        </p:xfrm>
        <a:graphic>
          <a:graphicData uri="http://schemas.openxmlformats.org/drawingml/2006/table">
            <a:tbl>
              <a:tblPr firstRow="1" bandRow="1">
                <a:tableStyleId>{0505E3EF-67EA-436B-97B2-0124C06EBD24}</a:tableStyleId>
              </a:tblPr>
              <a:tblGrid>
                <a:gridCol w="7935274">
                  <a:extLst>
                    <a:ext uri="{9D8B030D-6E8A-4147-A177-3AD203B41FA5}">
                      <a16:colId xmlns:a16="http://schemas.microsoft.com/office/drawing/2014/main" val="3166332740"/>
                    </a:ext>
                  </a:extLst>
                </a:gridCol>
              </a:tblGrid>
              <a:tr h="4685122">
                <a:tc>
                  <a:txBody>
                    <a:bodyPr/>
                    <a:lstStyle/>
                    <a:p>
                      <a:r>
                        <a:rPr lang="en-IN" dirty="0"/>
                        <a:t>Purpose Statement (Goals):</a:t>
                      </a:r>
                    </a:p>
                    <a:p>
                      <a:r>
                        <a:rPr lang="en-US" sz="1200" b="0" dirty="0">
                          <a:latin typeface="Arial" panose="020B0604020202020204" pitchFamily="34" charset="0"/>
                          <a:cs typeface="Arial" panose="020B0604020202020204" pitchFamily="34" charset="0"/>
                        </a:rPr>
                        <a:t>Deliver cutting-edge mobile banking solutions.</a:t>
                      </a:r>
                    </a:p>
                    <a:p>
                      <a:endParaRPr lang="en-US" sz="1200" b="0" dirty="0">
                        <a:latin typeface="Arial" panose="020B0604020202020204" pitchFamily="34" charset="0"/>
                        <a:cs typeface="Arial" panose="020B0604020202020204" pitchFamily="34" charset="0"/>
                      </a:endParaRPr>
                    </a:p>
                    <a:p>
                      <a:r>
                        <a:rPr lang="en-US" sz="1200" b="0" dirty="0">
                          <a:latin typeface="Arial" panose="020B0604020202020204" pitchFamily="34" charset="0"/>
                          <a:cs typeface="Arial" panose="020B0604020202020204" pitchFamily="34" charset="0"/>
                        </a:rPr>
                        <a:t>Enhance customer experience with secure and efficient services. Structured approach aligns with banking standards and regulatory requirements.</a:t>
                      </a:r>
                    </a:p>
                    <a:p>
                      <a:endParaRPr lang="en-US" sz="1200" b="0" dirty="0">
                        <a:latin typeface="Arial" panose="020B0604020202020204" pitchFamily="34" charset="0"/>
                        <a:cs typeface="Arial" panose="020B0604020202020204" pitchFamily="34" charset="0"/>
                      </a:endParaRPr>
                    </a:p>
                    <a:p>
                      <a:r>
                        <a:rPr lang="en-US" sz="1400" b="1" dirty="0">
                          <a:latin typeface="Arial" panose="020B0604020202020204" pitchFamily="34" charset="0"/>
                          <a:cs typeface="Arial" panose="020B0604020202020204" pitchFamily="34" charset="0"/>
                        </a:rPr>
                        <a:t>Priorities for Kotak Mobile Application</a:t>
                      </a:r>
                    </a:p>
                    <a:p>
                      <a:r>
                        <a:rPr lang="en-US" sz="1200" b="0" dirty="0">
                          <a:latin typeface="Arial" panose="020B0604020202020204" pitchFamily="34" charset="0"/>
                          <a:cs typeface="Arial" panose="020B0604020202020204" pitchFamily="34" charset="0"/>
                        </a:rPr>
                        <a:t>User-Centric Design: Ensure seamless user interface for ease of navigation.</a:t>
                      </a:r>
                    </a:p>
                    <a:p>
                      <a:endParaRPr lang="en-US" sz="1200" b="0" dirty="0">
                        <a:latin typeface="Arial" panose="020B0604020202020204" pitchFamily="34" charset="0"/>
                        <a:cs typeface="Arial" panose="020B0604020202020204" pitchFamily="34" charset="0"/>
                      </a:endParaRPr>
                    </a:p>
                    <a:p>
                      <a:r>
                        <a:rPr lang="en-US" sz="1200" b="0" dirty="0">
                          <a:latin typeface="Arial" panose="020B0604020202020204" pitchFamily="34" charset="0"/>
                          <a:cs typeface="Arial" panose="020B0604020202020204" pitchFamily="34" charset="0"/>
                        </a:rPr>
                        <a:t>Security: Maintain high levels of data security and privacy to protect user information.</a:t>
                      </a:r>
                    </a:p>
                    <a:p>
                      <a:endParaRPr lang="en-US" sz="1200" b="0" dirty="0">
                        <a:latin typeface="Arial" panose="020B0604020202020204" pitchFamily="34" charset="0"/>
                        <a:cs typeface="Arial" panose="020B0604020202020204" pitchFamily="34" charset="0"/>
                      </a:endParaRPr>
                    </a:p>
                    <a:p>
                      <a:r>
                        <a:rPr lang="en-US" sz="1200" b="0" dirty="0">
                          <a:latin typeface="Arial" panose="020B0604020202020204" pitchFamily="34" charset="0"/>
                          <a:cs typeface="Arial" panose="020B0604020202020204" pitchFamily="34" charset="0"/>
                        </a:rPr>
                        <a:t>Performance: Ensure fast load times and minimal app crashes across all devices.</a:t>
                      </a:r>
                    </a:p>
                    <a:p>
                      <a:endParaRPr lang="en-US" sz="1200" b="0" dirty="0">
                        <a:latin typeface="Arial" panose="020B0604020202020204" pitchFamily="34" charset="0"/>
                        <a:cs typeface="Arial" panose="020B0604020202020204" pitchFamily="34" charset="0"/>
                      </a:endParaRPr>
                    </a:p>
                    <a:p>
                      <a:r>
                        <a:rPr lang="en-US" sz="1200" b="0" dirty="0">
                          <a:latin typeface="Arial" panose="020B0604020202020204" pitchFamily="34" charset="0"/>
                          <a:cs typeface="Arial" panose="020B0604020202020204" pitchFamily="34" charset="0"/>
                        </a:rPr>
                        <a:t>Integration: Seamlessly connect with other Kotak banking services and platforms.</a:t>
                      </a:r>
                    </a:p>
                    <a:p>
                      <a:endParaRPr lang="en-US" sz="1200" b="0" dirty="0">
                        <a:latin typeface="Arial" panose="020B0604020202020204" pitchFamily="34" charset="0"/>
                        <a:cs typeface="Arial" panose="020B0604020202020204" pitchFamily="34" charset="0"/>
                      </a:endParaRPr>
                    </a:p>
                    <a:p>
                      <a:r>
                        <a:rPr lang="en-US" sz="1200" b="0" dirty="0">
                          <a:latin typeface="Arial" panose="020B0604020202020204" pitchFamily="34" charset="0"/>
                          <a:cs typeface="Arial" panose="020B0604020202020204" pitchFamily="34" charset="0"/>
                        </a:rPr>
                        <a:t>Regulatory Compliance: Adhere to all financial regulations and industry standards.</a:t>
                      </a:r>
                    </a:p>
                    <a:p>
                      <a:endParaRPr lang="en-US" sz="1200" b="0" dirty="0">
                        <a:latin typeface="Arial" panose="020B0604020202020204" pitchFamily="34" charset="0"/>
                        <a:cs typeface="Arial" panose="020B0604020202020204" pitchFamily="34" charset="0"/>
                      </a:endParaRPr>
                    </a:p>
                    <a:p>
                      <a:r>
                        <a:rPr lang="en-US" sz="1200" b="0" dirty="0">
                          <a:latin typeface="Arial" panose="020B0604020202020204" pitchFamily="34" charset="0"/>
                          <a:cs typeface="Arial" panose="020B0604020202020204" pitchFamily="34" charset="0"/>
                        </a:rPr>
                        <a:t>Scalability: Design the application to handle increasing user traffic and new features.</a:t>
                      </a:r>
                    </a:p>
                    <a:p>
                      <a:endParaRPr lang="en-US" sz="1200" b="0" dirty="0">
                        <a:latin typeface="Arial" panose="020B0604020202020204" pitchFamily="34" charset="0"/>
                        <a:cs typeface="Arial" panose="020B0604020202020204" pitchFamily="34" charset="0"/>
                      </a:endParaRPr>
                    </a:p>
                    <a:p>
                      <a:r>
                        <a:rPr lang="en-US" sz="1200" b="0" dirty="0">
                          <a:latin typeface="Arial" panose="020B0604020202020204" pitchFamily="34" charset="0"/>
                          <a:cs typeface="Arial" panose="020B0604020202020204" pitchFamily="34" charset="0"/>
                        </a:rPr>
                        <a:t>Customer Support: Provide in-app support for resolving customer queries efficiently. Support Kotak’s goal to provide a seamless, secure, and user-friendly mobile banking experience. Ensure quality and compliance with industry standards.</a:t>
                      </a:r>
                    </a:p>
                    <a:p>
                      <a:endParaRPr lang="en-US" dirty="0"/>
                    </a:p>
                    <a:p>
                      <a:endParaRPr lang="en-IN" dirty="0"/>
                    </a:p>
                  </a:txBody>
                  <a:tcPr/>
                </a:tc>
                <a:extLst>
                  <a:ext uri="{0D108BD9-81ED-4DB2-BD59-A6C34878D82A}">
                    <a16:rowId xmlns:a16="http://schemas.microsoft.com/office/drawing/2014/main" val="1463816443"/>
                  </a:ext>
                </a:extLst>
              </a:tr>
            </a:tbl>
          </a:graphicData>
        </a:graphic>
      </p:graphicFrame>
    </p:spTree>
    <p:extLst>
      <p:ext uri="{BB962C8B-B14F-4D97-AF65-F5344CB8AC3E}">
        <p14:creationId xmlns:p14="http://schemas.microsoft.com/office/powerpoint/2010/main" val="4110970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FA3BB41-B4BF-928F-9592-3C70F1D3F60B}"/>
              </a:ext>
            </a:extLst>
          </p:cNvPr>
          <p:cNvSpPr txBox="1"/>
          <p:nvPr/>
        </p:nvSpPr>
        <p:spPr>
          <a:xfrm>
            <a:off x="1329179" y="546755"/>
            <a:ext cx="9181707" cy="369332"/>
          </a:xfrm>
          <a:prstGeom prst="rect">
            <a:avLst/>
          </a:prstGeom>
          <a:noFill/>
        </p:spPr>
        <p:txBody>
          <a:bodyPr wrap="square" rtlCol="0">
            <a:spAutoFit/>
          </a:bodyPr>
          <a:lstStyle/>
          <a:p>
            <a:r>
              <a:rPr lang="en-US" b="1" dirty="0">
                <a:highlight>
                  <a:srgbClr val="FFFF00"/>
                </a:highlight>
                <a:latin typeface="Arial" panose="020B0604020202020204" pitchFamily="34" charset="0"/>
                <a:cs typeface="Arial" panose="020B0604020202020204" pitchFamily="34" charset="0"/>
              </a:rPr>
              <a:t>Requirement of the Projects</a:t>
            </a:r>
            <a:endParaRPr lang="en-IN" b="1" dirty="0">
              <a:highlight>
                <a:srgbClr val="FFFF00"/>
              </a:highlight>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6B3C1BB5-4253-C658-C26C-7222955E7963}"/>
              </a:ext>
            </a:extLst>
          </p:cNvPr>
          <p:cNvSpPr txBox="1"/>
          <p:nvPr/>
        </p:nvSpPr>
        <p:spPr>
          <a:xfrm>
            <a:off x="999241" y="1451728"/>
            <a:ext cx="10473179" cy="5170646"/>
          </a:xfrm>
          <a:prstGeom prst="rect">
            <a:avLst/>
          </a:prstGeom>
          <a:noFill/>
        </p:spPr>
        <p:txBody>
          <a:bodyPr wrap="square" rtlCol="0">
            <a:spAutoFit/>
          </a:bodyPr>
          <a:lstStyle/>
          <a:p>
            <a:r>
              <a:rPr lang="en-US" b="1" dirty="0"/>
              <a:t>Requirements of Kotak Mobile Application</a:t>
            </a:r>
          </a:p>
          <a:p>
            <a:endParaRPr lang="en-US" b="1" dirty="0"/>
          </a:p>
          <a:p>
            <a:pPr>
              <a:buFont typeface="Arial" panose="020B0604020202020204" pitchFamily="34" charset="0"/>
              <a:buChar char="•"/>
            </a:pPr>
            <a:r>
              <a:rPr lang="en-US" b="1" dirty="0"/>
              <a:t>Functional Requirements</a:t>
            </a:r>
            <a:r>
              <a:rPr lang="en-US" dirty="0"/>
              <a:t>:</a:t>
            </a:r>
          </a:p>
          <a:p>
            <a:pPr marL="742950" lvl="1"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Enable secure user authentication using multi-factor authentication (MFA).</a:t>
            </a:r>
          </a:p>
          <a:p>
            <a:pPr marL="742950" lvl="1" indent="-285750">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Provide account management features such as balance inquiry, transaction history, and fund transfers.</a:t>
            </a:r>
          </a:p>
          <a:p>
            <a:pPr marL="742950" lvl="1" indent="-285750">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Offer bill payment and recharge options.</a:t>
            </a:r>
          </a:p>
          <a:p>
            <a:pPr marL="742950" lvl="1" indent="-285750">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Enable personalized financial insights and recommendations.</a:t>
            </a:r>
          </a:p>
          <a:p>
            <a:pPr marL="742950" lvl="1" indent="-285750">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Support integration with UPI, net banking, and card services.</a:t>
            </a:r>
          </a:p>
          <a:p>
            <a:pPr lvl="1"/>
            <a:endParaRPr lang="en-US" sz="1200" dirty="0">
              <a:latin typeface="Arial" panose="020B0604020202020204" pitchFamily="34" charset="0"/>
              <a:cs typeface="Arial" panose="020B0604020202020204" pitchFamily="34" charset="0"/>
            </a:endParaRPr>
          </a:p>
          <a:p>
            <a:pPr lvl="1"/>
            <a:endParaRPr lang="en-US" sz="1200" dirty="0">
              <a:latin typeface="Arial" panose="020B0604020202020204" pitchFamily="34" charset="0"/>
              <a:cs typeface="Arial" panose="020B0604020202020204" pitchFamily="34" charset="0"/>
            </a:endParaRPr>
          </a:p>
          <a:p>
            <a:pPr>
              <a:buFont typeface="Arial" panose="020B0604020202020204" pitchFamily="34" charset="0"/>
              <a:buChar char="•"/>
            </a:pPr>
            <a:r>
              <a:rPr lang="en-US" b="1" dirty="0"/>
              <a:t>Non-Functional Requirements</a:t>
            </a:r>
            <a:r>
              <a:rPr lang="en-US" dirty="0"/>
              <a:t>:</a:t>
            </a:r>
          </a:p>
          <a:p>
            <a:pPr marL="742950" lvl="1"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Ensure high availability with 99.9% uptime.</a:t>
            </a:r>
          </a:p>
          <a:p>
            <a:pPr marL="742950" lvl="1" indent="-285750">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Optimize app performance for quick response times (&lt;2 seconds).</a:t>
            </a:r>
          </a:p>
          <a:p>
            <a:pPr marL="742950" lvl="1" indent="-285750">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Adhere to data privacy and encryption standards.</a:t>
            </a:r>
          </a:p>
          <a:p>
            <a:pPr marL="742950" lvl="1" indent="-285750">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Support scalability to accommodate growing user base.</a:t>
            </a:r>
          </a:p>
          <a:p>
            <a:pPr marL="742950" lvl="1" indent="-285750">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Ensure compatibility with iOS and Android platforms.</a:t>
            </a:r>
          </a:p>
          <a:p>
            <a:endParaRPr lang="en-IN" dirty="0"/>
          </a:p>
        </p:txBody>
      </p:sp>
    </p:spTree>
    <p:extLst>
      <p:ext uri="{BB962C8B-B14F-4D97-AF65-F5344CB8AC3E}">
        <p14:creationId xmlns:p14="http://schemas.microsoft.com/office/powerpoint/2010/main" val="626366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70A96-0E55-CED5-47E8-8D61AAB76C82}"/>
              </a:ext>
            </a:extLst>
          </p:cNvPr>
          <p:cNvSpPr>
            <a:spLocks noGrp="1"/>
          </p:cNvSpPr>
          <p:nvPr>
            <p:ph type="title"/>
          </p:nvPr>
        </p:nvSpPr>
        <p:spPr>
          <a:xfrm>
            <a:off x="838200" y="188537"/>
            <a:ext cx="10515600" cy="843698"/>
          </a:xfrm>
        </p:spPr>
        <p:txBody>
          <a:bodyPr>
            <a:normAutofit fontScale="90000"/>
          </a:bodyPr>
          <a:lstStyle/>
          <a:p>
            <a:pPr algn="ctr"/>
            <a:r>
              <a:rPr lang="en-IN" sz="2000" b="1" dirty="0">
                <a:highlight>
                  <a:srgbClr val="FFFF00"/>
                </a:highlight>
                <a:latin typeface="Arial" panose="020B0604020202020204" pitchFamily="34" charset="0"/>
                <a:cs typeface="Arial" panose="020B0604020202020204" pitchFamily="34" charset="0"/>
              </a:rPr>
              <a:t>Stakeholders for Kotak Mobile Application</a:t>
            </a:r>
            <a:br>
              <a:rPr lang="en-IN" b="1" dirty="0"/>
            </a:br>
            <a:endParaRPr lang="en-IN" dirty="0"/>
          </a:p>
        </p:txBody>
      </p:sp>
      <p:sp>
        <p:nvSpPr>
          <p:cNvPr id="3" name="TextBox 2">
            <a:extLst>
              <a:ext uri="{FF2B5EF4-FFF2-40B4-BE49-F238E27FC236}">
                <a16:creationId xmlns:a16="http://schemas.microsoft.com/office/drawing/2014/main" id="{EC1A8C82-A0C7-29A7-3B56-25767CECADBE}"/>
              </a:ext>
            </a:extLst>
          </p:cNvPr>
          <p:cNvSpPr txBox="1"/>
          <p:nvPr/>
        </p:nvSpPr>
        <p:spPr>
          <a:xfrm>
            <a:off x="1282045" y="698679"/>
            <a:ext cx="10194303" cy="1754326"/>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1)Customer</a:t>
            </a:r>
          </a:p>
          <a:p>
            <a:endParaRPr lang="en-US" sz="1200" dirty="0">
              <a:latin typeface="Arial" panose="020B0604020202020204" pitchFamily="34" charset="0"/>
              <a:cs typeface="Arial" panose="020B0604020202020204" pitchFamily="34" charset="0"/>
            </a:endParaRPr>
          </a:p>
          <a:p>
            <a:r>
              <a:rPr lang="en-US" sz="1200" dirty="0">
                <a:latin typeface="Arial" panose="020B0604020202020204" pitchFamily="34" charset="0"/>
                <a:cs typeface="Arial" panose="020B0604020202020204" pitchFamily="34" charset="0"/>
              </a:rPr>
              <a:t>2) Kotak management</a:t>
            </a:r>
          </a:p>
          <a:p>
            <a:endParaRPr lang="en-US" sz="1200" dirty="0">
              <a:latin typeface="Arial" panose="020B0604020202020204" pitchFamily="34" charset="0"/>
              <a:cs typeface="Arial" panose="020B0604020202020204" pitchFamily="34" charset="0"/>
            </a:endParaRPr>
          </a:p>
          <a:p>
            <a:r>
              <a:rPr lang="en-US" sz="1200" dirty="0">
                <a:latin typeface="Arial" panose="020B0604020202020204" pitchFamily="34" charset="0"/>
                <a:cs typeface="Arial" panose="020B0604020202020204" pitchFamily="34" charset="0"/>
              </a:rPr>
              <a:t>3)Developers </a:t>
            </a:r>
          </a:p>
          <a:p>
            <a:endParaRPr lang="en-US" sz="1200" dirty="0">
              <a:latin typeface="Arial" panose="020B0604020202020204" pitchFamily="34" charset="0"/>
              <a:cs typeface="Arial" panose="020B0604020202020204" pitchFamily="34" charset="0"/>
            </a:endParaRPr>
          </a:p>
          <a:p>
            <a:r>
              <a:rPr lang="en-US" sz="1200" dirty="0">
                <a:latin typeface="Arial" panose="020B0604020202020204" pitchFamily="34" charset="0"/>
                <a:cs typeface="Arial" panose="020B0604020202020204" pitchFamily="34" charset="0"/>
              </a:rPr>
              <a:t>4)Project team</a:t>
            </a:r>
          </a:p>
          <a:p>
            <a:endParaRPr lang="en-US" sz="1200" dirty="0">
              <a:latin typeface="Arial" panose="020B0604020202020204" pitchFamily="34" charset="0"/>
              <a:cs typeface="Arial" panose="020B0604020202020204" pitchFamily="34" charset="0"/>
            </a:endParaRPr>
          </a:p>
          <a:p>
            <a:r>
              <a:rPr lang="en-US" sz="1200" dirty="0">
                <a:latin typeface="Arial" panose="020B0604020202020204" pitchFamily="34" charset="0"/>
                <a:cs typeface="Arial" panose="020B0604020202020204" pitchFamily="34" charset="0"/>
              </a:rPr>
              <a:t>5)Regulators</a:t>
            </a:r>
            <a:endParaRPr lang="en-IN" sz="1200" dirty="0">
              <a:latin typeface="Arial" panose="020B0604020202020204" pitchFamily="34" charset="0"/>
              <a:cs typeface="Arial" panose="020B0604020202020204" pitchFamily="34" charset="0"/>
            </a:endParaRPr>
          </a:p>
        </p:txBody>
      </p:sp>
      <p:graphicFrame>
        <p:nvGraphicFramePr>
          <p:cNvPr id="4" name="Table 3">
            <a:extLst>
              <a:ext uri="{FF2B5EF4-FFF2-40B4-BE49-F238E27FC236}">
                <a16:creationId xmlns:a16="http://schemas.microsoft.com/office/drawing/2014/main" id="{781BAEB5-5AA6-C2B5-5D84-17D1ED9553F0}"/>
              </a:ext>
            </a:extLst>
          </p:cNvPr>
          <p:cNvGraphicFramePr>
            <a:graphicFrameLocks noGrp="1"/>
          </p:cNvGraphicFramePr>
          <p:nvPr>
            <p:extLst>
              <p:ext uri="{D42A27DB-BD31-4B8C-83A1-F6EECF244321}">
                <p14:modId xmlns:p14="http://schemas.microsoft.com/office/powerpoint/2010/main" val="2856037594"/>
              </p:ext>
            </p:extLst>
          </p:nvPr>
        </p:nvGraphicFramePr>
        <p:xfrm>
          <a:off x="1847654" y="2582944"/>
          <a:ext cx="8312346" cy="386499"/>
        </p:xfrm>
        <a:graphic>
          <a:graphicData uri="http://schemas.openxmlformats.org/drawingml/2006/table">
            <a:tbl>
              <a:tblPr firstRow="1" bandRow="1">
                <a:tableStyleId>{C4B1156A-380E-4F78-BDF5-A606A8083BF9}</a:tableStyleId>
              </a:tblPr>
              <a:tblGrid>
                <a:gridCol w="8312346">
                  <a:extLst>
                    <a:ext uri="{9D8B030D-6E8A-4147-A177-3AD203B41FA5}">
                      <a16:colId xmlns:a16="http://schemas.microsoft.com/office/drawing/2014/main" val="369712331"/>
                    </a:ext>
                  </a:extLst>
                </a:gridCol>
              </a:tblGrid>
              <a:tr h="386499">
                <a:tc>
                  <a:txBody>
                    <a:bodyPr/>
                    <a:lstStyle/>
                    <a:p>
                      <a:r>
                        <a:rPr lang="en-US" b="1" dirty="0"/>
                        <a:t>Expectations of Concerned Stakeholders for Kotak Mobile Application</a:t>
                      </a:r>
                    </a:p>
                  </a:txBody>
                  <a:tcPr/>
                </a:tc>
                <a:extLst>
                  <a:ext uri="{0D108BD9-81ED-4DB2-BD59-A6C34878D82A}">
                    <a16:rowId xmlns:a16="http://schemas.microsoft.com/office/drawing/2014/main" val="1301577979"/>
                  </a:ext>
                </a:extLst>
              </a:tr>
            </a:tbl>
          </a:graphicData>
        </a:graphic>
      </p:graphicFrame>
      <p:sp>
        <p:nvSpPr>
          <p:cNvPr id="5" name="TextBox 4">
            <a:extLst>
              <a:ext uri="{FF2B5EF4-FFF2-40B4-BE49-F238E27FC236}">
                <a16:creationId xmlns:a16="http://schemas.microsoft.com/office/drawing/2014/main" id="{98B96FB6-561F-A807-2ECA-0BC3F7FF2CAE}"/>
              </a:ext>
            </a:extLst>
          </p:cNvPr>
          <p:cNvSpPr txBox="1"/>
          <p:nvPr/>
        </p:nvSpPr>
        <p:spPr>
          <a:xfrm>
            <a:off x="1203488" y="3083207"/>
            <a:ext cx="9785023" cy="3877985"/>
          </a:xfrm>
          <a:prstGeom prst="rect">
            <a:avLst/>
          </a:prstGeom>
          <a:noFill/>
        </p:spPr>
        <p:txBody>
          <a:bodyPr wrap="square" rtlCol="0">
            <a:spAutoFit/>
          </a:bodyPr>
          <a:lstStyle/>
          <a:p>
            <a:r>
              <a:rPr lang="en-US" sz="1400" b="1" dirty="0"/>
              <a:t>Customers</a:t>
            </a:r>
            <a:r>
              <a:rPr lang="en-US" sz="1400" dirty="0"/>
              <a:t>:</a:t>
            </a:r>
          </a:p>
          <a:p>
            <a:pPr lvl="1"/>
            <a:r>
              <a:rPr lang="en-US" sz="1200" dirty="0">
                <a:latin typeface="Arial" panose="020B0604020202020204" pitchFamily="34" charset="0"/>
                <a:cs typeface="Arial" panose="020B0604020202020204" pitchFamily="34" charset="0"/>
              </a:rPr>
              <a:t>A seamless and intuitive user experience.</a:t>
            </a:r>
          </a:p>
          <a:p>
            <a:pPr lvl="1"/>
            <a:r>
              <a:rPr lang="en-US" sz="1200" dirty="0">
                <a:latin typeface="Arial" panose="020B0604020202020204" pitchFamily="34" charset="0"/>
                <a:cs typeface="Arial" panose="020B0604020202020204" pitchFamily="34" charset="0"/>
              </a:rPr>
              <a:t>Secure transactions and data privacy.</a:t>
            </a:r>
          </a:p>
          <a:p>
            <a:pPr lvl="1"/>
            <a:r>
              <a:rPr lang="en-US" sz="1200" dirty="0">
                <a:latin typeface="Arial" panose="020B0604020202020204" pitchFamily="34" charset="0"/>
                <a:cs typeface="Arial" panose="020B0604020202020204" pitchFamily="34" charset="0"/>
              </a:rPr>
              <a:t>Quick access to essential banking services such as balance inquiry, fund transfers, and bill payments.</a:t>
            </a:r>
          </a:p>
          <a:p>
            <a:pPr lvl="1"/>
            <a:r>
              <a:rPr lang="en-US" sz="1200" dirty="0">
                <a:latin typeface="Arial" panose="020B0604020202020204" pitchFamily="34" charset="0"/>
                <a:cs typeface="Arial" panose="020B0604020202020204" pitchFamily="34" charset="0"/>
              </a:rPr>
              <a:t>Regular updates with new features and performance improvements.</a:t>
            </a:r>
          </a:p>
          <a:p>
            <a:r>
              <a:rPr lang="en-US" sz="1400" b="1" dirty="0"/>
              <a:t>Kotak Management</a:t>
            </a:r>
            <a:r>
              <a:rPr lang="en-US" sz="1400" dirty="0"/>
              <a:t>:</a:t>
            </a:r>
          </a:p>
          <a:p>
            <a:pPr lvl="1"/>
            <a:r>
              <a:rPr lang="en-US" sz="1200" dirty="0">
                <a:latin typeface="Arial" panose="020B0604020202020204" pitchFamily="34" charset="0"/>
                <a:cs typeface="Arial" panose="020B0604020202020204" pitchFamily="34" charset="0"/>
              </a:rPr>
              <a:t>Alignment with organizational goals and digital transformation strategy.</a:t>
            </a:r>
          </a:p>
          <a:p>
            <a:pPr lvl="1"/>
            <a:r>
              <a:rPr lang="en-US" sz="1200" dirty="0">
                <a:latin typeface="Arial" panose="020B0604020202020204" pitchFamily="34" charset="0"/>
                <a:cs typeface="Arial" panose="020B0604020202020204" pitchFamily="34" charset="0"/>
              </a:rPr>
              <a:t>Regulatory compliance and adherence to industry standards.</a:t>
            </a:r>
          </a:p>
          <a:p>
            <a:pPr lvl="1"/>
            <a:r>
              <a:rPr lang="en-US" sz="1200" dirty="0">
                <a:latin typeface="Arial" panose="020B0604020202020204" pitchFamily="34" charset="0"/>
                <a:cs typeface="Arial" panose="020B0604020202020204" pitchFamily="34" charset="0"/>
              </a:rPr>
              <a:t>Cost-effective and timely delivery of the application.</a:t>
            </a:r>
          </a:p>
          <a:p>
            <a:pPr lvl="1"/>
            <a:r>
              <a:rPr lang="en-US" sz="1200" dirty="0">
                <a:latin typeface="Arial" panose="020B0604020202020204" pitchFamily="34" charset="0"/>
                <a:cs typeface="Arial" panose="020B0604020202020204" pitchFamily="34" charset="0"/>
              </a:rPr>
              <a:t>Scalability to support a growing user base.</a:t>
            </a:r>
          </a:p>
          <a:p>
            <a:r>
              <a:rPr lang="en-US" sz="1400" b="1" dirty="0"/>
              <a:t>Developers and Project Team</a:t>
            </a:r>
            <a:r>
              <a:rPr lang="en-US" sz="1400" dirty="0"/>
              <a:t>:</a:t>
            </a:r>
          </a:p>
          <a:p>
            <a:pPr lvl="1"/>
            <a:r>
              <a:rPr lang="en-US" sz="1200" dirty="0">
                <a:latin typeface="Arial" panose="020B0604020202020204" pitchFamily="34" charset="0"/>
                <a:cs typeface="Arial" panose="020B0604020202020204" pitchFamily="34" charset="0"/>
              </a:rPr>
              <a:t>Clear and comprehensive requirements documentation.</a:t>
            </a:r>
          </a:p>
          <a:p>
            <a:pPr lvl="1"/>
            <a:r>
              <a:rPr lang="en-US" sz="1200" dirty="0">
                <a:latin typeface="Arial" panose="020B0604020202020204" pitchFamily="34" charset="0"/>
                <a:cs typeface="Arial" panose="020B0604020202020204" pitchFamily="34" charset="0"/>
              </a:rPr>
              <a:t>Defined project timelines and milestones.</a:t>
            </a:r>
          </a:p>
          <a:p>
            <a:pPr lvl="1"/>
            <a:r>
              <a:rPr lang="en-US" sz="1200" dirty="0">
                <a:latin typeface="Arial" panose="020B0604020202020204" pitchFamily="34" charset="0"/>
                <a:cs typeface="Arial" panose="020B0604020202020204" pitchFamily="34" charset="0"/>
              </a:rPr>
              <a:t>Access to necessary tools and resources for development and testing</a:t>
            </a:r>
            <a:r>
              <a:rPr lang="en-US" dirty="0"/>
              <a:t>.</a:t>
            </a:r>
          </a:p>
          <a:p>
            <a:r>
              <a:rPr lang="en-US" sz="1400" b="1" dirty="0"/>
              <a:t>Regulators</a:t>
            </a:r>
            <a:r>
              <a:rPr lang="en-US" sz="1400" dirty="0"/>
              <a:t>:</a:t>
            </a:r>
          </a:p>
          <a:p>
            <a:pPr lvl="1"/>
            <a:r>
              <a:rPr lang="en-US" sz="1200" dirty="0">
                <a:latin typeface="Arial" panose="020B0604020202020204" pitchFamily="34" charset="0"/>
                <a:cs typeface="Arial" panose="020B0604020202020204" pitchFamily="34" charset="0"/>
              </a:rPr>
              <a:t>Compliance with banking regulations and guidelines.</a:t>
            </a:r>
          </a:p>
          <a:p>
            <a:pPr lvl="1"/>
            <a:r>
              <a:rPr lang="en-US" sz="1200" dirty="0">
                <a:latin typeface="Arial" panose="020B0604020202020204" pitchFamily="34" charset="0"/>
                <a:cs typeface="Arial" panose="020B0604020202020204" pitchFamily="34" charset="0"/>
              </a:rPr>
              <a:t>Transparent audit trails for financial transactions</a:t>
            </a:r>
            <a:r>
              <a:rPr lang="en-US" dirty="0"/>
              <a:t>.</a:t>
            </a:r>
          </a:p>
          <a:p>
            <a:endParaRPr lang="en-IN" dirty="0"/>
          </a:p>
        </p:txBody>
      </p:sp>
    </p:spTree>
    <p:extLst>
      <p:ext uri="{BB962C8B-B14F-4D97-AF65-F5344CB8AC3E}">
        <p14:creationId xmlns:p14="http://schemas.microsoft.com/office/powerpoint/2010/main" val="23248370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88C7E-8608-CC47-149C-CF2228206D53}"/>
              </a:ext>
            </a:extLst>
          </p:cNvPr>
          <p:cNvSpPr>
            <a:spLocks noGrp="1"/>
          </p:cNvSpPr>
          <p:nvPr>
            <p:ph type="title"/>
          </p:nvPr>
        </p:nvSpPr>
        <p:spPr>
          <a:xfrm>
            <a:off x="838200" y="365125"/>
            <a:ext cx="10515600" cy="942565"/>
          </a:xfrm>
        </p:spPr>
        <p:txBody>
          <a:bodyPr/>
          <a:lstStyle/>
          <a:p>
            <a:r>
              <a:rPr lang="en-US" dirty="0"/>
              <a:t>Foundation of this project </a:t>
            </a:r>
            <a:endParaRPr lang="en-IN" dirty="0"/>
          </a:p>
        </p:txBody>
      </p:sp>
      <p:sp>
        <p:nvSpPr>
          <p:cNvPr id="9" name="Rectangle 4">
            <a:extLst>
              <a:ext uri="{FF2B5EF4-FFF2-40B4-BE49-F238E27FC236}">
                <a16:creationId xmlns:a16="http://schemas.microsoft.com/office/drawing/2014/main" id="{ED24671A-083B-6B28-BBC9-8CC45E9E2D9F}"/>
              </a:ext>
            </a:extLst>
          </p:cNvPr>
          <p:cNvSpPr>
            <a:spLocks noChangeArrowheads="1"/>
          </p:cNvSpPr>
          <p:nvPr/>
        </p:nvSpPr>
        <p:spPr bwMode="auto">
          <a:xfrm>
            <a:off x="377500" y="1430198"/>
            <a:ext cx="10554941"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Vision</a:t>
            </a:r>
            <a:r>
              <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tabLst/>
            </a:pPr>
            <a:endPar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To provide a reliable, secure, and user-friendly mobile banking platform that empowers customers with convenient financial solutions.</a:t>
            </a:r>
          </a:p>
          <a:p>
            <a:pPr marL="457200" marR="0" lvl="1" indent="0" algn="l" defTabSz="914400" rtl="0" eaLnBrk="0" fontAlgn="base" latinLnBrk="0" hangingPunct="0">
              <a:lnSpc>
                <a:spcPct val="100000"/>
              </a:lnSpc>
              <a:spcBef>
                <a:spcPct val="0"/>
              </a:spcBef>
              <a:spcAft>
                <a:spcPct val="0"/>
              </a:spcAft>
              <a:buClrTx/>
              <a:buSzTx/>
              <a:tabLst/>
            </a:pPr>
            <a:endPar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Mission</a:t>
            </a:r>
            <a:r>
              <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Build a robust application that integrates innovative technology and meets customer expectations.</a:t>
            </a:r>
          </a:p>
          <a:p>
            <a:pPr marL="457200" marR="0" lvl="1" indent="0" algn="l" defTabSz="914400" rtl="0" eaLnBrk="0" fontAlgn="base" latinLnBrk="0" hangingPunct="0">
              <a:lnSpc>
                <a:spcPct val="100000"/>
              </a:lnSpc>
              <a:spcBef>
                <a:spcPct val="0"/>
              </a:spcBef>
              <a:spcAft>
                <a:spcPct val="0"/>
              </a:spcAft>
              <a:buClrTx/>
              <a:buSzTx/>
              <a:buFontTx/>
              <a:buChar char="•"/>
              <a:tabLst/>
            </a:pPr>
            <a:endPar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Maintain regulatory compliance while focusing on seamless digital transformation.</a:t>
            </a:r>
          </a:p>
          <a:p>
            <a:pPr marL="457200" marR="0" lvl="1" indent="0" algn="l" defTabSz="914400" rtl="0" eaLnBrk="0" fontAlgn="base" latinLnBrk="0" hangingPunct="0">
              <a:lnSpc>
                <a:spcPct val="100000"/>
              </a:lnSpc>
              <a:spcBef>
                <a:spcPct val="0"/>
              </a:spcBef>
              <a:spcAft>
                <a:spcPct val="0"/>
              </a:spcAft>
              <a:buClrTx/>
              <a:buSzTx/>
              <a:tabLst/>
            </a:pPr>
            <a:endPar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Core Values</a:t>
            </a:r>
            <a:r>
              <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tabLst/>
            </a:pPr>
            <a:endPar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Customer-centricity: Prioritize user needs and satisfaction.</a:t>
            </a:r>
          </a:p>
          <a:p>
            <a:pPr marL="457200" marR="0" lvl="1" indent="0" algn="l" defTabSz="914400" rtl="0" eaLnBrk="0" fontAlgn="base" latinLnBrk="0" hangingPunct="0">
              <a:lnSpc>
                <a:spcPct val="100000"/>
              </a:lnSpc>
              <a:spcBef>
                <a:spcPct val="0"/>
              </a:spcBef>
              <a:spcAft>
                <a:spcPct val="0"/>
              </a:spcAft>
              <a:buClrTx/>
              <a:buSzTx/>
              <a:tabLst/>
            </a:pPr>
            <a:endPar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Security: Uphold the highest standards of data protection.</a:t>
            </a:r>
          </a:p>
          <a:p>
            <a:pPr marL="457200" marR="0" lvl="1" indent="0" algn="l" defTabSz="914400" rtl="0" eaLnBrk="0" fontAlgn="base" latinLnBrk="0" hangingPunct="0">
              <a:lnSpc>
                <a:spcPct val="100000"/>
              </a:lnSpc>
              <a:spcBef>
                <a:spcPct val="0"/>
              </a:spcBef>
              <a:spcAft>
                <a:spcPct val="0"/>
              </a:spcAft>
              <a:buClrTx/>
              <a:buSzTx/>
              <a:tabLst/>
            </a:pPr>
            <a:endPar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Innovation: Continuously improve through the adoption of new </a:t>
            </a:r>
            <a:r>
              <a:rPr kumimoji="0" lang="en-US" altLang="en-US" sz="12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technologies.Deliver</a:t>
            </a:r>
            <a:r>
              <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cutting-edge mobile banking solutions.</a:t>
            </a:r>
          </a:p>
          <a:p>
            <a:pPr marL="457200" marR="0" lvl="1" indent="0" algn="l" defTabSz="914400" rtl="0" eaLnBrk="0" fontAlgn="base" latinLnBrk="0" hangingPunct="0">
              <a:lnSpc>
                <a:spcPct val="100000"/>
              </a:lnSpc>
              <a:spcBef>
                <a:spcPct val="0"/>
              </a:spcBef>
              <a:spcAft>
                <a:spcPct val="0"/>
              </a:spcAft>
              <a:buClrTx/>
              <a:buSzTx/>
              <a:tabLst/>
            </a:pPr>
            <a:endPar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Enhance customer experience with secure and efficient </a:t>
            </a:r>
            <a:r>
              <a:rPr kumimoji="0" lang="en-US" altLang="en-US" sz="12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services.Structured</a:t>
            </a:r>
            <a:r>
              <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approach aligns with banking standards and regulatory requirements.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11" name="Rectangle 6">
            <a:extLst>
              <a:ext uri="{FF2B5EF4-FFF2-40B4-BE49-F238E27FC236}">
                <a16:creationId xmlns:a16="http://schemas.microsoft.com/office/drawing/2014/main" id="{4A4E5E98-BFAD-1F78-F02E-3B96A3841BB3}"/>
              </a:ext>
            </a:extLst>
          </p:cNvPr>
          <p:cNvSpPr>
            <a:spLocks noChangeArrowheads="1"/>
          </p:cNvSpPr>
          <p:nvPr/>
        </p:nvSpPr>
        <p:spPr bwMode="auto">
          <a:xfrm>
            <a:off x="285135" y="3442643"/>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1" i="0" u="none" strike="noStrike" cap="none" normalizeH="0" baseline="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64709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332FF38-BBD7-6EF6-DCCF-155F3F8AFECA}"/>
              </a:ext>
            </a:extLst>
          </p:cNvPr>
          <p:cNvGraphicFramePr>
            <a:graphicFrameLocks noGrp="1"/>
          </p:cNvGraphicFramePr>
          <p:nvPr>
            <p:extLst>
              <p:ext uri="{D42A27DB-BD31-4B8C-83A1-F6EECF244321}">
                <p14:modId xmlns:p14="http://schemas.microsoft.com/office/powerpoint/2010/main" val="31737976"/>
              </p:ext>
            </p:extLst>
          </p:nvPr>
        </p:nvGraphicFramePr>
        <p:xfrm>
          <a:off x="2032000" y="719666"/>
          <a:ext cx="8128000" cy="370840"/>
        </p:xfrm>
        <a:graphic>
          <a:graphicData uri="http://schemas.openxmlformats.org/drawingml/2006/table">
            <a:tbl>
              <a:tblPr firstRow="1" bandRow="1">
                <a:tableStyleId>{00A15C55-8517-42AA-B614-E9B94910E393}</a:tableStyleId>
              </a:tblPr>
              <a:tblGrid>
                <a:gridCol w="8128000">
                  <a:extLst>
                    <a:ext uri="{9D8B030D-6E8A-4147-A177-3AD203B41FA5}">
                      <a16:colId xmlns:a16="http://schemas.microsoft.com/office/drawing/2014/main" val="1645099959"/>
                    </a:ext>
                  </a:extLst>
                </a:gridCol>
              </a:tblGrid>
              <a:tr h="370840">
                <a:tc>
                  <a:txBody>
                    <a:bodyPr/>
                    <a:lstStyle/>
                    <a:p>
                      <a:r>
                        <a:rPr lang="en-US" dirty="0"/>
                        <a:t>Project Objective</a:t>
                      </a:r>
                      <a:endParaRPr lang="en-IN" dirty="0"/>
                    </a:p>
                  </a:txBody>
                  <a:tcPr/>
                </a:tc>
                <a:extLst>
                  <a:ext uri="{0D108BD9-81ED-4DB2-BD59-A6C34878D82A}">
                    <a16:rowId xmlns:a16="http://schemas.microsoft.com/office/drawing/2014/main" val="2967939633"/>
                  </a:ext>
                </a:extLst>
              </a:tr>
            </a:tbl>
          </a:graphicData>
        </a:graphic>
      </p:graphicFrame>
      <p:sp>
        <p:nvSpPr>
          <p:cNvPr id="4" name="TextBox 3">
            <a:extLst>
              <a:ext uri="{FF2B5EF4-FFF2-40B4-BE49-F238E27FC236}">
                <a16:creationId xmlns:a16="http://schemas.microsoft.com/office/drawing/2014/main" id="{5284CC31-323A-1F77-B961-CF74D0D131D6}"/>
              </a:ext>
            </a:extLst>
          </p:cNvPr>
          <p:cNvSpPr txBox="1"/>
          <p:nvPr/>
        </p:nvSpPr>
        <p:spPr>
          <a:xfrm>
            <a:off x="394101" y="1320461"/>
            <a:ext cx="10638503" cy="3170099"/>
          </a:xfrm>
          <a:prstGeom prst="rect">
            <a:avLst/>
          </a:prstGeom>
          <a:noFill/>
        </p:spPr>
        <p:txBody>
          <a:bodyPr wrap="square" rtlCol="0">
            <a:spAutoFit/>
          </a:bodyPr>
          <a:lstStyle/>
          <a:p>
            <a:pPr>
              <a:buFont typeface="Arial" panose="020B0604020202020204" pitchFamily="34" charset="0"/>
              <a:buChar char="•"/>
            </a:pPr>
            <a:r>
              <a:rPr lang="en-US" sz="1400" b="1" dirty="0">
                <a:latin typeface="Arial" panose="020B0604020202020204" pitchFamily="34" charset="0"/>
                <a:cs typeface="Arial" panose="020B0604020202020204" pitchFamily="34" charset="0"/>
              </a:rPr>
              <a:t>Structured Development</a:t>
            </a:r>
            <a:r>
              <a:rPr lang="en-US" sz="1400" dirty="0">
                <a:latin typeface="Arial" panose="020B0604020202020204" pitchFamily="34" charset="0"/>
                <a:cs typeface="Arial" panose="020B0604020202020204" pitchFamily="34" charset="0"/>
              </a:rPr>
              <a:t>: Use the Waterfall methodology to systematically progress through each phase from requirements to maintenance.</a:t>
            </a:r>
          </a:p>
          <a:p>
            <a:pPr>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a:buFont typeface="Arial" panose="020B0604020202020204" pitchFamily="34" charset="0"/>
              <a:buChar char="•"/>
            </a:pPr>
            <a:r>
              <a:rPr lang="en-US" sz="1400" b="1" dirty="0">
                <a:latin typeface="Arial" panose="020B0604020202020204" pitchFamily="34" charset="0"/>
                <a:cs typeface="Arial" panose="020B0604020202020204" pitchFamily="34" charset="0"/>
              </a:rPr>
              <a:t>Regulatory Adherence</a:t>
            </a:r>
            <a:r>
              <a:rPr lang="en-US" sz="1400" dirty="0">
                <a:latin typeface="Arial" panose="020B0604020202020204" pitchFamily="34" charset="0"/>
                <a:cs typeface="Arial" panose="020B0604020202020204" pitchFamily="34" charset="0"/>
              </a:rPr>
              <a:t>: Ensure the app complies with financial regulations and data protection laws.</a:t>
            </a:r>
          </a:p>
          <a:p>
            <a:pPr>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a:buFont typeface="Arial" panose="020B0604020202020204" pitchFamily="34" charset="0"/>
              <a:buChar char="•"/>
            </a:pPr>
            <a:r>
              <a:rPr lang="en-US" sz="1400" b="1" dirty="0">
                <a:latin typeface="Arial" panose="020B0604020202020204" pitchFamily="34" charset="0"/>
                <a:cs typeface="Arial" panose="020B0604020202020204" pitchFamily="34" charset="0"/>
              </a:rPr>
              <a:t>Customer-Centric Design</a:t>
            </a:r>
            <a:r>
              <a:rPr lang="en-US" sz="1400" dirty="0">
                <a:latin typeface="Arial" panose="020B0604020202020204" pitchFamily="34" charset="0"/>
                <a:cs typeface="Arial" panose="020B0604020202020204" pitchFamily="34" charset="0"/>
              </a:rPr>
              <a:t>: Deliver a user-friendly interface that meets customer expectations for banking convenience.</a:t>
            </a:r>
          </a:p>
          <a:p>
            <a:pPr>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a:buFont typeface="Arial" panose="020B0604020202020204" pitchFamily="34" charset="0"/>
              <a:buChar char="•"/>
            </a:pPr>
            <a:r>
              <a:rPr lang="en-US" sz="1400" b="1" dirty="0">
                <a:latin typeface="Arial" panose="020B0604020202020204" pitchFamily="34" charset="0"/>
                <a:cs typeface="Arial" panose="020B0604020202020204" pitchFamily="34" charset="0"/>
              </a:rPr>
              <a:t>Secure Transactions</a:t>
            </a:r>
            <a:r>
              <a:rPr lang="en-US" sz="1400" dirty="0">
                <a:latin typeface="Arial" panose="020B0604020202020204" pitchFamily="34" charset="0"/>
                <a:cs typeface="Arial" panose="020B0604020202020204" pitchFamily="34" charset="0"/>
              </a:rPr>
              <a:t>: Implement robust security measures to protect customer data and financial transactions.</a:t>
            </a:r>
          </a:p>
          <a:p>
            <a:pPr>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a:buFont typeface="Arial" panose="020B0604020202020204" pitchFamily="34" charset="0"/>
              <a:buChar char="•"/>
            </a:pPr>
            <a:r>
              <a:rPr lang="en-US" sz="1400" b="1" dirty="0">
                <a:latin typeface="Arial" panose="020B0604020202020204" pitchFamily="34" charset="0"/>
                <a:cs typeface="Arial" panose="020B0604020202020204" pitchFamily="34" charset="0"/>
              </a:rPr>
              <a:t>Scalable Solutions</a:t>
            </a:r>
            <a:r>
              <a:rPr lang="en-US" sz="1400" dirty="0">
                <a:latin typeface="Arial" panose="020B0604020202020204" pitchFamily="34" charset="0"/>
                <a:cs typeface="Arial" panose="020B0604020202020204" pitchFamily="34" charset="0"/>
              </a:rPr>
              <a:t>: Develop an application capable of handling future growth and additional features.</a:t>
            </a:r>
          </a:p>
          <a:p>
            <a:pPr>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a:buFont typeface="Arial" panose="020B0604020202020204" pitchFamily="34" charset="0"/>
              <a:buChar char="•"/>
            </a:pPr>
            <a:r>
              <a:rPr lang="en-US" sz="1400" b="1" dirty="0">
                <a:latin typeface="Arial" panose="020B0604020202020204" pitchFamily="34" charset="0"/>
                <a:cs typeface="Arial" panose="020B0604020202020204" pitchFamily="34" charset="0"/>
              </a:rPr>
              <a:t>Quality Assurance</a:t>
            </a:r>
            <a:r>
              <a:rPr lang="en-US" sz="1400" dirty="0">
                <a:latin typeface="Arial" panose="020B0604020202020204" pitchFamily="34" charset="0"/>
                <a:cs typeface="Arial" panose="020B0604020202020204" pitchFamily="34" charset="0"/>
              </a:rPr>
              <a:t>: Conduct rigorous testing to ensure a bug-free, high-performing application before </a:t>
            </a:r>
            <a:r>
              <a:rPr lang="en-US" sz="1400" dirty="0" err="1">
                <a:latin typeface="Arial" panose="020B0604020202020204" pitchFamily="34" charset="0"/>
                <a:cs typeface="Arial" panose="020B0604020202020204" pitchFamily="34" charset="0"/>
              </a:rPr>
              <a:t>deployment.Support</a:t>
            </a:r>
            <a:r>
              <a:rPr lang="en-US" sz="1400" dirty="0">
                <a:latin typeface="Arial" panose="020B0604020202020204" pitchFamily="34" charset="0"/>
                <a:cs typeface="Arial" panose="020B0604020202020204" pitchFamily="34" charset="0"/>
              </a:rPr>
              <a:t> Kotak’s goal to provide a seamless, secure, and user-friendly mobile banking experience.</a:t>
            </a:r>
          </a:p>
          <a:p>
            <a:endParaRPr lang="en-IN" dirty="0"/>
          </a:p>
        </p:txBody>
      </p:sp>
      <p:sp>
        <p:nvSpPr>
          <p:cNvPr id="6" name="TextBox 5">
            <a:extLst>
              <a:ext uri="{FF2B5EF4-FFF2-40B4-BE49-F238E27FC236}">
                <a16:creationId xmlns:a16="http://schemas.microsoft.com/office/drawing/2014/main" id="{DF5A946B-6585-26AC-1467-29821354A7C9}"/>
              </a:ext>
            </a:extLst>
          </p:cNvPr>
          <p:cNvSpPr txBox="1"/>
          <p:nvPr/>
        </p:nvSpPr>
        <p:spPr>
          <a:xfrm>
            <a:off x="2032000" y="4351183"/>
            <a:ext cx="6094428" cy="369332"/>
          </a:xfrm>
          <a:prstGeom prst="rect">
            <a:avLst/>
          </a:prstGeom>
          <a:noFill/>
        </p:spPr>
        <p:txBody>
          <a:bodyPr wrap="square">
            <a:spAutoFit/>
          </a:bodyPr>
          <a:lstStyle/>
          <a:p>
            <a:r>
              <a:rPr lang="en-US" sz="1800" b="1" dirty="0">
                <a:highlight>
                  <a:srgbClr val="FFFF00"/>
                </a:highlight>
                <a:latin typeface="Arial" panose="020B0604020202020204" pitchFamily="34" charset="0"/>
                <a:cs typeface="Arial" panose="020B0604020202020204" pitchFamily="34" charset="0"/>
              </a:rPr>
              <a:t>Phases of waterfall model </a:t>
            </a:r>
            <a:endParaRPr lang="en-IN" dirty="0">
              <a:highlight>
                <a:srgbClr val="FFFF00"/>
              </a:highlight>
            </a:endParaRPr>
          </a:p>
        </p:txBody>
      </p:sp>
      <p:sp>
        <p:nvSpPr>
          <p:cNvPr id="8" name="TextBox 7">
            <a:extLst>
              <a:ext uri="{FF2B5EF4-FFF2-40B4-BE49-F238E27FC236}">
                <a16:creationId xmlns:a16="http://schemas.microsoft.com/office/drawing/2014/main" id="{A12063EC-C88E-346C-EAC6-A64694466133}"/>
              </a:ext>
            </a:extLst>
          </p:cNvPr>
          <p:cNvSpPr txBox="1"/>
          <p:nvPr/>
        </p:nvSpPr>
        <p:spPr>
          <a:xfrm>
            <a:off x="492551" y="4798875"/>
            <a:ext cx="6094428" cy="1477328"/>
          </a:xfrm>
          <a:prstGeom prst="rect">
            <a:avLst/>
          </a:prstGeom>
          <a:noFill/>
        </p:spPr>
        <p:txBody>
          <a:bodyPr wrap="square">
            <a:spAutoFit/>
          </a:bodyPr>
          <a:lstStyle/>
          <a:p>
            <a:r>
              <a:rPr lang="en-US" sz="1800" dirty="0">
                <a:latin typeface="Arial" panose="020B0604020202020204" pitchFamily="34" charset="0"/>
                <a:cs typeface="Arial" panose="020B0604020202020204" pitchFamily="34" charset="0"/>
              </a:rPr>
              <a:t>Requirement Gathering</a:t>
            </a:r>
          </a:p>
          <a:p>
            <a:r>
              <a:rPr lang="en-US" sz="1800" dirty="0">
                <a:latin typeface="Arial" panose="020B0604020202020204" pitchFamily="34" charset="0"/>
                <a:cs typeface="Arial" panose="020B0604020202020204" pitchFamily="34" charset="0"/>
              </a:rPr>
              <a:t>Requirement Analysis</a:t>
            </a:r>
          </a:p>
          <a:p>
            <a:r>
              <a:rPr lang="en-US" sz="1800" dirty="0">
                <a:latin typeface="Arial" panose="020B0604020202020204" pitchFamily="34" charset="0"/>
                <a:cs typeface="Arial" panose="020B0604020202020204" pitchFamily="34" charset="0"/>
              </a:rPr>
              <a:t>Design</a:t>
            </a:r>
          </a:p>
          <a:p>
            <a:r>
              <a:rPr lang="en-US" sz="1800" dirty="0">
                <a:latin typeface="Arial" panose="020B0604020202020204" pitchFamily="34" charset="0"/>
                <a:cs typeface="Arial" panose="020B0604020202020204" pitchFamily="34" charset="0"/>
              </a:rPr>
              <a:t>Development</a:t>
            </a:r>
          </a:p>
          <a:p>
            <a:r>
              <a:rPr lang="en-US" sz="1800" dirty="0">
                <a:latin typeface="Arial" panose="020B0604020202020204" pitchFamily="34" charset="0"/>
                <a:cs typeface="Arial" panose="020B0604020202020204" pitchFamily="34" charset="0"/>
              </a:rPr>
              <a:t>Testing.</a:t>
            </a:r>
          </a:p>
        </p:txBody>
      </p:sp>
    </p:spTree>
    <p:extLst>
      <p:ext uri="{BB962C8B-B14F-4D97-AF65-F5344CB8AC3E}">
        <p14:creationId xmlns:p14="http://schemas.microsoft.com/office/powerpoint/2010/main" val="739689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22824A4-59AC-34D3-8A28-03DD2633E5EC}"/>
              </a:ext>
            </a:extLst>
          </p:cNvPr>
          <p:cNvSpPr txBox="1"/>
          <p:nvPr/>
        </p:nvSpPr>
        <p:spPr>
          <a:xfrm>
            <a:off x="518475" y="187053"/>
            <a:ext cx="4119513" cy="369332"/>
          </a:xfrm>
          <a:prstGeom prst="rect">
            <a:avLst/>
          </a:prstGeom>
          <a:noFill/>
        </p:spPr>
        <p:txBody>
          <a:bodyPr wrap="square" rtlCol="0">
            <a:spAutoFit/>
          </a:bodyPr>
          <a:lstStyle/>
          <a:p>
            <a:r>
              <a:rPr lang="en-US" dirty="0"/>
              <a:t>As a BA we can perform SWOT Analysis</a:t>
            </a:r>
            <a:endParaRPr lang="en-IN" dirty="0"/>
          </a:p>
        </p:txBody>
      </p:sp>
      <p:graphicFrame>
        <p:nvGraphicFramePr>
          <p:cNvPr id="7" name="Table 6">
            <a:extLst>
              <a:ext uri="{FF2B5EF4-FFF2-40B4-BE49-F238E27FC236}">
                <a16:creationId xmlns:a16="http://schemas.microsoft.com/office/drawing/2014/main" id="{E76AB81B-1DA4-1C80-D4E3-97E014217772}"/>
              </a:ext>
            </a:extLst>
          </p:cNvPr>
          <p:cNvGraphicFramePr>
            <a:graphicFrameLocks noGrp="1"/>
          </p:cNvGraphicFramePr>
          <p:nvPr>
            <p:extLst>
              <p:ext uri="{D42A27DB-BD31-4B8C-83A1-F6EECF244321}">
                <p14:modId xmlns:p14="http://schemas.microsoft.com/office/powerpoint/2010/main" val="3263086163"/>
              </p:ext>
            </p:extLst>
          </p:nvPr>
        </p:nvGraphicFramePr>
        <p:xfrm>
          <a:off x="565608" y="556385"/>
          <a:ext cx="11086709" cy="2443059"/>
        </p:xfrm>
        <a:graphic>
          <a:graphicData uri="http://schemas.openxmlformats.org/drawingml/2006/table">
            <a:tbl>
              <a:tblPr/>
              <a:tblGrid>
                <a:gridCol w="5504357">
                  <a:extLst>
                    <a:ext uri="{9D8B030D-6E8A-4147-A177-3AD203B41FA5}">
                      <a16:colId xmlns:a16="http://schemas.microsoft.com/office/drawing/2014/main" val="246849209"/>
                    </a:ext>
                  </a:extLst>
                </a:gridCol>
                <a:gridCol w="5582352">
                  <a:extLst>
                    <a:ext uri="{9D8B030D-6E8A-4147-A177-3AD203B41FA5}">
                      <a16:colId xmlns:a16="http://schemas.microsoft.com/office/drawing/2014/main" val="3786721530"/>
                    </a:ext>
                  </a:extLst>
                </a:gridCol>
              </a:tblGrid>
              <a:tr h="339939">
                <a:tc>
                  <a:txBody>
                    <a:bodyPr/>
                    <a:lstStyle/>
                    <a:p>
                      <a:r>
                        <a:rPr lang="en-IN" sz="1600" b="1" dirty="0"/>
                        <a:t>Strengths</a:t>
                      </a:r>
                      <a:endParaRPr lang="en-IN" sz="1600" dirty="0"/>
                    </a:p>
                  </a:txBody>
                  <a:tcPr anchor="ctr">
                    <a:lnL>
                      <a:noFill/>
                    </a:lnL>
                    <a:lnR>
                      <a:noFill/>
                    </a:lnR>
                    <a:lnT>
                      <a:noFill/>
                    </a:lnT>
                    <a:lnB>
                      <a:noFill/>
                    </a:lnB>
                    <a:noFill/>
                  </a:tcPr>
                </a:tc>
                <a:tc>
                  <a:txBody>
                    <a:bodyPr/>
                    <a:lstStyle/>
                    <a:p>
                      <a:r>
                        <a:rPr lang="en-IN" sz="1600" b="1" dirty="0"/>
                        <a:t>Weaknesses</a:t>
                      </a:r>
                      <a:endParaRPr lang="en-IN" sz="1600" dirty="0"/>
                    </a:p>
                  </a:txBody>
                  <a:tcPr anchor="ctr">
                    <a:lnL>
                      <a:noFill/>
                    </a:lnL>
                    <a:lnR>
                      <a:noFill/>
                    </a:lnR>
                    <a:lnT>
                      <a:noFill/>
                    </a:lnT>
                    <a:lnB>
                      <a:noFill/>
                    </a:lnB>
                    <a:noFill/>
                  </a:tcPr>
                </a:tc>
                <a:extLst>
                  <a:ext uri="{0D108BD9-81ED-4DB2-BD59-A6C34878D82A}">
                    <a16:rowId xmlns:a16="http://schemas.microsoft.com/office/drawing/2014/main" val="3509200030"/>
                  </a:ext>
                </a:extLst>
              </a:tr>
              <a:tr h="254954">
                <a:tc>
                  <a:txBody>
                    <a:bodyPr/>
                    <a:lstStyle/>
                    <a:p>
                      <a:r>
                        <a:rPr lang="en-US" sz="1200" dirty="0"/>
                        <a:t>1. Strong brand reputation of Kotak Mahindra Bank.</a:t>
                      </a:r>
                    </a:p>
                  </a:txBody>
                  <a:tcPr anchor="ctr">
                    <a:lnL>
                      <a:noFill/>
                    </a:lnL>
                    <a:lnR>
                      <a:noFill/>
                    </a:lnR>
                    <a:lnT>
                      <a:noFill/>
                    </a:lnT>
                    <a:lnB>
                      <a:noFill/>
                    </a:lnB>
                    <a:noFill/>
                  </a:tcPr>
                </a:tc>
                <a:tc>
                  <a:txBody>
                    <a:bodyPr/>
                    <a:lstStyle/>
                    <a:p>
                      <a:r>
                        <a:rPr lang="en-US" sz="1200"/>
                        <a:t>1. Occasional technical glitches (slow loading, crashes, bugs).</a:t>
                      </a:r>
                    </a:p>
                  </a:txBody>
                  <a:tcPr anchor="ctr">
                    <a:lnL>
                      <a:noFill/>
                    </a:lnL>
                    <a:lnR>
                      <a:noFill/>
                    </a:lnR>
                    <a:lnT>
                      <a:noFill/>
                    </a:lnT>
                    <a:lnB>
                      <a:noFill/>
                    </a:lnB>
                    <a:noFill/>
                  </a:tcPr>
                </a:tc>
                <a:extLst>
                  <a:ext uri="{0D108BD9-81ED-4DB2-BD59-A6C34878D82A}">
                    <a16:rowId xmlns:a16="http://schemas.microsoft.com/office/drawing/2014/main" val="2639072028"/>
                  </a:ext>
                </a:extLst>
              </a:tr>
              <a:tr h="254954">
                <a:tc>
                  <a:txBody>
                    <a:bodyPr/>
                    <a:lstStyle/>
                    <a:p>
                      <a:r>
                        <a:rPr lang="en-US" sz="1200" dirty="0"/>
                        <a:t>2. Robust security features (multi-factor authentication, encryption).</a:t>
                      </a:r>
                    </a:p>
                  </a:txBody>
                  <a:tcPr anchor="ctr">
                    <a:lnL>
                      <a:noFill/>
                    </a:lnL>
                    <a:lnR>
                      <a:noFill/>
                    </a:lnR>
                    <a:lnT>
                      <a:noFill/>
                    </a:lnT>
                    <a:lnB>
                      <a:noFill/>
                    </a:lnB>
                    <a:noFill/>
                  </a:tcPr>
                </a:tc>
                <a:tc>
                  <a:txBody>
                    <a:bodyPr/>
                    <a:lstStyle/>
                    <a:p>
                      <a:r>
                        <a:rPr lang="en-US" sz="1200"/>
                        <a:t>2. Learning curve for new users, especially for advanced features.</a:t>
                      </a:r>
                    </a:p>
                  </a:txBody>
                  <a:tcPr anchor="ctr">
                    <a:lnL>
                      <a:noFill/>
                    </a:lnL>
                    <a:lnR>
                      <a:noFill/>
                    </a:lnR>
                    <a:lnT>
                      <a:noFill/>
                    </a:lnT>
                    <a:lnB>
                      <a:noFill/>
                    </a:lnB>
                    <a:noFill/>
                  </a:tcPr>
                </a:tc>
                <a:extLst>
                  <a:ext uri="{0D108BD9-81ED-4DB2-BD59-A6C34878D82A}">
                    <a16:rowId xmlns:a16="http://schemas.microsoft.com/office/drawing/2014/main" val="3250901020"/>
                  </a:ext>
                </a:extLst>
              </a:tr>
              <a:tr h="254954">
                <a:tc>
                  <a:txBody>
                    <a:bodyPr/>
                    <a:lstStyle/>
                    <a:p>
                      <a:r>
                        <a:rPr lang="en-US" sz="1200" dirty="0"/>
                        <a:t>3. Comprehensive banking services (fund transfers, bill payments, investments).</a:t>
                      </a:r>
                    </a:p>
                  </a:txBody>
                  <a:tcPr anchor="ctr">
                    <a:lnL>
                      <a:noFill/>
                    </a:lnL>
                    <a:lnR>
                      <a:noFill/>
                    </a:lnR>
                    <a:lnT>
                      <a:noFill/>
                    </a:lnT>
                    <a:lnB>
                      <a:noFill/>
                    </a:lnB>
                    <a:noFill/>
                  </a:tcPr>
                </a:tc>
                <a:tc>
                  <a:txBody>
                    <a:bodyPr/>
                    <a:lstStyle/>
                    <a:p>
                      <a:r>
                        <a:rPr lang="en-US" sz="1200" dirty="0"/>
                        <a:t>3. Limited personalization in the app.</a:t>
                      </a:r>
                    </a:p>
                  </a:txBody>
                  <a:tcPr anchor="ctr">
                    <a:lnL>
                      <a:noFill/>
                    </a:lnL>
                    <a:lnR>
                      <a:noFill/>
                    </a:lnR>
                    <a:lnT>
                      <a:noFill/>
                    </a:lnT>
                    <a:lnB>
                      <a:noFill/>
                    </a:lnB>
                    <a:noFill/>
                  </a:tcPr>
                </a:tc>
                <a:extLst>
                  <a:ext uri="{0D108BD9-81ED-4DB2-BD59-A6C34878D82A}">
                    <a16:rowId xmlns:a16="http://schemas.microsoft.com/office/drawing/2014/main" val="4252335981"/>
                  </a:ext>
                </a:extLst>
              </a:tr>
              <a:tr h="254954">
                <a:tc>
                  <a:txBody>
                    <a:bodyPr/>
                    <a:lstStyle/>
                    <a:p>
                      <a:r>
                        <a:rPr lang="en-US" sz="1200"/>
                        <a:t>4. User-friendly interface and easy navigation.</a:t>
                      </a:r>
                    </a:p>
                  </a:txBody>
                  <a:tcPr anchor="ctr">
                    <a:lnL>
                      <a:noFill/>
                    </a:lnL>
                    <a:lnR>
                      <a:noFill/>
                    </a:lnR>
                    <a:lnT>
                      <a:noFill/>
                    </a:lnT>
                    <a:lnB>
                      <a:noFill/>
                    </a:lnB>
                    <a:noFill/>
                  </a:tcPr>
                </a:tc>
                <a:tc>
                  <a:txBody>
                    <a:bodyPr/>
                    <a:lstStyle/>
                    <a:p>
                      <a:r>
                        <a:rPr lang="en-IN" sz="1200" dirty="0"/>
                        <a:t>4. Dependent on a stable internet connection.</a:t>
                      </a:r>
                    </a:p>
                  </a:txBody>
                  <a:tcPr anchor="ctr">
                    <a:lnL>
                      <a:noFill/>
                    </a:lnL>
                    <a:lnR>
                      <a:noFill/>
                    </a:lnR>
                    <a:lnT>
                      <a:noFill/>
                    </a:lnT>
                    <a:lnB>
                      <a:noFill/>
                    </a:lnB>
                    <a:noFill/>
                  </a:tcPr>
                </a:tc>
                <a:extLst>
                  <a:ext uri="{0D108BD9-81ED-4DB2-BD59-A6C34878D82A}">
                    <a16:rowId xmlns:a16="http://schemas.microsoft.com/office/drawing/2014/main" val="2520253574"/>
                  </a:ext>
                </a:extLst>
              </a:tr>
              <a:tr h="254954">
                <a:tc>
                  <a:txBody>
                    <a:bodyPr/>
                    <a:lstStyle/>
                    <a:p>
                      <a:r>
                        <a:rPr lang="en-US" sz="1200" dirty="0"/>
                        <a:t>5. Wide user base and customer reach.</a:t>
                      </a:r>
                    </a:p>
                  </a:txBody>
                  <a:tcPr anchor="ctr">
                    <a:lnL>
                      <a:noFill/>
                    </a:lnL>
                    <a:lnR>
                      <a:noFill/>
                    </a:lnR>
                    <a:lnT>
                      <a:noFill/>
                    </a:lnT>
                    <a:lnB>
                      <a:noFill/>
                    </a:lnB>
                    <a:noFill/>
                  </a:tcPr>
                </a:tc>
                <a:tc>
                  <a:txBody>
                    <a:bodyPr/>
                    <a:lstStyle/>
                    <a:p>
                      <a:r>
                        <a:rPr lang="en-US" sz="1200" dirty="0"/>
                        <a:t>5. Complexity for non-tech-savvy users in using advanced features.</a:t>
                      </a:r>
                    </a:p>
                  </a:txBody>
                  <a:tcPr anchor="ctr">
                    <a:lnL>
                      <a:noFill/>
                    </a:lnL>
                    <a:lnR>
                      <a:noFill/>
                    </a:lnR>
                    <a:lnT>
                      <a:noFill/>
                    </a:lnT>
                    <a:lnB>
                      <a:noFill/>
                    </a:lnB>
                    <a:noFill/>
                  </a:tcPr>
                </a:tc>
                <a:extLst>
                  <a:ext uri="{0D108BD9-81ED-4DB2-BD59-A6C34878D82A}">
                    <a16:rowId xmlns:a16="http://schemas.microsoft.com/office/drawing/2014/main" val="3312884280"/>
                  </a:ext>
                </a:extLst>
              </a:tr>
              <a:tr h="339939">
                <a:tc>
                  <a:txBody>
                    <a:bodyPr/>
                    <a:lstStyle/>
                    <a:p>
                      <a:r>
                        <a:rPr lang="en-US" sz="1200" dirty="0"/>
                        <a:t>6. Seamless integration with other Kotak products (e.g., Kotak Securities).</a:t>
                      </a:r>
                    </a:p>
                  </a:txBody>
                  <a:tcPr anchor="ctr">
                    <a:lnL>
                      <a:noFill/>
                    </a:lnL>
                    <a:lnR>
                      <a:noFill/>
                    </a:lnR>
                    <a:lnT>
                      <a:noFill/>
                    </a:lnT>
                    <a:lnB>
                      <a:noFill/>
                    </a:lnB>
                    <a:noFill/>
                  </a:tcPr>
                </a:tc>
                <a:tc>
                  <a:txBody>
                    <a:bodyPr/>
                    <a:lstStyle/>
                    <a:p>
                      <a:endParaRPr lang="en-IN" dirty="0"/>
                    </a:p>
                  </a:txBody>
                  <a:tcPr anchor="ctr">
                    <a:lnL>
                      <a:noFill/>
                    </a:lnL>
                    <a:lnR>
                      <a:noFill/>
                    </a:lnR>
                    <a:lnT>
                      <a:noFill/>
                    </a:lnT>
                    <a:lnB>
                      <a:noFill/>
                    </a:lnB>
                    <a:noFill/>
                  </a:tcPr>
                </a:tc>
                <a:extLst>
                  <a:ext uri="{0D108BD9-81ED-4DB2-BD59-A6C34878D82A}">
                    <a16:rowId xmlns:a16="http://schemas.microsoft.com/office/drawing/2014/main" val="2031448491"/>
                  </a:ext>
                </a:extLst>
              </a:tr>
              <a:tr h="339939">
                <a:tc>
                  <a:txBody>
                    <a:bodyPr/>
                    <a:lstStyle/>
                    <a:p>
                      <a:r>
                        <a:rPr lang="en-US" sz="1200" dirty="0"/>
                        <a:t>7. Multi-platform compatibility (Android and iOS).</a:t>
                      </a:r>
                    </a:p>
                  </a:txBody>
                  <a:tcPr anchor="ctr">
                    <a:lnL>
                      <a:noFill/>
                    </a:lnL>
                    <a:lnR>
                      <a:noFill/>
                    </a:lnR>
                    <a:lnT>
                      <a:noFill/>
                    </a:lnT>
                    <a:lnB>
                      <a:noFill/>
                    </a:lnB>
                    <a:noFill/>
                  </a:tcPr>
                </a:tc>
                <a:tc>
                  <a:txBody>
                    <a:bodyPr/>
                    <a:lstStyle/>
                    <a:p>
                      <a:endParaRPr lang="en-IN" dirty="0"/>
                    </a:p>
                  </a:txBody>
                  <a:tcPr anchor="ctr">
                    <a:lnL>
                      <a:noFill/>
                    </a:lnL>
                    <a:lnR>
                      <a:noFill/>
                    </a:lnR>
                    <a:lnT>
                      <a:noFill/>
                    </a:lnT>
                    <a:lnB>
                      <a:noFill/>
                    </a:lnB>
                    <a:noFill/>
                  </a:tcPr>
                </a:tc>
                <a:extLst>
                  <a:ext uri="{0D108BD9-81ED-4DB2-BD59-A6C34878D82A}">
                    <a16:rowId xmlns:a16="http://schemas.microsoft.com/office/drawing/2014/main" val="2368943739"/>
                  </a:ext>
                </a:extLst>
              </a:tr>
            </a:tbl>
          </a:graphicData>
        </a:graphic>
      </p:graphicFrame>
      <p:graphicFrame>
        <p:nvGraphicFramePr>
          <p:cNvPr id="8" name="Table 7">
            <a:extLst>
              <a:ext uri="{FF2B5EF4-FFF2-40B4-BE49-F238E27FC236}">
                <a16:creationId xmlns:a16="http://schemas.microsoft.com/office/drawing/2014/main" id="{96EE1CC8-8DD6-63ED-C173-FCD8D0A4DBA0}"/>
              </a:ext>
            </a:extLst>
          </p:cNvPr>
          <p:cNvGraphicFramePr>
            <a:graphicFrameLocks noGrp="1"/>
          </p:cNvGraphicFramePr>
          <p:nvPr>
            <p:extLst>
              <p:ext uri="{D42A27DB-BD31-4B8C-83A1-F6EECF244321}">
                <p14:modId xmlns:p14="http://schemas.microsoft.com/office/powerpoint/2010/main" val="1402384500"/>
              </p:ext>
            </p:extLst>
          </p:nvPr>
        </p:nvGraphicFramePr>
        <p:xfrm>
          <a:off x="518475" y="2931737"/>
          <a:ext cx="11133842" cy="2611224"/>
        </p:xfrm>
        <a:graphic>
          <a:graphicData uri="http://schemas.openxmlformats.org/drawingml/2006/table">
            <a:tbl>
              <a:tblPr/>
              <a:tblGrid>
                <a:gridCol w="5566921">
                  <a:extLst>
                    <a:ext uri="{9D8B030D-6E8A-4147-A177-3AD203B41FA5}">
                      <a16:colId xmlns:a16="http://schemas.microsoft.com/office/drawing/2014/main" val="255266074"/>
                    </a:ext>
                  </a:extLst>
                </a:gridCol>
                <a:gridCol w="5566921">
                  <a:extLst>
                    <a:ext uri="{9D8B030D-6E8A-4147-A177-3AD203B41FA5}">
                      <a16:colId xmlns:a16="http://schemas.microsoft.com/office/drawing/2014/main" val="3487351685"/>
                    </a:ext>
                  </a:extLst>
                </a:gridCol>
              </a:tblGrid>
              <a:tr h="274193">
                <a:tc>
                  <a:txBody>
                    <a:bodyPr/>
                    <a:lstStyle/>
                    <a:p>
                      <a:r>
                        <a:rPr lang="en-IN" sz="1600" b="1" dirty="0"/>
                        <a:t>Opportunities</a:t>
                      </a:r>
                      <a:endParaRPr lang="en-IN" sz="1600" dirty="0"/>
                    </a:p>
                  </a:txBody>
                  <a:tcPr marL="82101" marR="82101" marT="41050" marB="41050" anchor="ctr">
                    <a:lnL>
                      <a:noFill/>
                    </a:lnL>
                    <a:lnR>
                      <a:noFill/>
                    </a:lnR>
                    <a:lnT>
                      <a:noFill/>
                    </a:lnT>
                    <a:lnB>
                      <a:noFill/>
                    </a:lnB>
                    <a:noFill/>
                  </a:tcPr>
                </a:tc>
                <a:tc>
                  <a:txBody>
                    <a:bodyPr/>
                    <a:lstStyle/>
                    <a:p>
                      <a:r>
                        <a:rPr lang="en-IN" sz="1600" b="1" dirty="0"/>
                        <a:t>Threats</a:t>
                      </a:r>
                      <a:endParaRPr lang="en-IN" sz="1600" dirty="0"/>
                    </a:p>
                  </a:txBody>
                  <a:tcPr marL="82101" marR="82101" marT="41050" marB="41050" anchor="ctr">
                    <a:lnL>
                      <a:noFill/>
                    </a:lnL>
                    <a:lnR>
                      <a:noFill/>
                    </a:lnR>
                    <a:lnT>
                      <a:noFill/>
                    </a:lnT>
                    <a:lnB>
                      <a:noFill/>
                    </a:lnB>
                    <a:noFill/>
                  </a:tcPr>
                </a:tc>
                <a:extLst>
                  <a:ext uri="{0D108BD9-81ED-4DB2-BD59-A6C34878D82A}">
                    <a16:rowId xmlns:a16="http://schemas.microsoft.com/office/drawing/2014/main" val="675786045"/>
                  </a:ext>
                </a:extLst>
              </a:tr>
              <a:tr h="409350">
                <a:tc>
                  <a:txBody>
                    <a:bodyPr/>
                    <a:lstStyle/>
                    <a:p>
                      <a:r>
                        <a:rPr lang="en-US" sz="1200" dirty="0">
                          <a:latin typeface="Arial" panose="020B0604020202020204" pitchFamily="34" charset="0"/>
                          <a:cs typeface="Arial" panose="020B0604020202020204" pitchFamily="34" charset="0"/>
                        </a:rPr>
                        <a:t>1. Growing mobile banking adoption in India, especially in tier 2 and 3 cities.</a:t>
                      </a:r>
                    </a:p>
                  </a:txBody>
                  <a:tcPr marL="82101" marR="82101" marT="41050" marB="41050" anchor="ctr">
                    <a:lnL>
                      <a:noFill/>
                    </a:lnL>
                    <a:lnR>
                      <a:noFill/>
                    </a:lnR>
                    <a:lnT>
                      <a:noFill/>
                    </a:lnT>
                    <a:lnB>
                      <a:noFill/>
                    </a:lnB>
                    <a:noFill/>
                  </a:tcPr>
                </a:tc>
                <a:tc>
                  <a:txBody>
                    <a:bodyPr/>
                    <a:lstStyle/>
                    <a:p>
                      <a:r>
                        <a:rPr lang="en-US" sz="1200" dirty="0">
                          <a:latin typeface="Arial" panose="020B0604020202020204" pitchFamily="34" charset="0"/>
                          <a:cs typeface="Arial" panose="020B0604020202020204" pitchFamily="34" charset="0"/>
                        </a:rPr>
                        <a:t>1. Intense competition from other private banks and fintech companies.</a:t>
                      </a:r>
                    </a:p>
                  </a:txBody>
                  <a:tcPr marL="82101" marR="82101" marT="41050" marB="41050" anchor="ctr">
                    <a:lnL>
                      <a:noFill/>
                    </a:lnL>
                    <a:lnR>
                      <a:noFill/>
                    </a:lnR>
                    <a:lnT>
                      <a:noFill/>
                    </a:lnT>
                    <a:lnB>
                      <a:noFill/>
                    </a:lnB>
                    <a:noFill/>
                  </a:tcPr>
                </a:tc>
                <a:extLst>
                  <a:ext uri="{0D108BD9-81ED-4DB2-BD59-A6C34878D82A}">
                    <a16:rowId xmlns:a16="http://schemas.microsoft.com/office/drawing/2014/main" val="1530521796"/>
                  </a:ext>
                </a:extLst>
              </a:tr>
              <a:tr h="320511">
                <a:tc>
                  <a:txBody>
                    <a:bodyPr/>
                    <a:lstStyle/>
                    <a:p>
                      <a:r>
                        <a:rPr lang="en-US" sz="1200" dirty="0">
                          <a:latin typeface="Arial" panose="020B0604020202020204" pitchFamily="34" charset="0"/>
                          <a:cs typeface="Arial" panose="020B0604020202020204" pitchFamily="34" charset="0"/>
                        </a:rPr>
                        <a:t>2. Expansion of digital payment services (QR codes, UPI, wallets).</a:t>
                      </a:r>
                    </a:p>
                  </a:txBody>
                  <a:tcPr marL="82101" marR="82101" marT="41050" marB="41050" anchor="ctr">
                    <a:lnL>
                      <a:noFill/>
                    </a:lnL>
                    <a:lnR>
                      <a:noFill/>
                    </a:lnR>
                    <a:lnT>
                      <a:noFill/>
                    </a:lnT>
                    <a:lnB>
                      <a:noFill/>
                    </a:lnB>
                    <a:noFill/>
                  </a:tcPr>
                </a:tc>
                <a:tc>
                  <a:txBody>
                    <a:bodyPr/>
                    <a:lstStyle/>
                    <a:p>
                      <a:r>
                        <a:rPr lang="en-US" sz="1200" dirty="0">
                          <a:latin typeface="Arial" panose="020B0604020202020204" pitchFamily="34" charset="0"/>
                          <a:cs typeface="Arial" panose="020B0604020202020204" pitchFamily="34" charset="0"/>
                        </a:rPr>
                        <a:t>2. Cybersecurity risks (hacking, fraud, phishing).</a:t>
                      </a:r>
                    </a:p>
                  </a:txBody>
                  <a:tcPr marL="82101" marR="82101" marT="41050" marB="41050" anchor="ctr">
                    <a:lnL>
                      <a:noFill/>
                    </a:lnL>
                    <a:lnR>
                      <a:noFill/>
                    </a:lnR>
                    <a:lnT>
                      <a:noFill/>
                    </a:lnT>
                    <a:lnB>
                      <a:noFill/>
                    </a:lnB>
                    <a:noFill/>
                  </a:tcPr>
                </a:tc>
                <a:extLst>
                  <a:ext uri="{0D108BD9-81ED-4DB2-BD59-A6C34878D82A}">
                    <a16:rowId xmlns:a16="http://schemas.microsoft.com/office/drawing/2014/main" val="4232366522"/>
                  </a:ext>
                </a:extLst>
              </a:tr>
              <a:tr h="348792">
                <a:tc>
                  <a:txBody>
                    <a:bodyPr/>
                    <a:lstStyle/>
                    <a:p>
                      <a:r>
                        <a:rPr lang="en-US" sz="1200" dirty="0">
                          <a:latin typeface="Arial" panose="020B0604020202020204" pitchFamily="34" charset="0"/>
                          <a:cs typeface="Arial" panose="020B0604020202020204" pitchFamily="34" charset="0"/>
                        </a:rPr>
                        <a:t>3. Collaboration with fintech and e-commerce platforms for seamless payments.</a:t>
                      </a:r>
                    </a:p>
                  </a:txBody>
                  <a:tcPr marL="82101" marR="82101" marT="41050" marB="41050" anchor="ctr">
                    <a:lnL>
                      <a:noFill/>
                    </a:lnL>
                    <a:lnR>
                      <a:noFill/>
                    </a:lnR>
                    <a:lnT>
                      <a:noFill/>
                    </a:lnT>
                    <a:lnB>
                      <a:noFill/>
                    </a:lnB>
                    <a:noFill/>
                  </a:tcPr>
                </a:tc>
                <a:tc>
                  <a:txBody>
                    <a:bodyPr/>
                    <a:lstStyle/>
                    <a:p>
                      <a:r>
                        <a:rPr lang="en-US" sz="1200" dirty="0">
                          <a:latin typeface="Arial" panose="020B0604020202020204" pitchFamily="34" charset="0"/>
                          <a:cs typeface="Arial" panose="020B0604020202020204" pitchFamily="34" charset="0"/>
                        </a:rPr>
                        <a:t>3. Regulatory changes affecting mobile banking and fintech.</a:t>
                      </a:r>
                    </a:p>
                  </a:txBody>
                  <a:tcPr marL="82101" marR="82101" marT="41050" marB="41050" anchor="ctr">
                    <a:lnL>
                      <a:noFill/>
                    </a:lnL>
                    <a:lnR>
                      <a:noFill/>
                    </a:lnR>
                    <a:lnT>
                      <a:noFill/>
                    </a:lnT>
                    <a:lnB>
                      <a:noFill/>
                    </a:lnB>
                    <a:noFill/>
                  </a:tcPr>
                </a:tc>
                <a:extLst>
                  <a:ext uri="{0D108BD9-81ED-4DB2-BD59-A6C34878D82A}">
                    <a16:rowId xmlns:a16="http://schemas.microsoft.com/office/drawing/2014/main" val="2226640535"/>
                  </a:ext>
                </a:extLst>
              </a:tr>
              <a:tr h="311084">
                <a:tc>
                  <a:txBody>
                    <a:bodyPr/>
                    <a:lstStyle/>
                    <a:p>
                      <a:r>
                        <a:rPr lang="en-US" sz="1200" dirty="0">
                          <a:latin typeface="Arial" panose="020B0604020202020204" pitchFamily="34" charset="0"/>
                          <a:cs typeface="Arial" panose="020B0604020202020204" pitchFamily="34" charset="0"/>
                        </a:rPr>
                        <a:t>4. Integration of AI-powered customer support (chatbots, virtual assistants).</a:t>
                      </a:r>
                    </a:p>
                  </a:txBody>
                  <a:tcPr marL="82101" marR="82101" marT="41050" marB="41050" anchor="ctr">
                    <a:lnL>
                      <a:noFill/>
                    </a:lnL>
                    <a:lnR>
                      <a:noFill/>
                    </a:lnR>
                    <a:lnT>
                      <a:noFill/>
                    </a:lnT>
                    <a:lnB>
                      <a:noFill/>
                    </a:lnB>
                    <a:noFill/>
                  </a:tcPr>
                </a:tc>
                <a:tc>
                  <a:txBody>
                    <a:bodyPr/>
                    <a:lstStyle/>
                    <a:p>
                      <a:r>
                        <a:rPr lang="en-US" sz="1200">
                          <a:latin typeface="Arial" panose="020B0604020202020204" pitchFamily="34" charset="0"/>
                          <a:cs typeface="Arial" panose="020B0604020202020204" pitchFamily="34" charset="0"/>
                        </a:rPr>
                        <a:t>4. User retention challenges with increasing user expectations.</a:t>
                      </a:r>
                    </a:p>
                  </a:txBody>
                  <a:tcPr marL="82101" marR="82101" marT="41050" marB="41050" anchor="ctr">
                    <a:lnL>
                      <a:noFill/>
                    </a:lnL>
                    <a:lnR>
                      <a:noFill/>
                    </a:lnR>
                    <a:lnT>
                      <a:noFill/>
                    </a:lnT>
                    <a:lnB>
                      <a:noFill/>
                    </a:lnB>
                    <a:noFill/>
                  </a:tcPr>
                </a:tc>
                <a:extLst>
                  <a:ext uri="{0D108BD9-81ED-4DB2-BD59-A6C34878D82A}">
                    <a16:rowId xmlns:a16="http://schemas.microsoft.com/office/drawing/2014/main" val="1647300092"/>
                  </a:ext>
                </a:extLst>
              </a:tr>
              <a:tr h="339365">
                <a:tc>
                  <a:txBody>
                    <a:bodyPr/>
                    <a:lstStyle/>
                    <a:p>
                      <a:r>
                        <a:rPr lang="en-US" sz="1200" dirty="0">
                          <a:latin typeface="Arial" panose="020B0604020202020204" pitchFamily="34" charset="0"/>
                          <a:cs typeface="Arial" panose="020B0604020202020204" pitchFamily="34" charset="0"/>
                        </a:rPr>
                        <a:t>5. Offering financial education and personal finance tools.</a:t>
                      </a:r>
                    </a:p>
                  </a:txBody>
                  <a:tcPr marL="82101" marR="82101" marT="41050" marB="41050" anchor="ctr">
                    <a:lnL>
                      <a:noFill/>
                    </a:lnL>
                    <a:lnR>
                      <a:noFill/>
                    </a:lnR>
                    <a:lnT>
                      <a:noFill/>
                    </a:lnT>
                    <a:lnB>
                      <a:noFill/>
                    </a:lnB>
                    <a:noFill/>
                  </a:tcPr>
                </a:tc>
                <a:tc>
                  <a:txBody>
                    <a:bodyPr/>
                    <a:lstStyle/>
                    <a:p>
                      <a:r>
                        <a:rPr lang="en-US" sz="1200" dirty="0">
                          <a:latin typeface="Arial" panose="020B0604020202020204" pitchFamily="34" charset="0"/>
                          <a:cs typeface="Arial" panose="020B0604020202020204" pitchFamily="34" charset="0"/>
                        </a:rPr>
                        <a:t>5. Risk of payment fraud, identity theft, and scams.</a:t>
                      </a:r>
                    </a:p>
                  </a:txBody>
                  <a:tcPr marL="82101" marR="82101" marT="41050" marB="41050" anchor="ctr">
                    <a:lnL>
                      <a:noFill/>
                    </a:lnL>
                    <a:lnR>
                      <a:noFill/>
                    </a:lnR>
                    <a:lnT>
                      <a:noFill/>
                    </a:lnT>
                    <a:lnB>
                      <a:noFill/>
                    </a:lnB>
                    <a:noFill/>
                  </a:tcPr>
                </a:tc>
                <a:extLst>
                  <a:ext uri="{0D108BD9-81ED-4DB2-BD59-A6C34878D82A}">
                    <a16:rowId xmlns:a16="http://schemas.microsoft.com/office/drawing/2014/main" val="2045473157"/>
                  </a:ext>
                </a:extLst>
              </a:tr>
              <a:tr h="273378">
                <a:tc>
                  <a:txBody>
                    <a:bodyPr/>
                    <a:lstStyle/>
                    <a:p>
                      <a:r>
                        <a:rPr lang="en-US" sz="1200" dirty="0">
                          <a:latin typeface="Arial" panose="020B0604020202020204" pitchFamily="34" charset="0"/>
                          <a:cs typeface="Arial" panose="020B0604020202020204" pitchFamily="34" charset="0"/>
                        </a:rPr>
                        <a:t>6. Targeting rural and semi-urban markets for greater penetration.</a:t>
                      </a:r>
                    </a:p>
                  </a:txBody>
                  <a:tcPr marL="82101" marR="82101" marT="41050" marB="41050" anchor="ctr">
                    <a:lnL>
                      <a:noFill/>
                    </a:lnL>
                    <a:lnR>
                      <a:noFill/>
                    </a:lnR>
                    <a:lnT>
                      <a:noFill/>
                    </a:lnT>
                    <a:lnB>
                      <a:noFill/>
                    </a:lnB>
                    <a:noFill/>
                  </a:tcPr>
                </a:tc>
                <a:tc>
                  <a:txBody>
                    <a:bodyPr/>
                    <a:lstStyle/>
                    <a:p>
                      <a:r>
                        <a:rPr lang="en-US" sz="1200" dirty="0">
                          <a:latin typeface="Arial" panose="020B0604020202020204" pitchFamily="34" charset="0"/>
                          <a:cs typeface="Arial" panose="020B0604020202020204" pitchFamily="34" charset="0"/>
                        </a:rPr>
                        <a:t>6. Technology dependence—app performance issues due to poor infrastructure.</a:t>
                      </a:r>
                    </a:p>
                  </a:txBody>
                  <a:tcPr marL="82101" marR="82101" marT="41050" marB="41050" anchor="ctr">
                    <a:lnL>
                      <a:noFill/>
                    </a:lnL>
                    <a:lnR>
                      <a:noFill/>
                    </a:lnR>
                    <a:lnT>
                      <a:noFill/>
                    </a:lnT>
                    <a:lnB>
                      <a:noFill/>
                    </a:lnB>
                    <a:noFill/>
                  </a:tcPr>
                </a:tc>
                <a:extLst>
                  <a:ext uri="{0D108BD9-81ED-4DB2-BD59-A6C34878D82A}">
                    <a16:rowId xmlns:a16="http://schemas.microsoft.com/office/drawing/2014/main" val="2131580159"/>
                  </a:ext>
                </a:extLst>
              </a:tr>
              <a:tr h="282804">
                <a:tc>
                  <a:txBody>
                    <a:bodyPr/>
                    <a:lstStyle/>
                    <a:p>
                      <a:r>
                        <a:rPr lang="en-US" sz="1200">
                          <a:latin typeface="Arial" panose="020B0604020202020204" pitchFamily="34" charset="0"/>
                          <a:cs typeface="Arial" panose="020B0604020202020204" pitchFamily="34" charset="0"/>
                        </a:rPr>
                        <a:t>7. Expansion into digital lending services for instant personal loans.</a:t>
                      </a:r>
                    </a:p>
                  </a:txBody>
                  <a:tcPr marL="82101" marR="82101" marT="41050" marB="41050" anchor="ctr">
                    <a:lnL>
                      <a:noFill/>
                    </a:lnL>
                    <a:lnR>
                      <a:noFill/>
                    </a:lnR>
                    <a:lnT>
                      <a:noFill/>
                    </a:lnT>
                    <a:lnB>
                      <a:noFill/>
                    </a:lnB>
                    <a:noFill/>
                  </a:tcPr>
                </a:tc>
                <a:tc>
                  <a:txBody>
                    <a:bodyPr/>
                    <a:lstStyle/>
                    <a:p>
                      <a:r>
                        <a:rPr lang="en-US" sz="1200" dirty="0">
                          <a:latin typeface="Arial" panose="020B0604020202020204" pitchFamily="34" charset="0"/>
                          <a:cs typeface="Arial" panose="020B0604020202020204" pitchFamily="34" charset="0"/>
                        </a:rPr>
                        <a:t>7. Market saturation in urban areas with similar banking apps.</a:t>
                      </a:r>
                    </a:p>
                  </a:txBody>
                  <a:tcPr marL="82101" marR="82101" marT="41050" marB="41050" anchor="ctr">
                    <a:lnL>
                      <a:noFill/>
                    </a:lnL>
                    <a:lnR>
                      <a:noFill/>
                    </a:lnR>
                    <a:lnT>
                      <a:noFill/>
                    </a:lnT>
                    <a:lnB>
                      <a:noFill/>
                    </a:lnB>
                    <a:noFill/>
                  </a:tcPr>
                </a:tc>
                <a:extLst>
                  <a:ext uri="{0D108BD9-81ED-4DB2-BD59-A6C34878D82A}">
                    <a16:rowId xmlns:a16="http://schemas.microsoft.com/office/drawing/2014/main" val="778580580"/>
                  </a:ext>
                </a:extLst>
              </a:tr>
            </a:tbl>
          </a:graphicData>
        </a:graphic>
      </p:graphicFrame>
    </p:spTree>
    <p:extLst>
      <p:ext uri="{BB962C8B-B14F-4D97-AF65-F5344CB8AC3E}">
        <p14:creationId xmlns:p14="http://schemas.microsoft.com/office/powerpoint/2010/main" val="3551359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6552C36-EE11-27B6-722B-580252BA5A9B}"/>
              </a:ext>
            </a:extLst>
          </p:cNvPr>
          <p:cNvSpPr txBox="1"/>
          <p:nvPr/>
        </p:nvSpPr>
        <p:spPr>
          <a:xfrm>
            <a:off x="820131" y="207390"/>
            <a:ext cx="7635712" cy="369332"/>
          </a:xfrm>
          <a:prstGeom prst="rect">
            <a:avLst/>
          </a:prstGeom>
          <a:noFill/>
        </p:spPr>
        <p:txBody>
          <a:bodyPr wrap="square" rtlCol="0">
            <a:spAutoFit/>
          </a:bodyPr>
          <a:lstStyle/>
          <a:p>
            <a:r>
              <a:rPr lang="en-US" dirty="0">
                <a:highlight>
                  <a:srgbClr val="FFFF00"/>
                </a:highlight>
              </a:rPr>
              <a:t>As a BA we can perform GAP Analysis for Kotak Mobile Application</a:t>
            </a:r>
          </a:p>
        </p:txBody>
      </p:sp>
      <p:sp>
        <p:nvSpPr>
          <p:cNvPr id="5" name="TextBox 4">
            <a:extLst>
              <a:ext uri="{FF2B5EF4-FFF2-40B4-BE49-F238E27FC236}">
                <a16:creationId xmlns:a16="http://schemas.microsoft.com/office/drawing/2014/main" id="{ADDE9795-8101-97BD-12C3-784BCFD3B41F}"/>
              </a:ext>
            </a:extLst>
          </p:cNvPr>
          <p:cNvSpPr txBox="1"/>
          <p:nvPr/>
        </p:nvSpPr>
        <p:spPr>
          <a:xfrm>
            <a:off x="747075" y="753701"/>
            <a:ext cx="11130698" cy="954107"/>
          </a:xfrm>
          <a:prstGeom prst="rect">
            <a:avLst/>
          </a:prstGeom>
          <a:noFill/>
        </p:spPr>
        <p:txBody>
          <a:bodyPr wrap="square">
            <a:spAutoFit/>
          </a:bodyPr>
          <a:lstStyle/>
          <a:p>
            <a:r>
              <a:rPr lang="en-US" sz="1400" dirty="0">
                <a:latin typeface="Arial" panose="020B0604020202020204" pitchFamily="34" charset="0"/>
                <a:cs typeface="Arial" panose="020B0604020202020204" pitchFamily="34" charset="0"/>
              </a:rPr>
              <a:t>A </a:t>
            </a:r>
            <a:r>
              <a:rPr lang="en-US" sz="1400" b="1" dirty="0">
                <a:latin typeface="Arial" panose="020B0604020202020204" pitchFamily="34" charset="0"/>
                <a:cs typeface="Arial" panose="020B0604020202020204" pitchFamily="34" charset="0"/>
              </a:rPr>
              <a:t>Gap Analysis</a:t>
            </a:r>
            <a:r>
              <a:rPr lang="en-US" sz="1400" dirty="0">
                <a:latin typeface="Arial" panose="020B0604020202020204" pitchFamily="34" charset="0"/>
                <a:cs typeface="Arial" panose="020B0604020202020204" pitchFamily="34" charset="0"/>
              </a:rPr>
              <a:t> for the </a:t>
            </a:r>
            <a:r>
              <a:rPr lang="en-US" sz="1400" b="1" dirty="0">
                <a:latin typeface="Arial" panose="020B0604020202020204" pitchFamily="34" charset="0"/>
                <a:cs typeface="Arial" panose="020B0604020202020204" pitchFamily="34" charset="0"/>
              </a:rPr>
              <a:t>Kotak Mobile Banking Application</a:t>
            </a:r>
            <a:r>
              <a:rPr lang="en-US" sz="1400" dirty="0">
                <a:latin typeface="Arial" panose="020B0604020202020204" pitchFamily="34" charset="0"/>
                <a:cs typeface="Arial" panose="020B0604020202020204" pitchFamily="34" charset="0"/>
              </a:rPr>
              <a:t> identifies the gaps between the current state of the app (its performance, features, and customer experience) and the desired future state (its ideal performance, features, and market positioning). This analysis helps pinpoint areas that need improvement to enhance user satisfaction, competitiveness, and alignment with business goals.</a:t>
            </a:r>
          </a:p>
          <a:p>
            <a:endParaRPr lang="en-IN"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565575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73</TotalTime>
  <Words>1045</Words>
  <Application>Microsoft Office PowerPoint</Application>
  <PresentationFormat>Widescreen</PresentationFormat>
  <Paragraphs>145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Live Project-Waterfall Model-Kotak Mobile Application</vt:lpstr>
      <vt:lpstr>PowerPoint Presentation</vt:lpstr>
      <vt:lpstr>Stakeholders for Kotak Mobile Application </vt:lpstr>
      <vt:lpstr>Foundation of this project </vt:lpstr>
      <vt:lpstr>PowerPoint Presentation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Aditi Ghangrekar</dc:creator>
  <cp:lastModifiedBy>Aditi Ghangrekar</cp:lastModifiedBy>
  <cp:revision>8</cp:revision>
  <dcterms:created xsi:type="dcterms:W3CDTF">2025-01-21T15:27:49Z</dcterms:created>
  <dcterms:modified xsi:type="dcterms:W3CDTF">2025-01-21T16:41:09Z</dcterms:modified>
</cp:coreProperties>
</file>