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B0D9-8EEA-C71E-BB7D-981D197D09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15668D7-E694-D7D0-44D2-99884499D4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810EF07-2E35-FE5A-86D1-78CDE826865A}"/>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5" name="Footer Placeholder 4">
            <a:extLst>
              <a:ext uri="{FF2B5EF4-FFF2-40B4-BE49-F238E27FC236}">
                <a16:creationId xmlns:a16="http://schemas.microsoft.com/office/drawing/2014/main" id="{879EAE88-B7D5-155B-A399-54F933F83F1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00BFA83-5892-285B-1091-5D7467480F6B}"/>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338614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670ED-F121-2E70-6155-568EDC63101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86F2B3B-3CAB-85F6-3DF8-69629FCEC5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0D1E748-191D-EB47-CF35-2B2C6D1CD14C}"/>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5" name="Footer Placeholder 4">
            <a:extLst>
              <a:ext uri="{FF2B5EF4-FFF2-40B4-BE49-F238E27FC236}">
                <a16:creationId xmlns:a16="http://schemas.microsoft.com/office/drawing/2014/main" id="{46407BB8-8022-DA43-A924-E4708643D17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47CC75-2394-7114-B9EC-93ADF43BB683}"/>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4278601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628F3B-6758-52E9-B345-AFFE983F85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FCFCEB9-F4DE-6719-2965-CDE01C28B8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CA5BBFA-A196-FFB3-397C-2A19953A3076}"/>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5" name="Footer Placeholder 4">
            <a:extLst>
              <a:ext uri="{FF2B5EF4-FFF2-40B4-BE49-F238E27FC236}">
                <a16:creationId xmlns:a16="http://schemas.microsoft.com/office/drawing/2014/main" id="{5E22824C-5563-82B6-96BD-E6A9D3CFE08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181A7BB-A4DE-6B93-7368-BEB2AEEC5316}"/>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196427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94276-545A-9D7A-3ECC-41901F29851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405A88F-0748-E76B-FFBA-271F889FA9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40278F7-95A5-40C6-81AE-0BB45465E5BC}"/>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5" name="Footer Placeholder 4">
            <a:extLst>
              <a:ext uri="{FF2B5EF4-FFF2-40B4-BE49-F238E27FC236}">
                <a16:creationId xmlns:a16="http://schemas.microsoft.com/office/drawing/2014/main" id="{7645E173-6F70-8438-48BA-DF734DD900C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99D778C-AAF2-361D-1482-6DE0EFB5C2AA}"/>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324034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41D0-1EAE-5CFE-2E13-313BB2B415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9CA92CB-11CD-D8E9-95E1-833F2A290D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B9C3D6-1720-B8A0-29FE-6D147169C66B}"/>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5" name="Footer Placeholder 4">
            <a:extLst>
              <a:ext uri="{FF2B5EF4-FFF2-40B4-BE49-F238E27FC236}">
                <a16:creationId xmlns:a16="http://schemas.microsoft.com/office/drawing/2014/main" id="{95256866-EFFF-9C32-4BD1-459CE15818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EB1BFA-4B55-C248-2597-5281438CD1C0}"/>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8225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12B06-0536-93B5-1CB6-87E95031E2E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1D04701-B893-4D3D-9D8E-611008598A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01AFDF3-987A-0F96-7153-B9ABDAE13D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22A6A9A-F7F0-6730-5C3B-9B2AFA14F76D}"/>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6" name="Footer Placeholder 5">
            <a:extLst>
              <a:ext uri="{FF2B5EF4-FFF2-40B4-BE49-F238E27FC236}">
                <a16:creationId xmlns:a16="http://schemas.microsoft.com/office/drawing/2014/main" id="{3474D475-15D4-4D0A-44F4-402052E4954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DE6CA77-8466-2FD3-922D-6974DC12B591}"/>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3586076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CCF34-E9BC-80E0-76D4-7CB6A4B60AE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0D1CF8A-0016-A2D9-685B-2C2F66FB00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EA3847-7D01-5AA8-C7C5-231CE300A8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B5215F8-E79E-3135-EAED-B035829EC8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A7F31C-A453-B856-91D0-F26714FC6D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020560D-BF56-D509-29A9-9D6773BDA38C}"/>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8" name="Footer Placeholder 7">
            <a:extLst>
              <a:ext uri="{FF2B5EF4-FFF2-40B4-BE49-F238E27FC236}">
                <a16:creationId xmlns:a16="http://schemas.microsoft.com/office/drawing/2014/main" id="{122CB199-35C5-8C46-B9DA-B0D1052700F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0E61909-CCA6-F5A8-10B5-1C113B88C3B6}"/>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3032196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2E86-C457-AC2F-0D09-E4DAC2C304A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12FAEDC-BC0B-58C9-75E4-3CB6268B97B6}"/>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4" name="Footer Placeholder 3">
            <a:extLst>
              <a:ext uri="{FF2B5EF4-FFF2-40B4-BE49-F238E27FC236}">
                <a16:creationId xmlns:a16="http://schemas.microsoft.com/office/drawing/2014/main" id="{72F3B580-737D-AD3B-2DE0-73E645C3FD5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4FCD060-99D8-823A-A368-202D6E3400BD}"/>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96879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34B3B3-E8E1-28EE-5354-2D11E1E44732}"/>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3" name="Footer Placeholder 2">
            <a:extLst>
              <a:ext uri="{FF2B5EF4-FFF2-40B4-BE49-F238E27FC236}">
                <a16:creationId xmlns:a16="http://schemas.microsoft.com/office/drawing/2014/main" id="{ADD4F2F5-B13F-9016-D40D-E89DCA33616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B1BF64D-A5B7-08CC-C96E-969D7A57AF6A}"/>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4286886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E6499-0651-9E62-B208-BC2C50162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79720E5-F839-633D-039D-044A340E6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1D2FB23-D0FC-0983-AEDC-A43E6F54A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A0BDDB-715E-55C6-4A6A-7820F5AA20B0}"/>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6" name="Footer Placeholder 5">
            <a:extLst>
              <a:ext uri="{FF2B5EF4-FFF2-40B4-BE49-F238E27FC236}">
                <a16:creationId xmlns:a16="http://schemas.microsoft.com/office/drawing/2014/main" id="{831A336A-537C-6AD4-B64C-644BC167CFF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B2D5C61-8233-EB26-B085-932F85B76695}"/>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50329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9F58-1EDE-AE30-CABB-0FB8493A9C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74F4272-AB14-BD05-D5A7-DA427AADB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51682E1-7555-0452-EFB8-F386E9DF9B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9DEB14-03DF-AC10-EF8E-8CF93E8E76D9}"/>
              </a:ext>
            </a:extLst>
          </p:cNvPr>
          <p:cNvSpPr>
            <a:spLocks noGrp="1"/>
          </p:cNvSpPr>
          <p:nvPr>
            <p:ph type="dt" sz="half" idx="10"/>
          </p:nvPr>
        </p:nvSpPr>
        <p:spPr/>
        <p:txBody>
          <a:bodyPr/>
          <a:lstStyle/>
          <a:p>
            <a:fld id="{6B449C04-EB1E-4311-BA35-4D3BBB4D16FE}" type="datetimeFigureOut">
              <a:rPr lang="en-IN" smtClean="0"/>
              <a:t>17-02-2025</a:t>
            </a:fld>
            <a:endParaRPr lang="en-IN"/>
          </a:p>
        </p:txBody>
      </p:sp>
      <p:sp>
        <p:nvSpPr>
          <p:cNvPr id="6" name="Footer Placeholder 5">
            <a:extLst>
              <a:ext uri="{FF2B5EF4-FFF2-40B4-BE49-F238E27FC236}">
                <a16:creationId xmlns:a16="http://schemas.microsoft.com/office/drawing/2014/main" id="{C9DB854E-A7C3-2005-3D8F-BEE7DB06B9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CF77F58-D76E-3241-035A-CD6CEF7F942B}"/>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1526406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1CE617-7A2E-8D8F-7390-637AB73339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4AE4BF0-BC29-0D5C-7AB9-2BD2270CFB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A2194A7-F49B-DC5F-4322-35CF3D7C04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49C04-EB1E-4311-BA35-4D3BBB4D16FE}" type="datetimeFigureOut">
              <a:rPr lang="en-IN" smtClean="0"/>
              <a:t>17-02-2025</a:t>
            </a:fld>
            <a:endParaRPr lang="en-IN"/>
          </a:p>
        </p:txBody>
      </p:sp>
      <p:sp>
        <p:nvSpPr>
          <p:cNvPr id="5" name="Footer Placeholder 4">
            <a:extLst>
              <a:ext uri="{FF2B5EF4-FFF2-40B4-BE49-F238E27FC236}">
                <a16:creationId xmlns:a16="http://schemas.microsoft.com/office/drawing/2014/main" id="{3E9C85F2-53DD-4021-625C-7DE86E714F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1A5B1E8-9E8B-806C-2F4B-4C9E964C43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AC868-3A3A-4991-A56C-F95A69754B6A}" type="slidenum">
              <a:rPr lang="en-IN" smtClean="0"/>
              <a:t>‹#›</a:t>
            </a:fld>
            <a:endParaRPr lang="en-IN"/>
          </a:p>
        </p:txBody>
      </p:sp>
    </p:spTree>
    <p:extLst>
      <p:ext uri="{BB962C8B-B14F-4D97-AF65-F5344CB8AC3E}">
        <p14:creationId xmlns:p14="http://schemas.microsoft.com/office/powerpoint/2010/main" val="2308844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F18C5-33F6-9A3E-3581-652B0B726C48}"/>
              </a:ext>
            </a:extLst>
          </p:cNvPr>
          <p:cNvSpPr>
            <a:spLocks noGrp="1"/>
          </p:cNvSpPr>
          <p:nvPr>
            <p:ph type="ctrTitle"/>
          </p:nvPr>
        </p:nvSpPr>
        <p:spPr/>
        <p:txBody>
          <a:bodyPr>
            <a:normAutofit fontScale="90000"/>
          </a:bodyPr>
          <a:lstStyle/>
          <a:p>
            <a:r>
              <a:rPr lang="en-IN" b="1" i="0" dirty="0">
                <a:solidFill>
                  <a:srgbClr val="0D0D0D"/>
                </a:solidFill>
                <a:effectLst/>
                <a:highlight>
                  <a:srgbClr val="FFFFFF"/>
                </a:highlight>
                <a:latin typeface="ui-sans-serif"/>
              </a:rPr>
              <a:t>Learning Management System Implementation</a:t>
            </a:r>
            <a:br>
              <a:rPr lang="en-IN" b="1" i="0" dirty="0">
                <a:solidFill>
                  <a:srgbClr val="0D0D0D"/>
                </a:solidFill>
                <a:effectLst/>
                <a:highlight>
                  <a:srgbClr val="FFFFFF"/>
                </a:highlight>
                <a:latin typeface="ui-sans-serif"/>
              </a:rPr>
            </a:br>
            <a:endParaRPr lang="en-IN" dirty="0"/>
          </a:p>
        </p:txBody>
      </p:sp>
      <p:sp>
        <p:nvSpPr>
          <p:cNvPr id="3" name="Subtitle 2">
            <a:extLst>
              <a:ext uri="{FF2B5EF4-FFF2-40B4-BE49-F238E27FC236}">
                <a16:creationId xmlns:a16="http://schemas.microsoft.com/office/drawing/2014/main" id="{BD30AD67-1C19-1E1B-65A3-C24AB0B944AD}"/>
              </a:ext>
            </a:extLst>
          </p:cNvPr>
          <p:cNvSpPr>
            <a:spLocks noGrp="1"/>
          </p:cNvSpPr>
          <p:nvPr>
            <p:ph type="subTitle" idx="1"/>
          </p:nvPr>
        </p:nvSpPr>
        <p:spPr/>
        <p:txBody>
          <a:bodyPr>
            <a:normAutofit fontScale="92500" lnSpcReduction="10000"/>
          </a:bodyPr>
          <a:lstStyle/>
          <a:p>
            <a:r>
              <a:rPr lang="en-IN" dirty="0"/>
              <a:t>                                           </a:t>
            </a:r>
          </a:p>
          <a:p>
            <a:endParaRPr lang="en-IN" dirty="0"/>
          </a:p>
          <a:p>
            <a:r>
              <a:rPr lang="en-IN" dirty="0"/>
              <a:t>                                                                   PREPARED BY- EKTA KUMARI</a:t>
            </a:r>
          </a:p>
          <a:p>
            <a:r>
              <a:rPr lang="en-IN" dirty="0"/>
              <a:t>                                    DATE – 16/3/25</a:t>
            </a:r>
          </a:p>
        </p:txBody>
      </p:sp>
    </p:spTree>
    <p:extLst>
      <p:ext uri="{BB962C8B-B14F-4D97-AF65-F5344CB8AC3E}">
        <p14:creationId xmlns:p14="http://schemas.microsoft.com/office/powerpoint/2010/main" val="3074914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767C-71DF-7737-779E-D8A915295E43}"/>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Situation/Problem/Opportunity</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94970226-108A-3C9C-CC5B-272CC74DCAAE}"/>
              </a:ext>
            </a:extLst>
          </p:cNvPr>
          <p:cNvSpPr>
            <a:spLocks noGrp="1"/>
          </p:cNvSpPr>
          <p:nvPr>
            <p:ph idx="1"/>
          </p:nvPr>
        </p:nvSpPr>
        <p:spPr/>
        <p:txBody>
          <a:bodyPr/>
          <a:lstStyle/>
          <a:p>
            <a:r>
              <a:rPr lang="en-US" dirty="0">
                <a:solidFill>
                  <a:srgbClr val="0D0D0D"/>
                </a:solidFill>
                <a:highlight>
                  <a:srgbClr val="FFFFFF"/>
                </a:highlight>
                <a:latin typeface="ui-sans-serif"/>
              </a:rPr>
              <a:t>O</a:t>
            </a:r>
            <a:r>
              <a:rPr lang="en-US" b="0" i="0" dirty="0">
                <a:solidFill>
                  <a:srgbClr val="0D0D0D"/>
                </a:solidFill>
                <a:effectLst/>
                <a:highlight>
                  <a:srgbClr val="FFFFFF"/>
                </a:highlight>
                <a:latin typeface="ui-sans-serif"/>
              </a:rPr>
              <a:t>ur organization utilizes an outdated Learning Management System (LMS) that has been in place for over </a:t>
            </a:r>
            <a:r>
              <a:rPr lang="en-US" dirty="0">
                <a:solidFill>
                  <a:srgbClr val="0D0D0D"/>
                </a:solidFill>
                <a:highlight>
                  <a:srgbClr val="FFFFFF"/>
                </a:highlight>
                <a:latin typeface="ui-sans-serif"/>
              </a:rPr>
              <a:t>10 </a:t>
            </a:r>
            <a:r>
              <a:rPr lang="en-US" b="0" i="0" dirty="0">
                <a:solidFill>
                  <a:srgbClr val="0D0D0D"/>
                </a:solidFill>
                <a:effectLst/>
                <a:highlight>
                  <a:srgbClr val="FFFFFF"/>
                </a:highlight>
                <a:latin typeface="ui-sans-serif"/>
              </a:rPr>
              <a:t>years. </a:t>
            </a:r>
          </a:p>
          <a:p>
            <a:r>
              <a:rPr lang="en-US" b="0" i="0" dirty="0">
                <a:solidFill>
                  <a:srgbClr val="0D0D0D"/>
                </a:solidFill>
                <a:effectLst/>
                <a:highlight>
                  <a:srgbClr val="FFFFFF"/>
                </a:highlight>
                <a:latin typeface="ui-sans-serif"/>
              </a:rPr>
              <a:t>While the existing system is intuitive to current users, it lacks modern features such as </a:t>
            </a:r>
            <a:r>
              <a:rPr lang="en-US" b="1" i="0" dirty="0">
                <a:solidFill>
                  <a:srgbClr val="0D0D0D"/>
                </a:solidFill>
                <a:effectLst/>
                <a:highlight>
                  <a:srgbClr val="FFFFFF"/>
                </a:highlight>
                <a:latin typeface="ui-sans-serif"/>
              </a:rPr>
              <a:t>user friendly , mobile accessibility</a:t>
            </a:r>
            <a:r>
              <a:rPr lang="en-US" b="0" i="0" dirty="0">
                <a:solidFill>
                  <a:srgbClr val="0D0D0D"/>
                </a:solidFill>
                <a:effectLst/>
                <a:highlight>
                  <a:srgbClr val="FFFFFF"/>
                </a:highlight>
                <a:latin typeface="ui-sans-serif"/>
              </a:rPr>
              <a:t>, scalability, and integration capabilities.</a:t>
            </a:r>
          </a:p>
          <a:p>
            <a:r>
              <a:rPr lang="en-US" b="0" i="0" dirty="0">
                <a:solidFill>
                  <a:srgbClr val="0D0D0D"/>
                </a:solidFill>
                <a:effectLst/>
                <a:highlight>
                  <a:srgbClr val="FFFFFF"/>
                </a:highlight>
                <a:latin typeface="ui-sans-serif"/>
              </a:rPr>
              <a:t> So situation presents an opportunity to enhance the learning and development processes by implementing a more efficient, user-friendly.</a:t>
            </a:r>
            <a:endParaRPr lang="en-IN" dirty="0"/>
          </a:p>
        </p:txBody>
      </p:sp>
    </p:spTree>
    <p:extLst>
      <p:ext uri="{BB962C8B-B14F-4D97-AF65-F5344CB8AC3E}">
        <p14:creationId xmlns:p14="http://schemas.microsoft.com/office/powerpoint/2010/main" val="1501606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14D06-C183-FB17-26D5-22CF0147DD06}"/>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Purpose Statement (Goals)</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D42594E4-114D-6DAF-4664-21954E1696B7}"/>
              </a:ext>
            </a:extLst>
          </p:cNvPr>
          <p:cNvSpPr>
            <a:spLocks noGrp="1"/>
          </p:cNvSpPr>
          <p:nvPr>
            <p:ph idx="1"/>
          </p:nvPr>
        </p:nvSpPr>
        <p:spPr/>
        <p:txBody>
          <a:bodyPr/>
          <a:lstStyle/>
          <a:p>
            <a:r>
              <a:rPr lang="en-US" b="0" i="0" dirty="0">
                <a:effectLst/>
                <a:highlight>
                  <a:srgbClr val="FFFFFF"/>
                </a:highlight>
                <a:latin typeface="ui-sans-serif"/>
              </a:rPr>
              <a:t>The goal of this project is to select, prototype, and implement a new Learning Management System that meets  design criteria, specifications, and requirements.</a:t>
            </a:r>
          </a:p>
          <a:p>
            <a:r>
              <a:rPr lang="en-US" b="0" i="0" dirty="0">
                <a:effectLst/>
                <a:highlight>
                  <a:srgbClr val="FFFFFF"/>
                </a:highlight>
                <a:latin typeface="Google Sans"/>
              </a:rPr>
              <a:t>The purpose of a Learning Management System (LMS) is to provide a centralized platform for efficient course administration, personalized learning experiences, collaboration, tracking learner progress, generating insights through analytics, and facilitating compliance training. </a:t>
            </a:r>
            <a:endParaRPr lang="en-IN" dirty="0"/>
          </a:p>
        </p:txBody>
      </p:sp>
    </p:spTree>
    <p:extLst>
      <p:ext uri="{BB962C8B-B14F-4D97-AF65-F5344CB8AC3E}">
        <p14:creationId xmlns:p14="http://schemas.microsoft.com/office/powerpoint/2010/main" val="2864283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BCB10-C2C0-189C-2D4E-536605DF77CB}"/>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Project Objectives</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8CB7D326-CEFA-A5AF-31D4-1B8FE1C25589}"/>
              </a:ext>
            </a:extLst>
          </p:cNvPr>
          <p:cNvSpPr>
            <a:spLocks noGrp="1"/>
          </p:cNvSpPr>
          <p:nvPr>
            <p:ph idx="1"/>
          </p:nvPr>
        </p:nvSpPr>
        <p:spPr/>
        <p:txBody>
          <a:bodyPr/>
          <a:lstStyle/>
          <a:p>
            <a:pPr algn="l">
              <a:buFont typeface="Arial" panose="020B0604020202020204" pitchFamily="34" charset="0"/>
              <a:buChar char="•"/>
            </a:pPr>
            <a:r>
              <a:rPr lang="en-US" b="0" i="0" dirty="0">
                <a:solidFill>
                  <a:srgbClr val="0D0D0D"/>
                </a:solidFill>
                <a:effectLst/>
                <a:highlight>
                  <a:srgbClr val="FFFFFF"/>
                </a:highlight>
                <a:latin typeface="ui-sans-serif"/>
              </a:rPr>
              <a:t>Select a solution according to design criteria, specifications, and requirements.</a:t>
            </a:r>
          </a:p>
          <a:p>
            <a:pPr algn="l">
              <a:buFont typeface="Arial" panose="020B0604020202020204" pitchFamily="34" charset="0"/>
              <a:buChar char="•"/>
            </a:pPr>
            <a:r>
              <a:rPr lang="en-US" b="0" i="0" dirty="0">
                <a:solidFill>
                  <a:srgbClr val="0D0D0D"/>
                </a:solidFill>
                <a:effectLst/>
                <a:highlight>
                  <a:srgbClr val="FFFFFF"/>
                </a:highlight>
                <a:latin typeface="ui-sans-serif"/>
              </a:rPr>
              <a:t>Develop and test a prototype of the selected solution.</a:t>
            </a:r>
          </a:p>
          <a:p>
            <a:pPr algn="l">
              <a:buFont typeface="Arial" panose="020B0604020202020204" pitchFamily="34" charset="0"/>
              <a:buChar char="•"/>
            </a:pPr>
            <a:r>
              <a:rPr lang="en-US" b="0" i="0" dirty="0">
                <a:solidFill>
                  <a:srgbClr val="0D0D0D"/>
                </a:solidFill>
                <a:effectLst/>
                <a:highlight>
                  <a:srgbClr val="FFFFFF"/>
                </a:highlight>
                <a:latin typeface="ui-sans-serif"/>
              </a:rPr>
              <a:t>Implement the new LMS and ensure it is fully operational.</a:t>
            </a:r>
          </a:p>
          <a:p>
            <a:pPr algn="l">
              <a:buFont typeface="Arial" panose="020B0604020202020204" pitchFamily="34" charset="0"/>
              <a:buChar char="•"/>
            </a:pPr>
            <a:r>
              <a:rPr lang="en-US" b="0" i="0" dirty="0">
                <a:solidFill>
                  <a:srgbClr val="0D0D0D"/>
                </a:solidFill>
                <a:effectLst/>
                <a:highlight>
                  <a:srgbClr val="FFFFFF"/>
                </a:highlight>
                <a:latin typeface="ui-sans-serif"/>
              </a:rPr>
              <a:t>Train users and provide ongoing support.</a:t>
            </a:r>
          </a:p>
          <a:p>
            <a:pPr algn="l">
              <a:buFont typeface="Arial" panose="020B0604020202020204" pitchFamily="34" charset="0"/>
              <a:buChar char="•"/>
            </a:pPr>
            <a:r>
              <a:rPr lang="en-US" b="0" i="0" dirty="0">
                <a:solidFill>
                  <a:srgbClr val="0D0D0D"/>
                </a:solidFill>
                <a:effectLst/>
                <a:highlight>
                  <a:srgbClr val="FFFFFF"/>
                </a:highlight>
                <a:latin typeface="ui-sans-serif"/>
              </a:rPr>
              <a:t>Ensure the new LMS integrates seamlessly with existing systems.</a:t>
            </a:r>
          </a:p>
          <a:p>
            <a:endParaRPr lang="en-IN" dirty="0"/>
          </a:p>
        </p:txBody>
      </p:sp>
    </p:spTree>
    <p:extLst>
      <p:ext uri="{BB962C8B-B14F-4D97-AF65-F5344CB8AC3E}">
        <p14:creationId xmlns:p14="http://schemas.microsoft.com/office/powerpoint/2010/main" val="4273049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576EE-7705-7DE8-8A44-25E097F2AE06}"/>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Success Criteria</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1F29D340-109E-D03B-652A-B1736914143A}"/>
              </a:ext>
            </a:extLst>
          </p:cNvPr>
          <p:cNvSpPr>
            <a:spLocks noGrp="1"/>
          </p:cNvSpPr>
          <p:nvPr>
            <p:ph idx="1"/>
          </p:nvPr>
        </p:nvSpPr>
        <p:spPr/>
        <p:txBody>
          <a:bodyPr/>
          <a:lstStyle/>
          <a:p>
            <a:pPr algn="l">
              <a:buFont typeface="Arial" panose="020B0604020202020204" pitchFamily="34" charset="0"/>
              <a:buChar char="•"/>
            </a:pPr>
            <a:r>
              <a:rPr lang="en-US" b="0" i="0" dirty="0">
                <a:solidFill>
                  <a:srgbClr val="0D0D0D"/>
                </a:solidFill>
                <a:effectLst/>
                <a:highlight>
                  <a:srgbClr val="FFFFFF"/>
                </a:highlight>
                <a:latin typeface="ui-sans-serif"/>
              </a:rPr>
              <a:t>Successful selection of an LMS that meets all specified criteria.</a:t>
            </a:r>
          </a:p>
          <a:p>
            <a:pPr algn="l">
              <a:buFont typeface="Arial" panose="020B0604020202020204" pitchFamily="34" charset="0"/>
              <a:buChar char="•"/>
            </a:pPr>
            <a:r>
              <a:rPr lang="en-US" b="0" i="0" dirty="0">
                <a:solidFill>
                  <a:srgbClr val="0D0D0D"/>
                </a:solidFill>
                <a:effectLst/>
                <a:highlight>
                  <a:srgbClr val="FFFFFF"/>
                </a:highlight>
                <a:latin typeface="ui-sans-serif"/>
              </a:rPr>
              <a:t>Completion of a prototype that demonstrates the LMS's capabilities and meets testing requirements.</a:t>
            </a:r>
          </a:p>
          <a:p>
            <a:pPr algn="l">
              <a:buFont typeface="Arial" panose="020B0604020202020204" pitchFamily="34" charset="0"/>
              <a:buChar char="•"/>
            </a:pPr>
            <a:r>
              <a:rPr lang="en-US" b="0" i="0" dirty="0">
                <a:solidFill>
                  <a:srgbClr val="0D0D0D"/>
                </a:solidFill>
                <a:effectLst/>
                <a:highlight>
                  <a:srgbClr val="FFFFFF"/>
                </a:highlight>
                <a:latin typeface="ui-sans-serif"/>
              </a:rPr>
              <a:t>Full implementation of the new LMS within the designated timeframe and budget.</a:t>
            </a:r>
          </a:p>
          <a:p>
            <a:pPr algn="l">
              <a:buFont typeface="Arial" panose="020B0604020202020204" pitchFamily="34" charset="0"/>
              <a:buChar char="•"/>
            </a:pPr>
            <a:r>
              <a:rPr lang="en-US" b="0" i="0" dirty="0">
                <a:solidFill>
                  <a:srgbClr val="0D0D0D"/>
                </a:solidFill>
                <a:effectLst/>
                <a:highlight>
                  <a:srgbClr val="FFFFFF"/>
                </a:highlight>
                <a:latin typeface="ui-sans-serif"/>
              </a:rPr>
              <a:t>High user satisfaction as measured by surveys and feedback.</a:t>
            </a:r>
          </a:p>
          <a:p>
            <a:pPr algn="l">
              <a:buFont typeface="Arial" panose="020B0604020202020204" pitchFamily="34" charset="0"/>
              <a:buChar char="•"/>
            </a:pPr>
            <a:r>
              <a:rPr lang="en-US" b="0" i="0" dirty="0">
                <a:solidFill>
                  <a:srgbClr val="0D0D0D"/>
                </a:solidFill>
                <a:effectLst/>
                <a:highlight>
                  <a:srgbClr val="FFFFFF"/>
                </a:highlight>
                <a:latin typeface="ui-sans-serif"/>
              </a:rPr>
              <a:t>Improved metrics in ease of use, quality of information, speed of accessibility, and ease of support and maintenance compared to the previous system.</a:t>
            </a:r>
          </a:p>
          <a:p>
            <a:endParaRPr lang="en-IN" dirty="0"/>
          </a:p>
        </p:txBody>
      </p:sp>
    </p:spTree>
    <p:extLst>
      <p:ext uri="{BB962C8B-B14F-4D97-AF65-F5344CB8AC3E}">
        <p14:creationId xmlns:p14="http://schemas.microsoft.com/office/powerpoint/2010/main" val="537009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C506E-A7EF-5AB2-0007-3DF9AF55CDF9}"/>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Methods/Approach: waterfall method</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E8EAFCD8-09F3-7BDE-6EB4-6FECB230FD6B}"/>
              </a:ext>
            </a:extLst>
          </p:cNvPr>
          <p:cNvSpPr>
            <a:spLocks noGrp="1"/>
          </p:cNvSpPr>
          <p:nvPr>
            <p:ph idx="1"/>
          </p:nvPr>
        </p:nvSpPr>
        <p:spPr/>
        <p:txBody>
          <a:bodyPr>
            <a:normAutofit lnSpcReduction="10000"/>
          </a:bodyPr>
          <a:lstStyle/>
          <a:p>
            <a:pPr algn="l">
              <a:buFont typeface="Arial" panose="020B0604020202020204" pitchFamily="34" charset="0"/>
              <a:buChar char="•"/>
            </a:pPr>
            <a:r>
              <a:rPr lang="en-US" b="1" i="0" dirty="0">
                <a:solidFill>
                  <a:srgbClr val="0D0D0D"/>
                </a:solidFill>
                <a:effectLst/>
                <a:highlight>
                  <a:srgbClr val="FFFFFF"/>
                </a:highlight>
                <a:latin typeface="ui-sans-serif"/>
              </a:rPr>
              <a:t>Requirement Gathering</a:t>
            </a:r>
            <a:r>
              <a:rPr lang="en-US" b="0" i="0" dirty="0">
                <a:solidFill>
                  <a:srgbClr val="0D0D0D"/>
                </a:solidFill>
                <a:effectLst/>
                <a:highlight>
                  <a:srgbClr val="FFFFFF"/>
                </a:highlight>
                <a:latin typeface="ui-sans-serif"/>
              </a:rPr>
              <a:t>: Collect detailed requirements from all stakeholders, educators, and administrative staff.</a:t>
            </a:r>
          </a:p>
          <a:p>
            <a:pPr algn="l">
              <a:buFont typeface="Arial" panose="020B0604020202020204" pitchFamily="34" charset="0"/>
              <a:buChar char="•"/>
            </a:pPr>
            <a:r>
              <a:rPr lang="en-US" b="1" i="0" dirty="0">
                <a:solidFill>
                  <a:srgbClr val="0D0D0D"/>
                </a:solidFill>
                <a:effectLst/>
                <a:highlight>
                  <a:srgbClr val="FFFFFF"/>
                </a:highlight>
                <a:latin typeface="ui-sans-serif"/>
              </a:rPr>
              <a:t>Solution Research and Selection</a:t>
            </a:r>
            <a:r>
              <a:rPr lang="en-US" b="0" i="0" dirty="0">
                <a:solidFill>
                  <a:srgbClr val="0D0D0D"/>
                </a:solidFill>
                <a:effectLst/>
                <a:highlight>
                  <a:srgbClr val="FFFFFF"/>
                </a:highlight>
                <a:latin typeface="ui-sans-serif"/>
              </a:rPr>
              <a:t>: Conduct market research to identify potential LMS solutions. Evaluate them against the collected requirements and select the most suitable one.</a:t>
            </a:r>
          </a:p>
          <a:p>
            <a:pPr algn="l">
              <a:buFont typeface="Arial" panose="020B0604020202020204" pitchFamily="34" charset="0"/>
              <a:buChar char="•"/>
            </a:pPr>
            <a:r>
              <a:rPr lang="en-US" b="1" i="0" dirty="0">
                <a:solidFill>
                  <a:srgbClr val="0D0D0D"/>
                </a:solidFill>
                <a:effectLst/>
                <a:highlight>
                  <a:srgbClr val="FFFFFF"/>
                </a:highlight>
                <a:latin typeface="ui-sans-serif"/>
              </a:rPr>
              <a:t>Prototyping</a:t>
            </a:r>
            <a:r>
              <a:rPr lang="en-US" b="0" i="0" dirty="0">
                <a:solidFill>
                  <a:srgbClr val="0D0D0D"/>
                </a:solidFill>
                <a:effectLst/>
                <a:highlight>
                  <a:srgbClr val="FFFFFF"/>
                </a:highlight>
                <a:latin typeface="ui-sans-serif"/>
              </a:rPr>
              <a:t>: Develop a prototype based on the selected solution.</a:t>
            </a:r>
          </a:p>
          <a:p>
            <a:pPr algn="l">
              <a:buFont typeface="Arial" panose="020B0604020202020204" pitchFamily="34" charset="0"/>
              <a:buChar char="•"/>
            </a:pPr>
            <a:r>
              <a:rPr lang="en-US" b="1" i="0" dirty="0">
                <a:solidFill>
                  <a:srgbClr val="0D0D0D"/>
                </a:solidFill>
                <a:effectLst/>
                <a:highlight>
                  <a:srgbClr val="FFFFFF"/>
                </a:highlight>
                <a:latin typeface="ui-sans-serif"/>
              </a:rPr>
              <a:t>Implementation</a:t>
            </a:r>
            <a:r>
              <a:rPr lang="en-US" b="0" i="0" dirty="0">
                <a:solidFill>
                  <a:srgbClr val="0D0D0D"/>
                </a:solidFill>
                <a:effectLst/>
                <a:highlight>
                  <a:srgbClr val="FFFFFF"/>
                </a:highlight>
                <a:latin typeface="ui-sans-serif"/>
              </a:rPr>
              <a:t>: Roll out the LMS in phases, ensuring continuous support and training for users.</a:t>
            </a:r>
          </a:p>
          <a:p>
            <a:r>
              <a:rPr lang="en-US" b="1" i="0" dirty="0">
                <a:solidFill>
                  <a:srgbClr val="0D0D0D"/>
                </a:solidFill>
                <a:effectLst/>
                <a:highlight>
                  <a:srgbClr val="FFFFFF"/>
                </a:highlight>
                <a:latin typeface="ui-sans-serif"/>
              </a:rPr>
              <a:t>Testing</a:t>
            </a:r>
            <a:r>
              <a:rPr lang="en-US" b="0" i="0" dirty="0">
                <a:solidFill>
                  <a:srgbClr val="0D0D0D"/>
                </a:solidFill>
                <a:effectLst/>
                <a:highlight>
                  <a:srgbClr val="FFFFFF"/>
                </a:highlight>
                <a:latin typeface="ui-sans-serif"/>
              </a:rPr>
              <a:t>: Perform comprehensive testing, including usability testing, functional testing, and performance testing.</a:t>
            </a:r>
          </a:p>
          <a:p>
            <a:pPr algn="l">
              <a:buFont typeface="Arial" panose="020B0604020202020204" pitchFamily="34" charset="0"/>
              <a:buChar char="•"/>
            </a:pPr>
            <a:endParaRPr lang="en-US" b="0" i="0" dirty="0">
              <a:solidFill>
                <a:srgbClr val="0D0D0D"/>
              </a:solidFill>
              <a:effectLst/>
              <a:highlight>
                <a:srgbClr val="FFFFFF"/>
              </a:highlight>
              <a:latin typeface="ui-sans-serif"/>
            </a:endParaRPr>
          </a:p>
          <a:p>
            <a:endParaRPr lang="en-IN" dirty="0"/>
          </a:p>
        </p:txBody>
      </p:sp>
    </p:spTree>
    <p:extLst>
      <p:ext uri="{BB962C8B-B14F-4D97-AF65-F5344CB8AC3E}">
        <p14:creationId xmlns:p14="http://schemas.microsoft.com/office/powerpoint/2010/main" val="3883303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FE24A-945F-E9A5-CDF9-E15902F5C26E}"/>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Resources</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F3CA4B21-8BE2-F8CB-EB0D-C90EBD3AD1AD}"/>
              </a:ext>
            </a:extLst>
          </p:cNvPr>
          <p:cNvSpPr>
            <a:spLocks noGrp="1"/>
          </p:cNvSpPr>
          <p:nvPr>
            <p:ph idx="1"/>
          </p:nvPr>
        </p:nvSpPr>
        <p:spPr/>
        <p:txBody>
          <a:bodyPr/>
          <a:lstStyle/>
          <a:p>
            <a:pPr marL="0" indent="0" algn="l">
              <a:buNone/>
            </a:pPr>
            <a:endParaRPr lang="en-US" b="1" i="0" dirty="0">
              <a:solidFill>
                <a:srgbClr val="0D0D0D"/>
              </a:solidFill>
              <a:effectLst/>
              <a:highlight>
                <a:srgbClr val="FFFFFF"/>
              </a:highlight>
              <a:latin typeface="ui-sans-serif"/>
            </a:endParaRPr>
          </a:p>
          <a:p>
            <a:pPr algn="l">
              <a:buFont typeface="Arial" panose="020B0604020202020204" pitchFamily="34" charset="0"/>
              <a:buChar char="•"/>
            </a:pPr>
            <a:r>
              <a:rPr lang="en-US" b="1" i="0" dirty="0">
                <a:solidFill>
                  <a:srgbClr val="0D0D0D"/>
                </a:solidFill>
                <a:effectLst/>
                <a:highlight>
                  <a:srgbClr val="FFFFFF"/>
                </a:highlight>
                <a:latin typeface="ui-sans-serif"/>
              </a:rPr>
              <a:t>People:</a:t>
            </a:r>
            <a:r>
              <a:rPr lang="en-US" b="0" i="0" dirty="0">
                <a:solidFill>
                  <a:srgbClr val="0D0D0D"/>
                </a:solidFill>
                <a:effectLst/>
                <a:highlight>
                  <a:srgbClr val="FFFFFF"/>
                </a:highlight>
                <a:latin typeface="ui-sans-serif"/>
              </a:rPr>
              <a:t> Project manager, LMS specialists, Software Developer, IT support, trainers, end-users</a:t>
            </a:r>
          </a:p>
          <a:p>
            <a:pPr algn="l">
              <a:buFont typeface="Arial" panose="020B0604020202020204" pitchFamily="34" charset="0"/>
              <a:buChar char="•"/>
            </a:pPr>
            <a:r>
              <a:rPr lang="en-US" b="1" i="0" dirty="0">
                <a:solidFill>
                  <a:srgbClr val="0D0D0D"/>
                </a:solidFill>
                <a:effectLst/>
                <a:highlight>
                  <a:srgbClr val="FFFFFF"/>
                </a:highlight>
                <a:latin typeface="ui-sans-serif"/>
              </a:rPr>
              <a:t>Time:</a:t>
            </a:r>
            <a:r>
              <a:rPr lang="en-US" b="0" i="0" dirty="0">
                <a:solidFill>
                  <a:srgbClr val="0D0D0D"/>
                </a:solidFill>
                <a:effectLst/>
                <a:highlight>
                  <a:srgbClr val="FFFFFF"/>
                </a:highlight>
                <a:latin typeface="ui-sans-serif"/>
              </a:rPr>
              <a:t> Estimated project timeline of months</a:t>
            </a:r>
          </a:p>
          <a:p>
            <a:pPr algn="l">
              <a:buFont typeface="Arial" panose="020B0604020202020204" pitchFamily="34" charset="0"/>
              <a:buChar char="•"/>
            </a:pPr>
            <a:r>
              <a:rPr lang="en-US" b="1" i="0" dirty="0">
                <a:solidFill>
                  <a:srgbClr val="0D0D0D"/>
                </a:solidFill>
                <a:effectLst/>
                <a:highlight>
                  <a:srgbClr val="FFFFFF"/>
                </a:highlight>
                <a:latin typeface="ui-sans-serif"/>
              </a:rPr>
              <a:t>Budget:</a:t>
            </a:r>
            <a:r>
              <a:rPr lang="en-US" b="0" i="0" dirty="0">
                <a:solidFill>
                  <a:srgbClr val="0D0D0D"/>
                </a:solidFill>
                <a:effectLst/>
                <a:highlight>
                  <a:srgbClr val="FFFFFF"/>
                </a:highlight>
                <a:latin typeface="ui-sans-serif"/>
              </a:rPr>
              <a:t> $500</a:t>
            </a:r>
          </a:p>
          <a:p>
            <a:pPr algn="l">
              <a:buFont typeface="Arial" panose="020B0604020202020204" pitchFamily="34" charset="0"/>
              <a:buChar char="•"/>
            </a:pPr>
            <a:r>
              <a:rPr lang="en-US" b="1" i="0" dirty="0">
                <a:solidFill>
                  <a:srgbClr val="0D0D0D"/>
                </a:solidFill>
                <a:effectLst/>
                <a:highlight>
                  <a:srgbClr val="FFFFFF"/>
                </a:highlight>
                <a:latin typeface="ui-sans-serif"/>
              </a:rPr>
              <a:t>Other:</a:t>
            </a:r>
            <a:r>
              <a:rPr lang="en-US" b="0" i="0" dirty="0">
                <a:solidFill>
                  <a:srgbClr val="0D0D0D"/>
                </a:solidFill>
                <a:effectLst/>
                <a:highlight>
                  <a:srgbClr val="FFFFFF"/>
                </a:highlight>
                <a:latin typeface="ui-sans-serif"/>
              </a:rPr>
              <a:t> Necessary hardware and software, training materials</a:t>
            </a:r>
          </a:p>
          <a:p>
            <a:endParaRPr lang="en-IN" dirty="0"/>
          </a:p>
        </p:txBody>
      </p:sp>
    </p:spTree>
    <p:extLst>
      <p:ext uri="{BB962C8B-B14F-4D97-AF65-F5344CB8AC3E}">
        <p14:creationId xmlns:p14="http://schemas.microsoft.com/office/powerpoint/2010/main" val="3733251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C2969-5684-3DAE-0D01-7955514D8DCD}"/>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Risks and Dependencies</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216B3107-3FC1-9907-7F46-349E8D9A521F}"/>
              </a:ext>
            </a:extLst>
          </p:cNvPr>
          <p:cNvSpPr>
            <a:spLocks noGrp="1"/>
          </p:cNvSpPr>
          <p:nvPr>
            <p:ph idx="1"/>
          </p:nvPr>
        </p:nvSpPr>
        <p:spPr/>
        <p:txBody>
          <a:bodyPr/>
          <a:lstStyle/>
          <a:p>
            <a:pPr algn="l">
              <a:buFont typeface="Arial" panose="020B0604020202020204" pitchFamily="34" charset="0"/>
              <a:buChar char="•"/>
            </a:pPr>
            <a:r>
              <a:rPr lang="en-US" b="0" i="0" dirty="0">
                <a:solidFill>
                  <a:srgbClr val="0D0D0D"/>
                </a:solidFill>
                <a:effectLst/>
                <a:highlight>
                  <a:srgbClr val="FFFFFF"/>
                </a:highlight>
                <a:latin typeface="ui-sans-serif"/>
              </a:rPr>
              <a:t>Transitioning to a new system may face resistance from users accustomed to the old system.</a:t>
            </a:r>
            <a:endParaRPr lang="en-IN" b="0" i="0" dirty="0">
              <a:solidFill>
                <a:srgbClr val="0D0D0D"/>
              </a:solidFill>
              <a:effectLst/>
              <a:highlight>
                <a:srgbClr val="FFFFFF"/>
              </a:highlight>
              <a:latin typeface="ui-sans-serif"/>
            </a:endParaRPr>
          </a:p>
          <a:p>
            <a:pPr algn="l">
              <a:buFont typeface="Arial" panose="020B0604020202020204" pitchFamily="34" charset="0"/>
              <a:buChar char="•"/>
            </a:pPr>
            <a:endParaRPr lang="en-IN" dirty="0">
              <a:solidFill>
                <a:srgbClr val="0D0D0D"/>
              </a:solidFill>
              <a:highlight>
                <a:srgbClr val="FFFFFF"/>
              </a:highlight>
              <a:latin typeface="ui-sans-serif"/>
            </a:endParaRPr>
          </a:p>
          <a:p>
            <a:pPr algn="l">
              <a:buFont typeface="Arial" panose="020B0604020202020204" pitchFamily="34" charset="0"/>
              <a:buChar char="•"/>
            </a:pPr>
            <a:r>
              <a:rPr lang="en-US" b="0" i="0" dirty="0">
                <a:solidFill>
                  <a:srgbClr val="0D0D0D"/>
                </a:solidFill>
                <a:effectLst/>
                <a:highlight>
                  <a:srgbClr val="FFFFFF"/>
                </a:highlight>
                <a:latin typeface="ui-sans-serif"/>
              </a:rPr>
              <a:t>Ensuring the new system provides measurable improvements in these areas is crucial for justifying the investment.</a:t>
            </a:r>
            <a:endParaRPr lang="en-IN" b="0" i="0" dirty="0">
              <a:solidFill>
                <a:srgbClr val="0D0D0D"/>
              </a:solidFill>
              <a:effectLst/>
              <a:highlight>
                <a:srgbClr val="FFFFFF"/>
              </a:highlight>
              <a:latin typeface="ui-sans-serif"/>
            </a:endParaRPr>
          </a:p>
          <a:p>
            <a:pPr algn="l">
              <a:buFont typeface="Arial" panose="020B0604020202020204" pitchFamily="34" charset="0"/>
              <a:buChar char="•"/>
            </a:pPr>
            <a:r>
              <a:rPr lang="en-US" b="0" i="0" dirty="0">
                <a:solidFill>
                  <a:srgbClr val="0D0D0D"/>
                </a:solidFill>
                <a:effectLst/>
                <a:highlight>
                  <a:srgbClr val="FFFFFF"/>
                </a:highlight>
                <a:latin typeface="ui-sans-serif"/>
              </a:rPr>
              <a:t>By addressing these risks and leveraging the opportunity to modernize our LMS, we can enhance the learning and development experience for all users, ultimately contributing to the growth and success of our organization.</a:t>
            </a:r>
            <a:endParaRPr lang="en-US" b="1" i="0" dirty="0">
              <a:solidFill>
                <a:srgbClr val="0D0D0D"/>
              </a:solidFill>
              <a:effectLst/>
              <a:highlight>
                <a:srgbClr val="FFFFFF"/>
              </a:highlight>
              <a:latin typeface="ui-sans-serif"/>
            </a:endParaRPr>
          </a:p>
        </p:txBody>
      </p:sp>
    </p:spTree>
    <p:extLst>
      <p:ext uri="{BB962C8B-B14F-4D97-AF65-F5344CB8AC3E}">
        <p14:creationId xmlns:p14="http://schemas.microsoft.com/office/powerpoint/2010/main" val="489072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B07E5C-93B6-A250-EF22-3D27E1B581F4}"/>
              </a:ext>
            </a:extLst>
          </p:cNvPr>
          <p:cNvSpPr>
            <a:spLocks noGrp="1"/>
          </p:cNvSpPr>
          <p:nvPr>
            <p:ph type="title"/>
          </p:nvPr>
        </p:nvSpPr>
        <p:spPr>
          <a:xfrm>
            <a:off x="914400" y="2672897"/>
            <a:ext cx="10515600" cy="1325563"/>
          </a:xfrm>
        </p:spPr>
        <p:txBody>
          <a:bodyPr/>
          <a:lstStyle/>
          <a:p>
            <a:r>
              <a:rPr lang="en-IN" dirty="0"/>
              <a:t>THANKYOU</a:t>
            </a:r>
          </a:p>
        </p:txBody>
      </p:sp>
    </p:spTree>
    <p:extLst>
      <p:ext uri="{BB962C8B-B14F-4D97-AF65-F5344CB8AC3E}">
        <p14:creationId xmlns:p14="http://schemas.microsoft.com/office/powerpoint/2010/main" val="1497487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506</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Google Sans</vt:lpstr>
      <vt:lpstr>ui-sans-serif</vt:lpstr>
      <vt:lpstr>Office Theme</vt:lpstr>
      <vt:lpstr>Learning Management System Implementation </vt:lpstr>
      <vt:lpstr>Situation/Problem/Opportunity </vt:lpstr>
      <vt:lpstr>Purpose Statement (Goals) </vt:lpstr>
      <vt:lpstr>Project Objectives </vt:lpstr>
      <vt:lpstr>Success Criteria </vt:lpstr>
      <vt:lpstr>Methods/Approach: waterfall method </vt:lpstr>
      <vt:lpstr>Resources </vt:lpstr>
      <vt:lpstr>Risks and Dependencies </vt:lpstr>
      <vt:lpstr>THANKYOU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Ekta Kumari</dc:creator>
  <cp:lastModifiedBy>Ekta Kumari</cp:lastModifiedBy>
  <cp:revision>3</cp:revision>
  <dcterms:created xsi:type="dcterms:W3CDTF">2024-06-04T11:11:00Z</dcterms:created>
  <dcterms:modified xsi:type="dcterms:W3CDTF">2025-02-17T09:48:37Z</dcterms:modified>
</cp:coreProperties>
</file>