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3905831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211472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80989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3952725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7152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3895796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3184314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266800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2360922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4183033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BBF5F5-4611-48B6-81CF-7CC25B6714B3}"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411906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BBF5F5-4611-48B6-81CF-7CC25B6714B3}"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102542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BBF5F5-4611-48B6-81CF-7CC25B6714B3}"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51564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BF5F5-4611-48B6-81CF-7CC25B6714B3}"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1611861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BBF5F5-4611-48B6-81CF-7CC25B6714B3}"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156335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EAA3E-26D8-431B-A9E9-BF82EDFC6BB8}" type="slidenum">
              <a:rPr lang="en-US" smtClean="0"/>
              <a:t>‹#›</a:t>
            </a:fld>
            <a:endParaRPr lang="en-US"/>
          </a:p>
        </p:txBody>
      </p:sp>
      <p:sp>
        <p:nvSpPr>
          <p:cNvPr id="5" name="Date Placeholder 4"/>
          <p:cNvSpPr>
            <a:spLocks noGrp="1"/>
          </p:cNvSpPr>
          <p:nvPr>
            <p:ph type="dt" sz="half" idx="10"/>
          </p:nvPr>
        </p:nvSpPr>
        <p:spPr/>
        <p:txBody>
          <a:bodyPr/>
          <a:lstStyle/>
          <a:p>
            <a:fld id="{E6BBF5F5-4611-48B6-81CF-7CC25B6714B3}" type="datetimeFigureOut">
              <a:rPr lang="en-US" smtClean="0"/>
              <a:t>1/15/2025</a:t>
            </a:fld>
            <a:endParaRPr lang="en-US"/>
          </a:p>
        </p:txBody>
      </p:sp>
    </p:spTree>
    <p:extLst>
      <p:ext uri="{BB962C8B-B14F-4D97-AF65-F5344CB8AC3E}">
        <p14:creationId xmlns:p14="http://schemas.microsoft.com/office/powerpoint/2010/main" val="1372728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BBF5F5-4611-48B6-81CF-7CC25B6714B3}" type="datetimeFigureOut">
              <a:rPr lang="en-US" smtClean="0"/>
              <a:t>1/15/2025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EEAA3E-26D8-431B-A9E9-BF82EDFC6BB8}" type="slidenum">
              <a:rPr lang="en-US" smtClean="0"/>
              <a:t>‹#›</a:t>
            </a:fld>
            <a:endParaRPr lang="en-US"/>
          </a:p>
        </p:txBody>
      </p:sp>
    </p:spTree>
    <p:extLst>
      <p:ext uri="{BB962C8B-B14F-4D97-AF65-F5344CB8AC3E}">
        <p14:creationId xmlns:p14="http://schemas.microsoft.com/office/powerpoint/2010/main" val="120071428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69E832AD-C88D-0D97-F975-74B6A5F496B9}"/>
              </a:ext>
            </a:extLst>
          </p:cNvPr>
          <p:cNvSpPr>
            <a:spLocks noGrp="1"/>
          </p:cNvSpPr>
          <p:nvPr>
            <p:ph type="subTitle" idx="1"/>
          </p:nvPr>
        </p:nvSpPr>
        <p:spPr>
          <a:xfrm>
            <a:off x="1273802" y="2595257"/>
            <a:ext cx="6144035" cy="1096899"/>
          </a:xfrm>
        </p:spPr>
        <p:txBody>
          <a:bodyPr>
            <a:normAutofit/>
          </a:bodyPr>
          <a:lstStyle/>
          <a:p>
            <a:r>
              <a:rPr lang="en-US" sz="1400" b="1" dirty="0">
                <a:solidFill>
                  <a:schemeClr val="tx1"/>
                </a:solidFill>
                <a:latin typeface="Arial" panose="020B0604020202020204" pitchFamily="34" charset="0"/>
                <a:cs typeface="Arial" panose="020B0604020202020204" pitchFamily="34" charset="0"/>
              </a:rPr>
              <a:t>Project Title: </a:t>
            </a:r>
            <a:r>
              <a:rPr lang="en-US" sz="1400" b="1" dirty="0" smtClean="0">
                <a:solidFill>
                  <a:schemeClr val="tx1"/>
                </a:solidFill>
                <a:latin typeface="Arial" panose="020B0604020202020204" pitchFamily="34" charset="0"/>
                <a:cs typeface="Arial" panose="020B0604020202020204" pitchFamily="34" charset="0"/>
              </a:rPr>
              <a:t>Digital Passport Verification System</a:t>
            </a:r>
            <a:r>
              <a:rPr lang="en-US" sz="1400" b="1" dirty="0">
                <a:solidFill>
                  <a:schemeClr val="tx1"/>
                </a:solidFill>
                <a:latin typeface="Arial" panose="020B0604020202020204" pitchFamily="34" charset="0"/>
                <a:cs typeface="Arial" panose="020B0604020202020204" pitchFamily="34" charset="0"/>
              </a:rPr>
              <a:t/>
            </a:r>
            <a:br>
              <a:rPr lang="en-US" sz="1400" b="1" dirty="0">
                <a:solidFill>
                  <a:schemeClr val="tx1"/>
                </a:solidFill>
                <a:latin typeface="Arial" panose="020B0604020202020204" pitchFamily="34" charset="0"/>
                <a:cs typeface="Arial" panose="020B0604020202020204" pitchFamily="34" charset="0"/>
              </a:rPr>
            </a:br>
            <a:r>
              <a:rPr lang="en-US" sz="1400" b="1" dirty="0">
                <a:solidFill>
                  <a:schemeClr val="tx1"/>
                </a:solidFill>
                <a:latin typeface="Arial" panose="020B0604020202020204" pitchFamily="34" charset="0"/>
                <a:cs typeface="Arial" panose="020B0604020202020204" pitchFamily="34" charset="0"/>
              </a:rPr>
              <a:t>Prepared By: </a:t>
            </a:r>
            <a:r>
              <a:rPr lang="en-US" sz="1400" dirty="0" err="1" smtClean="0">
                <a:solidFill>
                  <a:schemeClr val="tx1"/>
                </a:solidFill>
                <a:latin typeface="Arial" panose="020B0604020202020204" pitchFamily="34" charset="0"/>
                <a:cs typeface="Arial" panose="020B0604020202020204" pitchFamily="34" charset="0"/>
              </a:rPr>
              <a:t>Prathamesh</a:t>
            </a:r>
            <a:r>
              <a:rPr lang="en-US" sz="1400" dirty="0" smtClean="0">
                <a:solidFill>
                  <a:schemeClr val="tx1"/>
                </a:solidFill>
                <a:latin typeface="Arial" panose="020B0604020202020204" pitchFamily="34" charset="0"/>
                <a:cs typeface="Arial" panose="020B0604020202020204" pitchFamily="34" charset="0"/>
              </a:rPr>
              <a:t> </a:t>
            </a:r>
            <a:r>
              <a:rPr lang="en-US" sz="1400" dirty="0" err="1" smtClean="0">
                <a:solidFill>
                  <a:schemeClr val="tx1"/>
                </a:solidFill>
                <a:latin typeface="Arial" panose="020B0604020202020204" pitchFamily="34" charset="0"/>
                <a:cs typeface="Arial" panose="020B0604020202020204" pitchFamily="34" charset="0"/>
              </a:rPr>
              <a:t>Chaudhari</a:t>
            </a:r>
            <a:r>
              <a:rPr lang="en-US" sz="1400" b="1" dirty="0">
                <a:solidFill>
                  <a:schemeClr val="tx1"/>
                </a:solidFill>
                <a:latin typeface="Arial" panose="020B0604020202020204" pitchFamily="34" charset="0"/>
                <a:cs typeface="Arial" panose="020B0604020202020204" pitchFamily="34" charset="0"/>
              </a:rPr>
              <a:t/>
            </a:r>
            <a:br>
              <a:rPr lang="en-US" sz="1400" b="1" dirty="0">
                <a:solidFill>
                  <a:schemeClr val="tx1"/>
                </a:solidFill>
                <a:latin typeface="Arial" panose="020B0604020202020204" pitchFamily="34" charset="0"/>
                <a:cs typeface="Arial" panose="020B0604020202020204" pitchFamily="34" charset="0"/>
              </a:rPr>
            </a:br>
            <a:r>
              <a:rPr lang="en-US" sz="1400" b="1" dirty="0">
                <a:solidFill>
                  <a:schemeClr val="tx1"/>
                </a:solidFill>
                <a:latin typeface="Arial" panose="020B0604020202020204" pitchFamily="34" charset="0"/>
                <a:cs typeface="Arial" panose="020B0604020202020204" pitchFamily="34" charset="0"/>
              </a:rPr>
              <a:t>Date: </a:t>
            </a:r>
            <a:r>
              <a:rPr lang="en-US" sz="1400" dirty="0" smtClean="0">
                <a:solidFill>
                  <a:schemeClr val="tx1"/>
                </a:solidFill>
                <a:latin typeface="Arial" panose="020B0604020202020204" pitchFamily="34" charset="0"/>
                <a:cs typeface="Arial" panose="020B0604020202020204" pitchFamily="34" charset="0"/>
              </a:rPr>
              <a:t>13/1/2025</a:t>
            </a:r>
            <a:endParaRPr 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4190084"/>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0291"/>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Methods/ Approach</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173702"/>
            <a:ext cx="9021172" cy="4594699"/>
          </a:xfrm>
        </p:spPr>
        <p:txBody>
          <a:bodyPr>
            <a:noAutofit/>
          </a:bodyPr>
          <a:lstStyle/>
          <a:p>
            <a:pPr algn="just">
              <a:lnSpc>
                <a:spcPct val="120000"/>
              </a:lnSpc>
            </a:pPr>
            <a:r>
              <a:rPr lang="en-US" sz="1400" dirty="0">
                <a:latin typeface="Arial" panose="020B0604020202020204" pitchFamily="34" charset="0"/>
                <a:cs typeface="Arial" panose="020B0604020202020204" pitchFamily="34" charset="0"/>
              </a:rPr>
              <a:t>At the beginning of each sprint, we defined clear goals based on the Product Vision Document and identified </a:t>
            </a:r>
            <a:r>
              <a:rPr lang="en-US" sz="1400" dirty="0" smtClean="0">
                <a:latin typeface="Arial" panose="020B0604020202020204" pitchFamily="34" charset="0"/>
                <a:cs typeface="Arial" panose="020B0604020202020204" pitchFamily="34" charset="0"/>
              </a:rPr>
              <a:t>the highest-priority </a:t>
            </a:r>
            <a:r>
              <a:rPr lang="en-US" sz="1400" dirty="0">
                <a:latin typeface="Arial" panose="020B0604020202020204" pitchFamily="34" charset="0"/>
                <a:cs typeface="Arial" panose="020B0604020202020204" pitchFamily="34" charset="0"/>
              </a:rPr>
              <a:t>user stories (based on their BV and CP values). The development team estimated the effort for each </a:t>
            </a:r>
            <a:r>
              <a:rPr lang="en-US" sz="1400" dirty="0" smtClean="0">
                <a:latin typeface="Arial" panose="020B0604020202020204" pitchFamily="34" charset="0"/>
                <a:cs typeface="Arial" panose="020B0604020202020204" pitchFamily="34" charset="0"/>
              </a:rPr>
              <a:t>user story </a:t>
            </a:r>
            <a:r>
              <a:rPr lang="en-US" sz="1400" dirty="0">
                <a:latin typeface="Arial" panose="020B0604020202020204" pitchFamily="34" charset="0"/>
                <a:cs typeface="Arial" panose="020B0604020202020204" pitchFamily="34" charset="0"/>
              </a:rPr>
              <a:t>using story points and committed to delivering them within the </a:t>
            </a:r>
            <a:r>
              <a:rPr lang="en-US" sz="1400" dirty="0" smtClean="0">
                <a:latin typeface="Arial" panose="020B0604020202020204" pitchFamily="34" charset="0"/>
                <a:cs typeface="Arial" panose="020B0604020202020204" pitchFamily="34" charset="0"/>
              </a:rPr>
              <a:t>sprint.</a:t>
            </a:r>
          </a:p>
          <a:p>
            <a:pPr algn="just">
              <a:lnSpc>
                <a:spcPct val="120000"/>
              </a:lnSpc>
            </a:pPr>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team maintained close collaboration throughout the sprint, with daily stand-up meetings to track progress </a:t>
            </a:r>
            <a:r>
              <a:rPr lang="en-US" sz="1400" dirty="0" smtClean="0">
                <a:latin typeface="Arial" panose="020B0604020202020204" pitchFamily="34" charset="0"/>
                <a:cs typeface="Arial" panose="020B0604020202020204" pitchFamily="34" charset="0"/>
              </a:rPr>
              <a:t>and address </a:t>
            </a:r>
            <a:r>
              <a:rPr lang="en-US" sz="1400" dirty="0">
                <a:latin typeface="Arial" panose="020B0604020202020204" pitchFamily="34" charset="0"/>
                <a:cs typeface="Arial" panose="020B0604020202020204" pitchFamily="34" charset="0"/>
              </a:rPr>
              <a:t>blockers. Sprint Reviews at the end of each sprint involved demonstrating the delivered functionality </a:t>
            </a:r>
            <a:r>
              <a:rPr lang="en-US" sz="1400" dirty="0" smtClean="0">
                <a:latin typeface="Arial" panose="020B0604020202020204" pitchFamily="34" charset="0"/>
                <a:cs typeface="Arial" panose="020B0604020202020204" pitchFamily="34" charset="0"/>
              </a:rPr>
              <a:t>to stakeholders </a:t>
            </a:r>
            <a:r>
              <a:rPr lang="en-US" sz="1400" dirty="0">
                <a:latin typeface="Arial" panose="020B0604020202020204" pitchFamily="34" charset="0"/>
                <a:cs typeface="Arial" panose="020B0604020202020204" pitchFamily="34" charset="0"/>
              </a:rPr>
              <a:t>for </a:t>
            </a:r>
            <a:r>
              <a:rPr lang="en-US" sz="1400" dirty="0" smtClean="0">
                <a:latin typeface="Arial" panose="020B0604020202020204" pitchFamily="34" charset="0"/>
                <a:cs typeface="Arial" panose="020B0604020202020204" pitchFamily="34" charset="0"/>
              </a:rPr>
              <a:t>feedback.</a:t>
            </a:r>
          </a:p>
          <a:p>
            <a:pPr algn="just">
              <a:lnSpc>
                <a:spcPct val="120000"/>
              </a:lnSpc>
            </a:pPr>
            <a:r>
              <a:rPr lang="en-US" sz="1400" dirty="0" smtClean="0">
                <a:latin typeface="Arial" panose="020B0604020202020204" pitchFamily="34" charset="0"/>
                <a:cs typeface="Arial" panose="020B0604020202020204" pitchFamily="34" charset="0"/>
              </a:rPr>
              <a:t>Throughout </a:t>
            </a:r>
            <a:r>
              <a:rPr lang="en-US" sz="1400" dirty="0">
                <a:latin typeface="Arial" panose="020B0604020202020204" pitchFamily="34" charset="0"/>
                <a:cs typeface="Arial" panose="020B0604020202020204" pitchFamily="34" charset="0"/>
              </a:rPr>
              <a:t>the sprint, QA Engineers performed continuous testing and integration to ensure features </a:t>
            </a:r>
            <a:r>
              <a:rPr lang="en-US" sz="1400" dirty="0" smtClean="0">
                <a:latin typeface="Arial" panose="020B0604020202020204" pitchFamily="34" charset="0"/>
                <a:cs typeface="Arial" panose="020B0604020202020204" pitchFamily="34" charset="0"/>
              </a:rPr>
              <a:t>worked seamlessly</a:t>
            </a:r>
            <a:r>
              <a:rPr lang="en-US" sz="1400" dirty="0">
                <a:latin typeface="Arial" panose="020B0604020202020204" pitchFamily="34" charset="0"/>
                <a:cs typeface="Arial" panose="020B0604020202020204" pitchFamily="34" charset="0"/>
              </a:rPr>
              <a:t>. The Product Owner ensured that acceptance criteria were met for each user </a:t>
            </a:r>
            <a:r>
              <a:rPr lang="en-US" sz="1400" dirty="0" smtClean="0">
                <a:latin typeface="Arial" panose="020B0604020202020204" pitchFamily="34" charset="0"/>
                <a:cs typeface="Arial" panose="020B0604020202020204" pitchFamily="34" charset="0"/>
              </a:rPr>
              <a:t>story.</a:t>
            </a:r>
          </a:p>
          <a:p>
            <a:pPr algn="just">
              <a:lnSpc>
                <a:spcPct val="120000"/>
              </a:lnSpc>
            </a:pPr>
            <a:r>
              <a:rPr lang="en-US" sz="1400" dirty="0" smtClean="0">
                <a:latin typeface="Arial" panose="020B0604020202020204" pitchFamily="34" charset="0"/>
                <a:cs typeface="Arial" panose="020B0604020202020204" pitchFamily="34" charset="0"/>
              </a:rPr>
              <a:t>Following </a:t>
            </a:r>
            <a:r>
              <a:rPr lang="en-US" sz="1400" dirty="0">
                <a:latin typeface="Arial" panose="020B0604020202020204" pitchFamily="34" charset="0"/>
                <a:cs typeface="Arial" panose="020B0604020202020204" pitchFamily="34" charset="0"/>
              </a:rPr>
              <a:t>each sprint, the team conducted a Sprint Retrospective to reflect on the sprint’s performance, </a:t>
            </a:r>
            <a:r>
              <a:rPr lang="en-US" sz="1400" dirty="0" smtClean="0">
                <a:latin typeface="Arial" panose="020B0604020202020204" pitchFamily="34" charset="0"/>
                <a:cs typeface="Arial" panose="020B0604020202020204" pitchFamily="34" charset="0"/>
              </a:rPr>
              <a:t>identify challenges</a:t>
            </a:r>
            <a:r>
              <a:rPr lang="en-US" sz="1400" dirty="0">
                <a:latin typeface="Arial" panose="020B0604020202020204" pitchFamily="34" charset="0"/>
                <a:cs typeface="Arial" panose="020B0604020202020204" pitchFamily="34" charset="0"/>
              </a:rPr>
              <a:t>, and implement process improvements in subsequent </a:t>
            </a:r>
            <a:r>
              <a:rPr lang="en-US" sz="1400" dirty="0" smtClean="0">
                <a:latin typeface="Arial" panose="020B0604020202020204" pitchFamily="34" charset="0"/>
                <a:cs typeface="Arial" panose="020B0604020202020204" pitchFamily="34" charset="0"/>
              </a:rPr>
              <a:t>sprints.</a:t>
            </a:r>
          </a:p>
          <a:p>
            <a:pPr algn="just">
              <a:lnSpc>
                <a:spcPct val="120000"/>
              </a:lnSpc>
            </a:pPr>
            <a:r>
              <a:rPr lang="en-US" sz="1400" dirty="0" smtClean="0">
                <a:latin typeface="Arial" panose="020B0604020202020204" pitchFamily="34" charset="0"/>
                <a:cs typeface="Arial" panose="020B0604020202020204" pitchFamily="34" charset="0"/>
              </a:rPr>
              <a:t>After </a:t>
            </a:r>
            <a:r>
              <a:rPr lang="en-US" sz="1400" dirty="0">
                <a:latin typeface="Arial" panose="020B0604020202020204" pitchFamily="34" charset="0"/>
                <a:cs typeface="Arial" panose="020B0604020202020204" pitchFamily="34" charset="0"/>
              </a:rPr>
              <a:t>key features were completed, the team conducted User Acceptance Testing with stakeholders to ensure that </a:t>
            </a:r>
            <a:r>
              <a:rPr lang="en-US" sz="1400" dirty="0" smtClean="0">
                <a:latin typeface="Arial" panose="020B0604020202020204" pitchFamily="34" charset="0"/>
                <a:cs typeface="Arial" panose="020B0604020202020204" pitchFamily="34" charset="0"/>
              </a:rPr>
              <a:t>the platform </a:t>
            </a:r>
            <a:r>
              <a:rPr lang="en-US" sz="1400" dirty="0">
                <a:latin typeface="Arial" panose="020B0604020202020204" pitchFamily="34" charset="0"/>
                <a:cs typeface="Arial" panose="020B0604020202020204" pitchFamily="34" charset="0"/>
              </a:rPr>
              <a:t>met business goals and user </a:t>
            </a:r>
            <a:r>
              <a:rPr lang="en-US" sz="1400" dirty="0" smtClean="0">
                <a:latin typeface="Arial" panose="020B0604020202020204" pitchFamily="34" charset="0"/>
                <a:cs typeface="Arial" panose="020B0604020202020204" pitchFamily="34" charset="0"/>
              </a:rPr>
              <a:t>expectations.</a:t>
            </a:r>
          </a:p>
          <a:p>
            <a:pPr algn="just">
              <a:lnSpc>
                <a:spcPct val="120000"/>
              </a:lnSpc>
            </a:pPr>
            <a:r>
              <a:rPr lang="en-US" sz="1400" dirty="0" smtClean="0">
                <a:latin typeface="Arial" panose="020B0604020202020204" pitchFamily="34" charset="0"/>
                <a:cs typeface="Arial" panose="020B0604020202020204" pitchFamily="34" charset="0"/>
              </a:rPr>
              <a:t>Once </a:t>
            </a:r>
            <a:r>
              <a:rPr lang="en-US" sz="1400" dirty="0">
                <a:latin typeface="Arial" panose="020B0604020202020204" pitchFamily="34" charset="0"/>
                <a:cs typeface="Arial" panose="020B0604020202020204" pitchFamily="34" charset="0"/>
              </a:rPr>
              <a:t>the Minimum Viable Product (MVP) was developed and tested, the Product Owner worked with the team </a:t>
            </a:r>
            <a:r>
              <a:rPr lang="en-US" sz="1400" dirty="0" smtClean="0">
                <a:latin typeface="Arial" panose="020B0604020202020204" pitchFamily="34" charset="0"/>
                <a:cs typeface="Arial" panose="020B0604020202020204" pitchFamily="34" charset="0"/>
              </a:rPr>
              <a:t>to prepare </a:t>
            </a:r>
            <a:r>
              <a:rPr lang="en-US" sz="1400" dirty="0">
                <a:latin typeface="Arial" panose="020B0604020202020204" pitchFamily="34" charset="0"/>
                <a:cs typeface="Arial" panose="020B0604020202020204" pitchFamily="34" charset="0"/>
              </a:rPr>
              <a:t>for deployment. The Scrum Master facilitated deployment readiness, and the development team ensured </a:t>
            </a:r>
            <a:r>
              <a:rPr lang="en-US" sz="1400" dirty="0" smtClean="0">
                <a:latin typeface="Arial" panose="020B0604020202020204" pitchFamily="34" charset="0"/>
                <a:cs typeface="Arial" panose="020B0604020202020204" pitchFamily="34" charset="0"/>
              </a:rPr>
              <a:t>that the </a:t>
            </a:r>
            <a:r>
              <a:rPr lang="en-US" sz="1400" dirty="0">
                <a:latin typeface="Arial" panose="020B0604020202020204" pitchFamily="34" charset="0"/>
                <a:cs typeface="Arial" panose="020B0604020202020204" pitchFamily="34" charset="0"/>
              </a:rPr>
              <a:t>platform was fully operational.</a:t>
            </a:r>
          </a:p>
        </p:txBody>
      </p:sp>
    </p:spTree>
    <p:extLst>
      <p:ext uri="{BB962C8B-B14F-4D97-AF65-F5344CB8AC3E}">
        <p14:creationId xmlns:p14="http://schemas.microsoft.com/office/powerpoint/2010/main" val="511481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0291"/>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Resources </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173702"/>
            <a:ext cx="9021172" cy="4594699"/>
          </a:xfrm>
        </p:spPr>
        <p:txBody>
          <a:bodyPr>
            <a:noAutofit/>
          </a:bodyPr>
          <a:lstStyle/>
          <a:p>
            <a:pPr algn="just">
              <a:lnSpc>
                <a:spcPct val="120000"/>
              </a:lnSpc>
            </a:pPr>
            <a:r>
              <a:rPr lang="en-US" sz="1400" dirty="0" smtClean="0">
                <a:latin typeface="Arial" panose="020B0604020202020204" pitchFamily="34" charset="0"/>
                <a:cs typeface="Arial" panose="020B0604020202020204" pitchFamily="34" charset="0"/>
              </a:rPr>
              <a:t>Time :</a:t>
            </a:r>
          </a:p>
          <a:p>
            <a:pPr lvl="1" algn="just">
              <a:lnSpc>
                <a:spcPct val="120000"/>
              </a:lnSpc>
            </a:pPr>
            <a:r>
              <a:rPr lang="en-US" sz="1200" b="1" dirty="0" smtClean="0">
                <a:latin typeface="Arial" panose="020B0604020202020204" pitchFamily="34" charset="0"/>
                <a:cs typeface="Arial" panose="020B0604020202020204" pitchFamily="34" charset="0"/>
              </a:rPr>
              <a:t>Project Duration: </a:t>
            </a:r>
            <a:r>
              <a:rPr lang="en-US" sz="1200" dirty="0" smtClean="0">
                <a:latin typeface="Arial" panose="020B0604020202020204" pitchFamily="34" charset="0"/>
                <a:cs typeface="Arial" panose="020B0604020202020204" pitchFamily="34" charset="0"/>
              </a:rPr>
              <a:t>12 months</a:t>
            </a:r>
          </a:p>
          <a:p>
            <a:pPr lvl="1" algn="just">
              <a:lnSpc>
                <a:spcPct val="120000"/>
              </a:lnSpc>
            </a:pPr>
            <a:r>
              <a:rPr lang="en-US" sz="1200" b="1" dirty="0" smtClean="0">
                <a:latin typeface="Arial" panose="020B0604020202020204" pitchFamily="34" charset="0"/>
                <a:cs typeface="Arial" panose="020B0604020202020204" pitchFamily="34" charset="0"/>
              </a:rPr>
              <a:t>Sprint Length: </a:t>
            </a:r>
            <a:r>
              <a:rPr lang="en-US" sz="1200" dirty="0" smtClean="0">
                <a:latin typeface="Arial" panose="020B0604020202020204" pitchFamily="34" charset="0"/>
                <a:cs typeface="Arial" panose="020B0604020202020204" pitchFamily="34" charset="0"/>
              </a:rPr>
              <a:t>3 weeks per sprint</a:t>
            </a:r>
          </a:p>
          <a:p>
            <a:pPr lvl="1" algn="just">
              <a:lnSpc>
                <a:spcPct val="120000"/>
              </a:lnSpc>
            </a:pPr>
            <a:r>
              <a:rPr lang="en-US" sz="1200" b="1" dirty="0" smtClean="0">
                <a:latin typeface="Arial" panose="020B0604020202020204" pitchFamily="34" charset="0"/>
                <a:cs typeface="Arial" panose="020B0604020202020204" pitchFamily="34" charset="0"/>
              </a:rPr>
              <a:t>Buffer Time: </a:t>
            </a:r>
            <a:r>
              <a:rPr lang="en-US" sz="1200" dirty="0" smtClean="0">
                <a:latin typeface="Arial" panose="020B0604020202020204" pitchFamily="34" charset="0"/>
                <a:cs typeface="Arial" panose="020B0604020202020204" pitchFamily="34" charset="0"/>
              </a:rPr>
              <a:t>2 weeks for testing, reviews, and feedback integration</a:t>
            </a:r>
            <a:r>
              <a:rPr lang="en-US" sz="1200" b="1" dirty="0" smtClean="0">
                <a:latin typeface="Arial" panose="020B0604020202020204" pitchFamily="34" charset="0"/>
                <a:cs typeface="Arial" panose="020B0604020202020204" pitchFamily="34" charset="0"/>
              </a:rPr>
              <a:t>.</a:t>
            </a:r>
          </a:p>
          <a:p>
            <a:pPr algn="just">
              <a:lnSpc>
                <a:spcPct val="120000"/>
              </a:lnSpc>
            </a:pPr>
            <a:r>
              <a:rPr lang="en-US" sz="1400" dirty="0" smtClean="0">
                <a:latin typeface="Arial" panose="020B0604020202020204" pitchFamily="34" charset="0"/>
                <a:cs typeface="Arial" panose="020B0604020202020204" pitchFamily="34" charset="0"/>
              </a:rPr>
              <a:t>Budget : 1.5 Crores INR</a:t>
            </a:r>
            <a:endParaRPr lang="en-US" sz="1400" dirty="0">
              <a:latin typeface="Arial" panose="020B0604020202020204" pitchFamily="34" charset="0"/>
              <a:cs typeface="Arial" panose="020B0604020202020204" pitchFamily="34" charset="0"/>
            </a:endParaRPr>
          </a:p>
          <a:p>
            <a:pPr lvl="1" algn="just">
              <a:lnSpc>
                <a:spcPct val="120000"/>
              </a:lnSpc>
            </a:pPr>
            <a:r>
              <a:rPr lang="en-US" sz="1200" b="1" dirty="0" smtClean="0">
                <a:latin typeface="Arial" panose="020B0604020202020204" pitchFamily="34" charset="0"/>
                <a:cs typeface="Arial" panose="020B0604020202020204" pitchFamily="34" charset="0"/>
              </a:rPr>
              <a:t>Hardware: </a:t>
            </a:r>
            <a:r>
              <a:rPr lang="en-US" sz="1200" dirty="0" smtClean="0">
                <a:latin typeface="Arial" panose="020B0604020202020204" pitchFamily="34" charset="0"/>
                <a:cs typeface="Arial" panose="020B0604020202020204" pitchFamily="34" charset="0"/>
              </a:rPr>
              <a:t>Approx. </a:t>
            </a:r>
            <a:r>
              <a:rPr lang="fr-FR" sz="1200" dirty="0">
                <a:latin typeface="Arial" panose="020B0604020202020204" pitchFamily="34" charset="0"/>
                <a:cs typeface="Arial" panose="020B0604020202020204" pitchFamily="34" charset="0"/>
              </a:rPr>
              <a:t>₹30 </a:t>
            </a:r>
            <a:r>
              <a:rPr lang="fr-FR" sz="1200" dirty="0" err="1" smtClean="0">
                <a:latin typeface="Arial" panose="020B0604020202020204" pitchFamily="34" charset="0"/>
                <a:cs typeface="Arial" panose="020B0604020202020204" pitchFamily="34" charset="0"/>
              </a:rPr>
              <a:t>Lakhs</a:t>
            </a:r>
            <a:r>
              <a:rPr lang="fr-FR" sz="1200" dirty="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(servers</a:t>
            </a:r>
            <a:r>
              <a:rPr lang="fr-FR" sz="1200" dirty="0">
                <a:latin typeface="Arial" panose="020B0604020202020204" pitchFamily="34" charset="0"/>
                <a:cs typeface="Arial" panose="020B0604020202020204" pitchFamily="34" charset="0"/>
              </a:rPr>
              <a:t>, cloud </a:t>
            </a:r>
            <a:r>
              <a:rPr lang="fr-FR" sz="1200" dirty="0" smtClean="0">
                <a:latin typeface="Arial" panose="020B0604020202020204" pitchFamily="34" charset="0"/>
                <a:cs typeface="Arial" panose="020B0604020202020204" pitchFamily="34" charset="0"/>
              </a:rPr>
              <a:t>Storage, </a:t>
            </a:r>
            <a:r>
              <a:rPr lang="fr-FR" sz="1200" dirty="0">
                <a:latin typeface="Arial" panose="020B0604020202020204" pitchFamily="34" charset="0"/>
                <a:cs typeface="Arial" panose="020B0604020202020204" pitchFamily="34" charset="0"/>
              </a:rPr>
              <a:t>etc.)</a:t>
            </a:r>
            <a:r>
              <a:rPr lang="en-US" sz="1200" b="1" dirty="0" smtClean="0">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a:p>
            <a:pPr lvl="1" algn="just">
              <a:lnSpc>
                <a:spcPct val="120000"/>
              </a:lnSpc>
            </a:pPr>
            <a:r>
              <a:rPr lang="en-US" sz="1200" b="1" dirty="0">
                <a:latin typeface="Arial" panose="020B0604020202020204" pitchFamily="34" charset="0"/>
                <a:cs typeface="Arial" panose="020B0604020202020204" pitchFamily="34" charset="0"/>
              </a:rPr>
              <a:t>Software: </a:t>
            </a:r>
            <a:r>
              <a:rPr lang="en-US" sz="1200" dirty="0">
                <a:latin typeface="Arial" panose="020B0604020202020204" pitchFamily="34" charset="0"/>
                <a:cs typeface="Arial" panose="020B0604020202020204" pitchFamily="34" charset="0"/>
              </a:rPr>
              <a:t>Approx. ₹20 </a:t>
            </a:r>
            <a:r>
              <a:rPr lang="en-US" sz="1200" dirty="0" smtClean="0">
                <a:latin typeface="Arial" panose="020B0604020202020204" pitchFamily="34" charset="0"/>
                <a:cs typeface="Arial" panose="020B0604020202020204" pitchFamily="34" charset="0"/>
              </a:rPr>
              <a:t>Lakhs (software </a:t>
            </a:r>
            <a:r>
              <a:rPr lang="en-US" sz="1200" dirty="0">
                <a:latin typeface="Arial" panose="020B0604020202020204" pitchFamily="34" charset="0"/>
                <a:cs typeface="Arial" panose="020B0604020202020204" pitchFamily="34" charset="0"/>
              </a:rPr>
              <a:t>licenses, AI tools, payment gateway integration)</a:t>
            </a:r>
          </a:p>
          <a:p>
            <a:pPr lvl="1" algn="just">
              <a:lnSpc>
                <a:spcPct val="120000"/>
              </a:lnSpc>
            </a:pPr>
            <a:r>
              <a:rPr lang="en-US" sz="1200" b="1" dirty="0" smtClean="0">
                <a:latin typeface="Arial" panose="020B0604020202020204" pitchFamily="34" charset="0"/>
                <a:cs typeface="Arial" panose="020B0604020202020204" pitchFamily="34" charset="0"/>
              </a:rPr>
              <a:t>Other: </a:t>
            </a:r>
            <a:r>
              <a:rPr lang="fr-FR" sz="1200" dirty="0" err="1">
                <a:latin typeface="Arial" panose="020B0604020202020204" pitchFamily="34" charset="0"/>
                <a:cs typeface="Arial" panose="020B0604020202020204" pitchFamily="34" charset="0"/>
              </a:rPr>
              <a:t>Approx</a:t>
            </a:r>
            <a:r>
              <a:rPr lang="fr-FR" sz="1200" dirty="0">
                <a:latin typeface="Arial" panose="020B0604020202020204" pitchFamily="34" charset="0"/>
                <a:cs typeface="Arial" panose="020B0604020202020204" pitchFamily="34" charset="0"/>
              </a:rPr>
              <a:t>. ₹15 </a:t>
            </a:r>
            <a:r>
              <a:rPr lang="fr-FR" sz="1200" dirty="0" err="1">
                <a:latin typeface="Arial" panose="020B0604020202020204" pitchFamily="34" charset="0"/>
                <a:cs typeface="Arial" panose="020B0604020202020204" pitchFamily="34" charset="0"/>
              </a:rPr>
              <a:t>Lakhs</a:t>
            </a:r>
            <a:r>
              <a:rPr lang="fr-FR" sz="1200" dirty="0">
                <a:latin typeface="Arial" panose="020B0604020202020204" pitchFamily="34" charset="0"/>
                <a:cs typeface="Arial" panose="020B0604020202020204" pitchFamily="34" charset="0"/>
              </a:rPr>
              <a:t> (marketing, maintenance, etc</a:t>
            </a:r>
            <a:r>
              <a:rPr lang="fr-FR" sz="1200" dirty="0" smtClean="0">
                <a:latin typeface="Arial" panose="020B0604020202020204" pitchFamily="34" charset="0"/>
                <a:cs typeface="Arial" panose="020B0604020202020204" pitchFamily="34" charset="0"/>
              </a:rPr>
              <a:t>.)</a:t>
            </a:r>
          </a:p>
          <a:p>
            <a:pPr lvl="1" algn="just">
              <a:lnSpc>
                <a:spcPct val="120000"/>
              </a:lnSpc>
            </a:pPr>
            <a:r>
              <a:rPr lang="fr-FR" sz="1200" b="1" dirty="0" smtClean="0">
                <a:latin typeface="Arial" panose="020B0604020202020204" pitchFamily="34" charset="0"/>
                <a:cs typeface="Arial" panose="020B0604020202020204" pitchFamily="34" charset="0"/>
              </a:rPr>
              <a:t>Training Services: </a:t>
            </a:r>
            <a:r>
              <a:rPr lang="en-US" sz="1200" dirty="0">
                <a:latin typeface="Arial" panose="020B0604020202020204" pitchFamily="34" charset="0"/>
                <a:cs typeface="Arial" panose="020B0604020202020204" pitchFamily="34" charset="0"/>
              </a:rPr>
              <a:t>Approx. ₹10 Lakhs (training for staff, user manuals, etc</a:t>
            </a:r>
            <a:r>
              <a:rPr lang="en-US" sz="1200" dirty="0" smtClean="0">
                <a:latin typeface="Arial" panose="020B0604020202020204" pitchFamily="34" charset="0"/>
                <a:cs typeface="Arial" panose="020B0604020202020204" pitchFamily="34" charset="0"/>
              </a:rPr>
              <a:t>.)</a:t>
            </a:r>
          </a:p>
          <a:p>
            <a:pPr algn="just">
              <a:lnSpc>
                <a:spcPct val="120000"/>
              </a:lnSpc>
            </a:pPr>
            <a:r>
              <a:rPr lang="en-US" sz="1400" dirty="0" smtClean="0">
                <a:latin typeface="Arial" panose="020B0604020202020204" pitchFamily="34" charset="0"/>
                <a:cs typeface="Arial" panose="020B0604020202020204" pitchFamily="34" charset="0"/>
              </a:rPr>
              <a:t>Human Resources:</a:t>
            </a:r>
            <a:endParaRPr lang="en-US" sz="1400" dirty="0">
              <a:latin typeface="Arial" panose="020B0604020202020204" pitchFamily="34" charset="0"/>
              <a:cs typeface="Arial" panose="020B0604020202020204" pitchFamily="34" charset="0"/>
            </a:endParaRPr>
          </a:p>
          <a:p>
            <a:pPr marL="0" indent="0" algn="just">
              <a:lnSpc>
                <a:spcPct val="120000"/>
              </a:lnSpc>
              <a:buNone/>
            </a:pPr>
            <a:r>
              <a:rPr lang="en-US" sz="1400" dirty="0" smtClean="0">
                <a:latin typeface="Arial" panose="020B0604020202020204" pitchFamily="34" charset="0"/>
                <a:cs typeface="Arial" panose="020B0604020202020204" pitchFamily="34" charset="0"/>
              </a:rPr>
              <a:t>Scrum Team:</a:t>
            </a:r>
            <a:endParaRPr lang="en-US" sz="1400" dirty="0">
              <a:latin typeface="Arial" panose="020B0604020202020204" pitchFamily="34" charset="0"/>
              <a:cs typeface="Arial" panose="020B0604020202020204" pitchFamily="34" charset="0"/>
            </a:endParaRPr>
          </a:p>
          <a:p>
            <a:pPr lvl="1" algn="just">
              <a:lnSpc>
                <a:spcPct val="120000"/>
              </a:lnSpc>
            </a:pPr>
            <a:r>
              <a:rPr lang="en-US" sz="1200" dirty="0" smtClean="0">
                <a:latin typeface="Arial" panose="020B0604020202020204" pitchFamily="34" charset="0"/>
                <a:cs typeface="Arial" panose="020B0604020202020204" pitchFamily="34" charset="0"/>
              </a:rPr>
              <a:t>Scrum Master</a:t>
            </a:r>
          </a:p>
          <a:p>
            <a:pPr lvl="1" algn="just">
              <a:lnSpc>
                <a:spcPct val="120000"/>
              </a:lnSpc>
            </a:pPr>
            <a:r>
              <a:rPr lang="en-US" sz="1200" dirty="0" smtClean="0">
                <a:latin typeface="Arial" panose="020B0604020202020204" pitchFamily="34" charset="0"/>
                <a:cs typeface="Arial" panose="020B0604020202020204" pitchFamily="34" charset="0"/>
              </a:rPr>
              <a:t>Product Owner</a:t>
            </a:r>
          </a:p>
          <a:p>
            <a:pPr lvl="1" algn="just">
              <a:lnSpc>
                <a:spcPct val="120000"/>
              </a:lnSpc>
            </a:pPr>
            <a:r>
              <a:rPr lang="en-US" sz="1200" dirty="0" smtClean="0">
                <a:latin typeface="Arial" panose="020B0604020202020204" pitchFamily="34" charset="0"/>
                <a:cs typeface="Arial" panose="020B0604020202020204" pitchFamily="34" charset="0"/>
              </a:rPr>
              <a:t>Developers</a:t>
            </a:r>
          </a:p>
          <a:p>
            <a:pPr lvl="1" algn="just">
              <a:lnSpc>
                <a:spcPct val="120000"/>
              </a:lnSpc>
            </a:pPr>
            <a:r>
              <a:rPr lang="en-US" sz="1200" dirty="0" smtClean="0">
                <a:latin typeface="Arial" panose="020B0604020202020204" pitchFamily="34" charset="0"/>
                <a:cs typeface="Arial" panose="020B0604020202020204" pitchFamily="34" charset="0"/>
              </a:rPr>
              <a:t>Testers </a:t>
            </a:r>
          </a:p>
        </p:txBody>
      </p:sp>
    </p:spTree>
    <p:extLst>
      <p:ext uri="{BB962C8B-B14F-4D97-AF65-F5344CB8AC3E}">
        <p14:creationId xmlns:p14="http://schemas.microsoft.com/office/powerpoint/2010/main" val="1489561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0291"/>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Resources </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173702"/>
            <a:ext cx="9021172" cy="4594699"/>
          </a:xfrm>
        </p:spPr>
        <p:txBody>
          <a:bodyPr>
            <a:noAutofit/>
          </a:bodyPr>
          <a:lstStyle/>
          <a:p>
            <a:pPr algn="just">
              <a:lnSpc>
                <a:spcPct val="120000"/>
              </a:lnSpc>
            </a:pPr>
            <a:r>
              <a:rPr lang="en-US" sz="1600" dirty="0" smtClean="0">
                <a:latin typeface="Arial" panose="020B0604020202020204" pitchFamily="34" charset="0"/>
                <a:cs typeface="Arial" panose="020B0604020202020204" pitchFamily="34" charset="0"/>
              </a:rPr>
              <a:t>Technologies :</a:t>
            </a:r>
          </a:p>
          <a:p>
            <a:pPr lvl="1" algn="just">
              <a:lnSpc>
                <a:spcPct val="120000"/>
              </a:lnSpc>
            </a:pPr>
            <a:r>
              <a:rPr lang="en-US" sz="1400" dirty="0" smtClean="0">
                <a:latin typeface="Arial" panose="020B0604020202020204" pitchFamily="34" charset="0"/>
                <a:cs typeface="Arial" panose="020B0604020202020204" pitchFamily="34" charset="0"/>
              </a:rPr>
              <a:t>Frontend: </a:t>
            </a:r>
            <a:r>
              <a:rPr lang="en-US" sz="1400" dirty="0" err="1"/>
              <a:t>ReactJS</a:t>
            </a:r>
            <a:r>
              <a:rPr lang="en-US" sz="1400" dirty="0"/>
              <a:t>/Angular</a:t>
            </a:r>
          </a:p>
          <a:p>
            <a:pPr lvl="1" algn="just">
              <a:lnSpc>
                <a:spcPct val="120000"/>
              </a:lnSpc>
            </a:pPr>
            <a:r>
              <a:rPr lang="en-US" sz="1400" dirty="0"/>
              <a:t>Backend: Node.js/Django</a:t>
            </a:r>
          </a:p>
          <a:p>
            <a:pPr lvl="1" algn="just">
              <a:lnSpc>
                <a:spcPct val="120000"/>
              </a:lnSpc>
            </a:pPr>
            <a:r>
              <a:rPr lang="en-US" sz="1400" b="1" dirty="0"/>
              <a:t>Database</a:t>
            </a:r>
            <a:r>
              <a:rPr lang="en-US" sz="1400" dirty="0"/>
              <a:t>: MongoDB or PostgreSQL for data storage</a:t>
            </a:r>
            <a:r>
              <a:rPr lang="en-US" sz="1400" dirty="0" smtClean="0"/>
              <a:t>.</a:t>
            </a:r>
          </a:p>
          <a:p>
            <a:pPr lvl="1" algn="just">
              <a:lnSpc>
                <a:spcPct val="120000"/>
              </a:lnSpc>
            </a:pPr>
            <a:r>
              <a:rPr lang="en-US" sz="1400" b="1" dirty="0"/>
              <a:t>QR Code</a:t>
            </a:r>
            <a:r>
              <a:rPr lang="en-US" sz="1400" dirty="0"/>
              <a:t>: Libraries like qrcode.js for generation and scanning</a:t>
            </a:r>
            <a:r>
              <a:rPr lang="en-US" sz="1400" dirty="0" smtClean="0"/>
              <a:t>.</a:t>
            </a:r>
          </a:p>
          <a:p>
            <a:pPr lvl="1" algn="just">
              <a:lnSpc>
                <a:spcPct val="120000"/>
              </a:lnSpc>
            </a:pPr>
            <a:r>
              <a:rPr lang="en-US" sz="1400" b="1" dirty="0" err="1"/>
              <a:t>Blockchain</a:t>
            </a:r>
            <a:r>
              <a:rPr lang="en-US" sz="1400" dirty="0"/>
              <a:t>: Secure and immutable travel and visa records</a:t>
            </a:r>
            <a:r>
              <a:rPr lang="en-US" sz="1400" dirty="0" smtClean="0"/>
              <a:t>.</a:t>
            </a:r>
          </a:p>
          <a:p>
            <a:pPr lvl="1" algn="just">
              <a:lnSpc>
                <a:spcPct val="120000"/>
              </a:lnSpc>
            </a:pPr>
            <a:r>
              <a:rPr lang="en-US" sz="1400" b="1" dirty="0"/>
              <a:t>Cloud Platforms</a:t>
            </a:r>
            <a:r>
              <a:rPr lang="en-US" sz="1400" dirty="0"/>
              <a:t>: AWS, Google Cloud, or Azure for scalability.</a:t>
            </a:r>
            <a:endParaRPr lang="en-US"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5426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0291"/>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Risks and Dependencies </a:t>
            </a:r>
            <a:r>
              <a:rPr lang="en-US" dirty="0" smtClean="0">
                <a:solidFill>
                  <a:schemeClr val="tx1"/>
                </a:solidFill>
                <a:latin typeface="Arial" panose="020B0604020202020204" pitchFamily="34" charset="0"/>
                <a:cs typeface="Arial" panose="020B0604020202020204" pitchFamily="34" charset="0"/>
              </a:rPr>
              <a:t> </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173702"/>
            <a:ext cx="9021172" cy="4594699"/>
          </a:xfrm>
        </p:spPr>
        <p:txBody>
          <a:bodyPr>
            <a:noAutofit/>
          </a:bodyPr>
          <a:lstStyle/>
          <a:p>
            <a:pPr algn="just">
              <a:lnSpc>
                <a:spcPct val="120000"/>
              </a:lnSpc>
            </a:pPr>
            <a:r>
              <a:rPr lang="en-US" sz="1600" dirty="0" smtClean="0">
                <a:latin typeface="Arial" panose="020B0604020202020204" pitchFamily="34" charset="0"/>
                <a:cs typeface="Arial" panose="020B0604020202020204" pitchFamily="34" charset="0"/>
              </a:rPr>
              <a:t>Risks </a:t>
            </a:r>
            <a:r>
              <a:rPr lang="en-US" sz="1600" dirty="0" smtClean="0">
                <a:latin typeface="Arial" panose="020B0604020202020204" pitchFamily="34" charset="0"/>
                <a:cs typeface="Arial" panose="020B0604020202020204" pitchFamily="34" charset="0"/>
              </a:rPr>
              <a:t>:</a:t>
            </a:r>
            <a:endParaRPr lang="en-US" sz="1600" dirty="0" smtClean="0">
              <a:latin typeface="Arial" panose="020B0604020202020204" pitchFamily="34" charset="0"/>
              <a:cs typeface="Arial" panose="020B0604020202020204" pitchFamily="34" charset="0"/>
            </a:endParaRPr>
          </a:p>
          <a:p>
            <a:pPr lvl="1" algn="just">
              <a:lnSpc>
                <a:spcPct val="120000"/>
              </a:lnSpc>
            </a:pPr>
            <a:r>
              <a:rPr lang="en-US" sz="1400" b="1" dirty="0">
                <a:latin typeface="Arial" panose="020B0604020202020204" pitchFamily="34" charset="0"/>
                <a:cs typeface="Arial" panose="020B0604020202020204" pitchFamily="34" charset="0"/>
              </a:rPr>
              <a:t>Data Privacy Concerns</a:t>
            </a:r>
            <a:r>
              <a:rPr lang="en-US" sz="1400" dirty="0">
                <a:latin typeface="Arial" panose="020B0604020202020204" pitchFamily="34" charset="0"/>
                <a:cs typeface="Arial" panose="020B0604020202020204" pitchFamily="34" charset="0"/>
              </a:rPr>
              <a:t>: Ensuring user data complies with international privacy regulations such as GDPR</a:t>
            </a:r>
            <a:r>
              <a:rPr lang="en-US" sz="1400" dirty="0" smtClean="0">
                <a:latin typeface="Arial" panose="020B0604020202020204" pitchFamily="34" charset="0"/>
                <a:cs typeface="Arial" panose="020B0604020202020204" pitchFamily="34" charset="0"/>
              </a:rPr>
              <a:t>.</a:t>
            </a:r>
          </a:p>
          <a:p>
            <a:pPr lvl="1" algn="just">
              <a:lnSpc>
                <a:spcPct val="120000"/>
              </a:lnSpc>
            </a:pPr>
            <a:r>
              <a:rPr lang="en-US" sz="1400" dirty="0">
                <a:latin typeface="Arial" panose="020B0604020202020204" pitchFamily="34" charset="0"/>
                <a:cs typeface="Arial" panose="020B0604020202020204" pitchFamily="34" charset="0"/>
              </a:rPr>
              <a:t>System Scalability: The platform must handle increasing user demand as adoption grows globally. Inadequate planning could result in system crashes or degraded performance</a:t>
            </a:r>
            <a:r>
              <a:rPr lang="en-US" sz="1400" dirty="0" smtClean="0">
                <a:latin typeface="Arial" panose="020B0604020202020204" pitchFamily="34" charset="0"/>
                <a:cs typeface="Arial" panose="020B0604020202020204" pitchFamily="34" charset="0"/>
              </a:rPr>
              <a:t>.</a:t>
            </a:r>
          </a:p>
          <a:p>
            <a:pPr lvl="1" algn="just">
              <a:lnSpc>
                <a:spcPct val="120000"/>
              </a:lnSpc>
            </a:pPr>
            <a:r>
              <a:rPr lang="en-US" sz="1400" b="1" dirty="0"/>
              <a:t>Resistance to Adoption</a:t>
            </a:r>
            <a:r>
              <a:rPr lang="en-US" sz="1400" dirty="0"/>
              <a:t>: Users accustomed to manual processes may resist shifting to a digital system, affecting the project’s success and widespread adoption</a:t>
            </a:r>
            <a:r>
              <a:rPr lang="en-US" sz="1400" dirty="0" smtClean="0"/>
              <a:t>.</a:t>
            </a:r>
          </a:p>
          <a:p>
            <a:pPr lvl="1" algn="just">
              <a:lnSpc>
                <a:spcPct val="120000"/>
              </a:lnSpc>
            </a:pPr>
            <a:r>
              <a:rPr lang="en-US" sz="1400" b="1" dirty="0">
                <a:latin typeface="Arial" panose="020B0604020202020204" pitchFamily="34" charset="0"/>
                <a:cs typeface="Arial" panose="020B0604020202020204" pitchFamily="34" charset="0"/>
              </a:rPr>
              <a:t>Technical Failures</a:t>
            </a:r>
            <a:r>
              <a:rPr lang="en-US" sz="1400" dirty="0">
                <a:latin typeface="Arial" panose="020B0604020202020204" pitchFamily="34" charset="0"/>
                <a:cs typeface="Arial" panose="020B0604020202020204" pitchFamily="34" charset="0"/>
              </a:rPr>
              <a:t>: Issues such as software bugs, server downtime, or integration challenges could disrupt system functionality, leading to delays or user dissatisfaction</a:t>
            </a:r>
            <a:r>
              <a:rPr lang="en-US" sz="1400" b="1" dirty="0">
                <a:latin typeface="Arial" panose="020B0604020202020204" pitchFamily="34" charset="0"/>
                <a:cs typeface="Arial" panose="020B0604020202020204" pitchFamily="34" charset="0"/>
              </a:rPr>
              <a:t>.</a:t>
            </a:r>
            <a:endParaRPr lang="en-US" sz="1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2029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0291"/>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Risks and Dependencies </a:t>
            </a:r>
            <a:r>
              <a:rPr lang="en-US" dirty="0" smtClean="0">
                <a:solidFill>
                  <a:schemeClr val="tx1"/>
                </a:solidFill>
                <a:latin typeface="Arial" panose="020B0604020202020204" pitchFamily="34" charset="0"/>
                <a:cs typeface="Arial" panose="020B0604020202020204" pitchFamily="34" charset="0"/>
              </a:rPr>
              <a:t> </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173702"/>
            <a:ext cx="9021172" cy="4594699"/>
          </a:xfrm>
        </p:spPr>
        <p:txBody>
          <a:bodyPr>
            <a:noAutofit/>
          </a:bodyPr>
          <a:lstStyle/>
          <a:p>
            <a:pPr algn="just">
              <a:lnSpc>
                <a:spcPct val="120000"/>
              </a:lnSpc>
            </a:pPr>
            <a:r>
              <a:rPr lang="en-US" sz="1600" dirty="0" smtClean="0">
                <a:latin typeface="Arial" panose="020B0604020202020204" pitchFamily="34" charset="0"/>
                <a:cs typeface="Arial" panose="020B0604020202020204" pitchFamily="34" charset="0"/>
              </a:rPr>
              <a:t>Dependencies </a:t>
            </a:r>
            <a:r>
              <a:rPr lang="en-US" sz="1600" dirty="0" smtClean="0">
                <a:latin typeface="Arial" panose="020B0604020202020204" pitchFamily="34" charset="0"/>
                <a:cs typeface="Arial" panose="020B0604020202020204" pitchFamily="34" charset="0"/>
              </a:rPr>
              <a:t>:</a:t>
            </a:r>
            <a:endParaRPr lang="en-US" sz="1600" dirty="0" smtClean="0">
              <a:latin typeface="Arial" panose="020B0604020202020204" pitchFamily="34" charset="0"/>
              <a:cs typeface="Arial" panose="020B0604020202020204" pitchFamily="34" charset="0"/>
            </a:endParaRPr>
          </a:p>
          <a:p>
            <a:pPr lvl="1" algn="just">
              <a:lnSpc>
                <a:spcPct val="120000"/>
              </a:lnSpc>
            </a:pPr>
            <a:r>
              <a:rPr lang="en-US" sz="1400" b="1" dirty="0">
                <a:latin typeface="Arial" panose="020B0604020202020204" pitchFamily="34" charset="0"/>
                <a:cs typeface="Arial" panose="020B0604020202020204" pitchFamily="34" charset="0"/>
              </a:rPr>
              <a:t>Third-Party Technologies</a:t>
            </a:r>
            <a:r>
              <a:rPr lang="en-US" sz="1400" dirty="0">
                <a:latin typeface="Arial" panose="020B0604020202020204" pitchFamily="34" charset="0"/>
                <a:cs typeface="Arial" panose="020B0604020202020204" pitchFamily="34" charset="0"/>
              </a:rPr>
              <a:t>: The system depends on reliable third-party tools for QR code generation, </a:t>
            </a:r>
            <a:r>
              <a:rPr lang="en-US" sz="1400" dirty="0" err="1">
                <a:latin typeface="Arial" panose="020B0604020202020204" pitchFamily="34" charset="0"/>
                <a:cs typeface="Arial" panose="020B0604020202020204" pitchFamily="34" charset="0"/>
              </a:rPr>
              <a:t>blockchain</a:t>
            </a:r>
            <a:r>
              <a:rPr lang="en-US" sz="1400" dirty="0">
                <a:latin typeface="Arial" panose="020B0604020202020204" pitchFamily="34" charset="0"/>
                <a:cs typeface="Arial" panose="020B0604020202020204" pitchFamily="34" charset="0"/>
              </a:rPr>
              <a:t> implementation, and secure payment gateways</a:t>
            </a:r>
            <a:r>
              <a:rPr lang="en-US" sz="1400" dirty="0" smtClean="0">
                <a:latin typeface="Arial" panose="020B0604020202020204" pitchFamily="34" charset="0"/>
                <a:cs typeface="Arial" panose="020B0604020202020204" pitchFamily="34" charset="0"/>
              </a:rPr>
              <a:t>.</a:t>
            </a:r>
          </a:p>
          <a:p>
            <a:pPr lvl="1" algn="just">
              <a:lnSpc>
                <a:spcPct val="120000"/>
              </a:lnSpc>
            </a:pPr>
            <a:r>
              <a:rPr lang="en-US" sz="1400" b="1" dirty="0">
                <a:latin typeface="Arial" panose="020B0604020202020204" pitchFamily="34" charset="0"/>
                <a:cs typeface="Arial" panose="020B0604020202020204" pitchFamily="34" charset="0"/>
              </a:rPr>
              <a:t>Timely Resource Availability</a:t>
            </a:r>
            <a:r>
              <a:rPr lang="en-US" sz="1400" dirty="0">
                <a:latin typeface="Arial" panose="020B0604020202020204" pitchFamily="34" charset="0"/>
                <a:cs typeface="Arial" panose="020B0604020202020204" pitchFamily="34" charset="0"/>
              </a:rPr>
              <a:t>: The success of the project requires on-time allocation of skilled developers, designers, and security experts. Any delays could impact timelines</a:t>
            </a:r>
            <a:r>
              <a:rPr lang="en-US" sz="1400" dirty="0" smtClean="0">
                <a:latin typeface="Arial" panose="020B0604020202020204" pitchFamily="34" charset="0"/>
                <a:cs typeface="Arial" panose="020B0604020202020204" pitchFamily="34" charset="0"/>
              </a:rPr>
              <a:t>.</a:t>
            </a:r>
          </a:p>
          <a:p>
            <a:pPr lvl="1" algn="just">
              <a:lnSpc>
                <a:spcPct val="120000"/>
              </a:lnSpc>
            </a:pPr>
            <a:r>
              <a:rPr lang="en-US" sz="1400" b="1" dirty="0">
                <a:latin typeface="Arial" panose="020B0604020202020204" pitchFamily="34" charset="0"/>
                <a:cs typeface="Arial" panose="020B0604020202020204" pitchFamily="34" charset="0"/>
              </a:rPr>
              <a:t>Legislative Compliance</a:t>
            </a:r>
            <a:r>
              <a:rPr lang="en-US" sz="1400" dirty="0">
                <a:latin typeface="Arial" panose="020B0604020202020204" pitchFamily="34" charset="0"/>
                <a:cs typeface="Arial" panose="020B0604020202020204" pitchFamily="34" charset="0"/>
              </a:rPr>
              <a:t>: Adherence to global regulations for passport, visa processing, and data security is vital to ensure system legality and acceptance</a:t>
            </a:r>
            <a:r>
              <a:rPr lang="en-US" sz="1400" dirty="0" smtClean="0">
                <a:latin typeface="Arial" panose="020B0604020202020204" pitchFamily="34" charset="0"/>
                <a:cs typeface="Arial" panose="020B0604020202020204" pitchFamily="34" charset="0"/>
              </a:rPr>
              <a:t>.</a:t>
            </a:r>
          </a:p>
          <a:p>
            <a:pPr lvl="1" algn="just">
              <a:lnSpc>
                <a:spcPct val="120000"/>
              </a:lnSpc>
            </a:pPr>
            <a:r>
              <a:rPr lang="en-US" sz="1400" b="1" dirty="0">
                <a:latin typeface="Arial" panose="020B0604020202020204" pitchFamily="34" charset="0"/>
                <a:cs typeface="Arial" panose="020B0604020202020204" pitchFamily="34" charset="0"/>
              </a:rPr>
              <a:t>Infrastructure Stability</a:t>
            </a:r>
            <a:r>
              <a:rPr lang="en-US" sz="1400" dirty="0">
                <a:latin typeface="Arial" panose="020B0604020202020204" pitchFamily="34" charset="0"/>
                <a:cs typeface="Arial" panose="020B0604020202020204" pitchFamily="34" charset="0"/>
              </a:rPr>
              <a:t>: Dependence on cloud service providers like AWS for hosting and data storage means any issues with their services could directly impact system reliability.</a:t>
            </a:r>
            <a:endParaRPr lang="en-US" sz="1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4276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9E6134-9545-155B-79F4-E51FC96BA699}"/>
              </a:ext>
            </a:extLst>
          </p:cNvPr>
          <p:cNvSpPr>
            <a:spLocks noGrp="1"/>
          </p:cNvSpPr>
          <p:nvPr>
            <p:ph type="title"/>
          </p:nvPr>
        </p:nvSpPr>
        <p:spPr>
          <a:xfrm>
            <a:off x="677334" y="1374710"/>
            <a:ext cx="8596668" cy="360784"/>
          </a:xfrm>
        </p:spPr>
        <p:txBody>
          <a:bodyPr>
            <a:normAutofit/>
          </a:bodyPr>
          <a:lstStyle/>
          <a:p>
            <a:r>
              <a:rPr lang="en-US" sz="1400" b="1" dirty="0">
                <a:solidFill>
                  <a:schemeClr val="tx1"/>
                </a:solidFill>
                <a:latin typeface="Arial" panose="020B0604020202020204" pitchFamily="34" charset="0"/>
                <a:cs typeface="Arial" panose="020B0604020202020204" pitchFamily="34" charset="0"/>
              </a:rPr>
              <a:t>Agenda</a:t>
            </a:r>
            <a:r>
              <a:rPr lang="en-US" sz="1200" b="1" dirty="0">
                <a:solidFill>
                  <a:schemeClr val="tx1"/>
                </a:solidFill>
                <a:latin typeface="Arial" panose="020B0604020202020204" pitchFamily="34" charset="0"/>
                <a:cs typeface="Arial" panose="020B0604020202020204" pitchFamily="34" charset="0"/>
              </a:rPr>
              <a:t>:</a:t>
            </a:r>
          </a:p>
        </p:txBody>
      </p:sp>
      <p:sp>
        <p:nvSpPr>
          <p:cNvPr id="4" name="Rectangle 1">
            <a:extLst>
              <a:ext uri="{FF2B5EF4-FFF2-40B4-BE49-F238E27FC236}">
                <a16:creationId xmlns="" xmlns:a16="http://schemas.microsoft.com/office/drawing/2014/main" id="{1D9283EC-8D5A-0652-8D8C-04314A8718A7}"/>
              </a:ext>
            </a:extLst>
          </p:cNvPr>
          <p:cNvSpPr>
            <a:spLocks noGrp="1" noChangeArrowheads="1"/>
          </p:cNvSpPr>
          <p:nvPr>
            <p:ph idx="1"/>
          </p:nvPr>
        </p:nvSpPr>
        <p:spPr bwMode="auto">
          <a:xfrm>
            <a:off x="890132" y="1790089"/>
            <a:ext cx="2952274" cy="327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Situation</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Problem</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Opportunity</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Purpose Statement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Project Objectives</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Success Criteria</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Methods/Approach</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Resources</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rPr>
              <a:t>Risks and Dependencies</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556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Situation </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446663"/>
            <a:ext cx="8596668" cy="4594699"/>
          </a:xfrm>
        </p:spPr>
        <p:txBody>
          <a:bodyPr>
            <a:normAutofit/>
          </a:bodyPr>
          <a:lstStyle/>
          <a:p>
            <a:r>
              <a:rPr lang="en-US" sz="1600" dirty="0">
                <a:latin typeface="Arial" panose="020B0604020202020204" pitchFamily="34" charset="0"/>
                <a:cs typeface="Arial" panose="020B0604020202020204" pitchFamily="34" charset="0"/>
              </a:rPr>
              <a:t>Manual passport application processes are time-consuming and inconvenient for users</a:t>
            </a:r>
            <a:r>
              <a:rPr lang="en-US" sz="1600" dirty="0" smtClean="0">
                <a:latin typeface="Arial" panose="020B0604020202020204" pitchFamily="34" charset="0"/>
                <a:cs typeface="Arial" panose="020B0604020202020204" pitchFamily="34" charset="0"/>
              </a:rPr>
              <a:t>.</a:t>
            </a:r>
          </a:p>
          <a:p>
            <a:r>
              <a:rPr lang="en-US" sz="1600" dirty="0" smtClean="0">
                <a:latin typeface="Arial" panose="020B0604020202020204" pitchFamily="34" charset="0"/>
                <a:cs typeface="Arial" panose="020B0604020202020204" pitchFamily="34" charset="0"/>
              </a:rPr>
              <a:t>Physical </a:t>
            </a:r>
            <a:r>
              <a:rPr lang="en-US" sz="1600" dirty="0">
                <a:latin typeface="Arial" panose="020B0604020202020204" pitchFamily="34" charset="0"/>
                <a:cs typeface="Arial" panose="020B0604020202020204" pitchFamily="34" charset="0"/>
              </a:rPr>
              <a:t>documentation leads to errors, delays, and inefficiencies</a:t>
            </a:r>
            <a:r>
              <a:rPr lang="en-US" sz="1600" dirty="0" smtClean="0">
                <a:latin typeface="Arial" panose="020B0604020202020204" pitchFamily="34" charset="0"/>
                <a:cs typeface="Arial" panose="020B0604020202020204" pitchFamily="34" charset="0"/>
              </a:rPr>
              <a:t>.</a:t>
            </a:r>
          </a:p>
          <a:p>
            <a:r>
              <a:rPr lang="en-US" sz="1600" dirty="0" smtClean="0">
                <a:latin typeface="Arial" panose="020B0604020202020204" pitchFamily="34" charset="0"/>
                <a:cs typeface="Arial" panose="020B0604020202020204" pitchFamily="34" charset="0"/>
              </a:rPr>
              <a:t>Immigration </a:t>
            </a:r>
            <a:r>
              <a:rPr lang="en-US" sz="1600" dirty="0">
                <a:latin typeface="Arial" panose="020B0604020202020204" pitchFamily="34" charset="0"/>
                <a:cs typeface="Arial" panose="020B0604020202020204" pitchFamily="34" charset="0"/>
              </a:rPr>
              <a:t>systems lack integration with modern technologies</a:t>
            </a:r>
            <a:r>
              <a:rPr lang="en-US" sz="1600" dirty="0" smtClean="0">
                <a:latin typeface="Arial" panose="020B0604020202020204" pitchFamily="34" charset="0"/>
                <a:cs typeface="Arial" panose="020B0604020202020204" pitchFamily="34" charset="0"/>
              </a:rPr>
              <a:t>.</a:t>
            </a:r>
          </a:p>
          <a:p>
            <a:r>
              <a:rPr lang="en-US" sz="1600" dirty="0" smtClean="0">
                <a:latin typeface="Arial" panose="020B0604020202020204" pitchFamily="34" charset="0"/>
                <a:cs typeface="Arial" panose="020B0604020202020204" pitchFamily="34" charset="0"/>
              </a:rPr>
              <a:t>Increasing </a:t>
            </a:r>
            <a:r>
              <a:rPr lang="en-US" sz="1600" dirty="0">
                <a:latin typeface="Arial" panose="020B0604020202020204" pitchFamily="34" charset="0"/>
                <a:cs typeface="Arial" panose="020B0604020202020204" pitchFamily="34" charset="0"/>
              </a:rPr>
              <a:t>global travel demands a secure and unified verification system</a:t>
            </a:r>
            <a:r>
              <a:rPr lang="en-US" sz="1600" dirty="0" smtClean="0">
                <a:latin typeface="Arial" panose="020B0604020202020204" pitchFamily="34" charset="0"/>
                <a:cs typeface="Arial" panose="020B0604020202020204" pitchFamily="34" charset="0"/>
              </a:rPr>
              <a:t>.</a:t>
            </a:r>
          </a:p>
          <a:p>
            <a:r>
              <a:rPr lang="en-US" sz="1600" dirty="0" smtClean="0">
                <a:latin typeface="Arial" panose="020B0604020202020204" pitchFamily="34" charset="0"/>
                <a:cs typeface="Arial" panose="020B0604020202020204" pitchFamily="34" charset="0"/>
              </a:rPr>
              <a:t>Users </a:t>
            </a:r>
            <a:r>
              <a:rPr lang="en-US" sz="1600" dirty="0">
                <a:latin typeface="Arial" panose="020B0604020202020204" pitchFamily="34" charset="0"/>
                <a:cs typeface="Arial" panose="020B0604020202020204" pitchFamily="34" charset="0"/>
              </a:rPr>
              <a:t>face challenges with tracking and managing travel and visa information</a:t>
            </a:r>
          </a:p>
        </p:txBody>
      </p:sp>
    </p:spTree>
    <p:extLst>
      <p:ext uri="{BB962C8B-B14F-4D97-AF65-F5344CB8AC3E}">
        <p14:creationId xmlns:p14="http://schemas.microsoft.com/office/powerpoint/2010/main" val="262954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Problem </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446663"/>
            <a:ext cx="8596668" cy="4594699"/>
          </a:xfrm>
        </p:spPr>
        <p:txBody>
          <a:bodyPr>
            <a:normAutofit/>
          </a:bodyPr>
          <a:lstStyle/>
          <a:p>
            <a:pPr>
              <a:lnSpc>
                <a:spcPct val="150000"/>
              </a:lnSpc>
            </a:pPr>
            <a:r>
              <a:rPr lang="en-US" sz="1600" b="1" dirty="0">
                <a:latin typeface="Arial" panose="020B0604020202020204" pitchFamily="34" charset="0"/>
                <a:cs typeface="Arial" panose="020B0604020202020204" pitchFamily="34" charset="0"/>
              </a:rPr>
              <a:t>Time-Consuming Processes</a:t>
            </a:r>
            <a:r>
              <a:rPr lang="en-US" sz="1600" dirty="0">
                <a:latin typeface="Arial" panose="020B0604020202020204" pitchFamily="34" charset="0"/>
                <a:cs typeface="Arial" panose="020B0604020202020204" pitchFamily="34" charset="0"/>
              </a:rPr>
              <a:t>: The traditional passport application system involves lengthy waiting periods for form submission and verification</a:t>
            </a:r>
            <a:r>
              <a:rPr lang="en-US" sz="1600" dirty="0" smtClean="0">
                <a:latin typeface="Arial" panose="020B0604020202020204" pitchFamily="34" charset="0"/>
                <a:cs typeface="Arial" panose="020B0604020202020204" pitchFamily="34" charset="0"/>
              </a:rPr>
              <a:t>.</a:t>
            </a:r>
          </a:p>
          <a:p>
            <a:pPr>
              <a:lnSpc>
                <a:spcPct val="150000"/>
              </a:lnSpc>
            </a:pPr>
            <a:r>
              <a:rPr lang="en-US" sz="1600" b="1" dirty="0">
                <a:latin typeface="Arial" panose="020B0604020202020204" pitchFamily="34" charset="0"/>
                <a:cs typeface="Arial" panose="020B0604020202020204" pitchFamily="34" charset="0"/>
              </a:rPr>
              <a:t>Error-Prone Documentation</a:t>
            </a:r>
            <a:r>
              <a:rPr lang="en-US" sz="1600" dirty="0">
                <a:latin typeface="Arial" panose="020B0604020202020204" pitchFamily="34" charset="0"/>
                <a:cs typeface="Arial" panose="020B0604020202020204" pitchFamily="34" charset="0"/>
              </a:rPr>
              <a:t>: Reliance on paper documents often leads to errors, misplaced forms, and unnecessary delays.</a:t>
            </a:r>
          </a:p>
          <a:p>
            <a:pPr>
              <a:lnSpc>
                <a:spcPct val="150000"/>
              </a:lnSpc>
            </a:pPr>
            <a:r>
              <a:rPr lang="en-US" sz="1600" b="1" dirty="0">
                <a:latin typeface="Arial" panose="020B0604020202020204" pitchFamily="34" charset="0"/>
                <a:cs typeface="Arial" panose="020B0604020202020204" pitchFamily="34" charset="0"/>
              </a:rPr>
              <a:t>Security Vulnerabilities</a:t>
            </a:r>
            <a:r>
              <a:rPr lang="en-US" sz="1600" dirty="0">
                <a:latin typeface="Arial" panose="020B0604020202020204" pitchFamily="34" charset="0"/>
                <a:cs typeface="Arial" panose="020B0604020202020204" pitchFamily="34" charset="0"/>
              </a:rPr>
              <a:t>: Physical documents are susceptible to theft, forgery, and unauthorized access, compromising user data.</a:t>
            </a:r>
          </a:p>
          <a:p>
            <a:pPr>
              <a:lnSpc>
                <a:spcPct val="150000"/>
              </a:lnSpc>
            </a:pPr>
            <a:r>
              <a:rPr lang="en-US" sz="1600" b="1" dirty="0">
                <a:latin typeface="Arial" panose="020B0604020202020204" pitchFamily="34" charset="0"/>
                <a:cs typeface="Arial" panose="020B0604020202020204" pitchFamily="34" charset="0"/>
              </a:rPr>
              <a:t>Fragmented Systems</a:t>
            </a:r>
            <a:r>
              <a:rPr lang="en-US" sz="1600" dirty="0">
                <a:latin typeface="Arial" panose="020B0604020202020204" pitchFamily="34" charset="0"/>
                <a:cs typeface="Arial" panose="020B0604020202020204" pitchFamily="34" charset="0"/>
              </a:rPr>
              <a:t>: Lack of integration between passport, visa, and immigration systems results in redundant processes and user </a:t>
            </a:r>
            <a:r>
              <a:rPr lang="en-US" sz="1600" dirty="0" smtClean="0">
                <a:latin typeface="Arial" panose="020B0604020202020204" pitchFamily="34" charset="0"/>
                <a:cs typeface="Arial" panose="020B0604020202020204" pitchFamily="34" charset="0"/>
              </a:rPr>
              <a:t>frustration.</a:t>
            </a:r>
            <a:endParaRPr lang="en-US" sz="1600" dirty="0">
              <a:latin typeface="Arial" panose="020B0604020202020204" pitchFamily="34" charset="0"/>
              <a:cs typeface="Arial" panose="020B0604020202020204" pitchFamily="34" charset="0"/>
            </a:endParaRPr>
          </a:p>
          <a:p>
            <a:endParaRPr lang="en-US" sz="1600" dirty="0"/>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2570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Opportunity </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446663"/>
            <a:ext cx="8596668" cy="4594699"/>
          </a:xfrm>
        </p:spPr>
        <p:txBody>
          <a:bodyPr>
            <a:normAutofit/>
          </a:bodyPr>
          <a:lstStyle/>
          <a:p>
            <a:pPr algn="just"/>
            <a:r>
              <a:rPr lang="en-US" sz="1600" b="1" dirty="0">
                <a:latin typeface="Arial" panose="020B0604020202020204" pitchFamily="34" charset="0"/>
                <a:cs typeface="Arial" panose="020B0604020202020204" pitchFamily="34" charset="0"/>
              </a:rPr>
              <a:t>Streamlined Processes</a:t>
            </a:r>
            <a:r>
              <a:rPr lang="en-US" sz="1600" dirty="0">
                <a:latin typeface="Arial" panose="020B0604020202020204" pitchFamily="34" charset="0"/>
                <a:cs typeface="Arial" panose="020B0604020202020204" pitchFamily="34" charset="0"/>
              </a:rPr>
              <a:t>: Digitizing passport applications can significantly reduce processing times and improve overall efficiency.</a:t>
            </a:r>
          </a:p>
          <a:p>
            <a:pPr algn="just"/>
            <a:r>
              <a:rPr lang="en-US" sz="1600" b="1" dirty="0">
                <a:latin typeface="Arial" panose="020B0604020202020204" pitchFamily="34" charset="0"/>
                <a:cs typeface="Arial" panose="020B0604020202020204" pitchFamily="34" charset="0"/>
              </a:rPr>
              <a:t>Integrated Systems</a:t>
            </a:r>
            <a:r>
              <a:rPr lang="en-US" sz="1600" dirty="0">
                <a:latin typeface="Arial" panose="020B0604020202020204" pitchFamily="34" charset="0"/>
                <a:cs typeface="Arial" panose="020B0604020202020204" pitchFamily="34" charset="0"/>
              </a:rPr>
              <a:t>: A unified platform can connect passport, visa, and immigration systems, reducing redundancy and enhancing user experience.</a:t>
            </a:r>
          </a:p>
          <a:p>
            <a:pPr algn="just"/>
            <a:r>
              <a:rPr lang="en-US" sz="1600" b="1" dirty="0">
                <a:latin typeface="Arial" panose="020B0604020202020204" pitchFamily="34" charset="0"/>
                <a:cs typeface="Arial" panose="020B0604020202020204" pitchFamily="34" charset="0"/>
              </a:rPr>
              <a:t>Enhanced Security</a:t>
            </a:r>
            <a:r>
              <a:rPr lang="en-US" sz="1600" dirty="0">
                <a:latin typeface="Arial" panose="020B0604020202020204" pitchFamily="34" charset="0"/>
                <a:cs typeface="Arial" panose="020B0604020202020204" pitchFamily="34" charset="0"/>
              </a:rPr>
              <a:t>: Advanced technologies like </a:t>
            </a:r>
            <a:r>
              <a:rPr lang="en-US" sz="1600" dirty="0" err="1">
                <a:latin typeface="Arial" panose="020B0604020202020204" pitchFamily="34" charset="0"/>
                <a:cs typeface="Arial" panose="020B0604020202020204" pitchFamily="34" charset="0"/>
              </a:rPr>
              <a:t>blockchain</a:t>
            </a:r>
            <a:r>
              <a:rPr lang="en-US" sz="1600" dirty="0">
                <a:latin typeface="Arial" panose="020B0604020202020204" pitchFamily="34" charset="0"/>
                <a:cs typeface="Arial" panose="020B0604020202020204" pitchFamily="34" charset="0"/>
              </a:rPr>
              <a:t> and encryption ensure data integrity and protect against unauthorized access.</a:t>
            </a:r>
          </a:p>
          <a:p>
            <a:pPr algn="just"/>
            <a:r>
              <a:rPr lang="en-US" sz="1600" b="1" dirty="0">
                <a:latin typeface="Arial" panose="020B0604020202020204" pitchFamily="34" charset="0"/>
                <a:cs typeface="Arial" panose="020B0604020202020204" pitchFamily="34" charset="0"/>
              </a:rPr>
              <a:t>Smart Travel Cards</a:t>
            </a:r>
            <a:r>
              <a:rPr lang="en-US" sz="1600" dirty="0">
                <a:latin typeface="Arial" panose="020B0604020202020204" pitchFamily="34" charset="0"/>
                <a:cs typeface="Arial" panose="020B0604020202020204" pitchFamily="34" charset="0"/>
              </a:rPr>
              <a:t>: Introducing travel cards with QR codes simplifies verification and eliminates the need for multiple physical documents.</a:t>
            </a:r>
          </a:p>
          <a:p>
            <a:pPr algn="just"/>
            <a:r>
              <a:rPr lang="en-US" sz="1600" b="1" dirty="0">
                <a:latin typeface="Arial" panose="020B0604020202020204" pitchFamily="34" charset="0"/>
                <a:cs typeface="Arial" panose="020B0604020202020204" pitchFamily="34" charset="0"/>
              </a:rPr>
              <a:t>Global Scalability</a:t>
            </a:r>
            <a:r>
              <a:rPr lang="en-US" sz="1600" dirty="0">
                <a:latin typeface="Arial" panose="020B0604020202020204" pitchFamily="34" charset="0"/>
                <a:cs typeface="Arial" panose="020B0604020202020204" pitchFamily="34" charset="0"/>
              </a:rPr>
              <a:t>: A standardized system can be adopted internationally, facilitating seamless travel and compliance with global regulations</a:t>
            </a:r>
            <a:r>
              <a:rPr lang="en-US" sz="1600" dirty="0"/>
              <a:t>.</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13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Purpose Statement</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446663"/>
            <a:ext cx="8596668" cy="4594699"/>
          </a:xfrm>
        </p:spPr>
        <p:txBody>
          <a:bodyPr>
            <a:normAutofit/>
          </a:bodyPr>
          <a:lstStyle/>
          <a:p>
            <a:r>
              <a:rPr lang="en-US" sz="1600" dirty="0">
                <a:latin typeface="Arial" panose="020B0604020202020204" pitchFamily="34" charset="0"/>
                <a:cs typeface="Arial" panose="020B0604020202020204" pitchFamily="34" charset="0"/>
              </a:rPr>
              <a:t>This project's main goal is to use digitization to transform the immigration and passport application processes. Our goal is to simplify user interactions, minimize manual stages, and guarantee speedier processing by creating an end-to-end digital platform. Convenience and accessibility will be improved with the introduction of a smart travel card, which will combine user data, travel history, and e-visas into a single, secure medium. This project also aims to use cutting-edge technologies like </a:t>
            </a:r>
            <a:r>
              <a:rPr lang="en-US" sz="1600" dirty="0" err="1">
                <a:latin typeface="Arial" panose="020B0604020202020204" pitchFamily="34" charset="0"/>
                <a:cs typeface="Arial" panose="020B0604020202020204" pitchFamily="34" charset="0"/>
              </a:rPr>
              <a:t>blockchain</a:t>
            </a:r>
            <a:r>
              <a:rPr lang="en-US" sz="1600" dirty="0">
                <a:latin typeface="Arial" panose="020B0604020202020204" pitchFamily="34" charset="0"/>
                <a:cs typeface="Arial" panose="020B0604020202020204" pitchFamily="34" charset="0"/>
              </a:rPr>
              <a:t> and encryption to fix serious security flaws. Our ultimate objective is to develop a globally adaptable, scalable system that raises user satisfaction and efficiency while adhering to international standards.</a:t>
            </a:r>
          </a:p>
        </p:txBody>
      </p:sp>
    </p:spTree>
    <p:extLst>
      <p:ext uri="{BB962C8B-B14F-4D97-AF65-F5344CB8AC3E}">
        <p14:creationId xmlns:p14="http://schemas.microsoft.com/office/powerpoint/2010/main" val="2119606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Project Objectives </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96285" y="1460310"/>
            <a:ext cx="8557147" cy="4594699"/>
          </a:xfrm>
        </p:spPr>
        <p:txBody>
          <a:bodyPr>
            <a:normAutofit/>
          </a:bodyPr>
          <a:lstStyle/>
          <a:p>
            <a:r>
              <a:rPr lang="en-US" sz="1600" dirty="0"/>
              <a:t>Create an intuitive online platform for passport form submission and slot booking.</a:t>
            </a:r>
          </a:p>
          <a:p>
            <a:r>
              <a:rPr lang="en-US" sz="1600" dirty="0"/>
              <a:t>Design and implement a travel card with QR code functionality.</a:t>
            </a:r>
          </a:p>
          <a:p>
            <a:r>
              <a:rPr lang="en-US" sz="1600" dirty="0"/>
              <a:t>Ensure secure storage of user data using encryption and </a:t>
            </a:r>
            <a:r>
              <a:rPr lang="en-US" sz="1600" dirty="0" err="1"/>
              <a:t>blockchain</a:t>
            </a:r>
            <a:r>
              <a:rPr lang="en-US" sz="1600" dirty="0"/>
              <a:t> technology.</a:t>
            </a:r>
          </a:p>
          <a:p>
            <a:r>
              <a:rPr lang="en-US" sz="1600" dirty="0"/>
              <a:t>Establish seamless integration with immigration systems for faster processing.</a:t>
            </a:r>
          </a:p>
          <a:p>
            <a:r>
              <a:rPr lang="en-US" sz="1600" dirty="0"/>
              <a:t>Develop real-time notification features for visa expirations and travel advisories.</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7749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Success Criteria</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96285" y="1460310"/>
            <a:ext cx="8557147" cy="4594699"/>
          </a:xfrm>
        </p:spPr>
        <p:txBody>
          <a:bodyPr>
            <a:normAutofit/>
          </a:bodyPr>
          <a:lstStyle/>
          <a:p>
            <a:pPr algn="just"/>
            <a:r>
              <a:rPr lang="en-US" sz="1600" b="1" dirty="0">
                <a:latin typeface="Arial" panose="020B0604020202020204" pitchFamily="34" charset="0"/>
                <a:cs typeface="Arial" panose="020B0604020202020204" pitchFamily="34" charset="0"/>
              </a:rPr>
              <a:t>User Adoption</a:t>
            </a:r>
            <a:r>
              <a:rPr lang="en-US" sz="1600" dirty="0">
                <a:latin typeface="Arial" panose="020B0604020202020204" pitchFamily="34" charset="0"/>
                <a:cs typeface="Arial" panose="020B0604020202020204" pitchFamily="34" charset="0"/>
              </a:rPr>
              <a:t>: The system's success will be indicated by a high percentage of users transitioning to the digital platform and successfully completing the application process online</a:t>
            </a:r>
          </a:p>
          <a:p>
            <a:pPr algn="just"/>
            <a:r>
              <a:rPr lang="en-US" sz="1600" b="1" dirty="0">
                <a:latin typeface="Arial" panose="020B0604020202020204" pitchFamily="34" charset="0"/>
                <a:cs typeface="Arial" panose="020B0604020202020204" pitchFamily="34" charset="0"/>
              </a:rPr>
              <a:t>Processing Speed</a:t>
            </a:r>
            <a:r>
              <a:rPr lang="en-US" sz="1600" dirty="0">
                <a:latin typeface="Arial" panose="020B0604020202020204" pitchFamily="34" charset="0"/>
                <a:cs typeface="Arial" panose="020B0604020202020204" pitchFamily="34" charset="0"/>
              </a:rPr>
              <a:t>: A measurable reduction in the time required for passport issuance and immigration processing, ensuring quicker services for users.</a:t>
            </a:r>
          </a:p>
          <a:p>
            <a:pPr algn="just"/>
            <a:r>
              <a:rPr lang="en-US" sz="1600" b="1" dirty="0">
                <a:latin typeface="Arial" panose="020B0604020202020204" pitchFamily="34" charset="0"/>
                <a:cs typeface="Arial" panose="020B0604020202020204" pitchFamily="34" charset="0"/>
              </a:rPr>
              <a:t>System Reliability</a:t>
            </a:r>
            <a:r>
              <a:rPr lang="en-US" sz="1600" dirty="0">
                <a:latin typeface="Arial" panose="020B0604020202020204" pitchFamily="34" charset="0"/>
                <a:cs typeface="Arial" panose="020B0604020202020204" pitchFamily="34" charset="0"/>
              </a:rPr>
              <a:t>: The platform should maintain minimal downtime, providing a seamless experience for users with consistent and dependable operations.</a:t>
            </a:r>
          </a:p>
          <a:p>
            <a:pPr algn="just"/>
            <a:r>
              <a:rPr lang="en-US" sz="1600" b="1" dirty="0">
                <a:latin typeface="Arial" panose="020B0604020202020204" pitchFamily="34" charset="0"/>
                <a:cs typeface="Arial" panose="020B0604020202020204" pitchFamily="34" charset="0"/>
              </a:rPr>
              <a:t>Security</a:t>
            </a:r>
            <a:r>
              <a:rPr lang="en-US" sz="1600" dirty="0">
                <a:latin typeface="Arial" panose="020B0604020202020204" pitchFamily="34" charset="0"/>
                <a:cs typeface="Arial" panose="020B0604020202020204" pitchFamily="34" charset="0"/>
              </a:rPr>
              <a:t>: Achieving zero incidents of data breaches or unauthorized access through robust encryption, </a:t>
            </a:r>
            <a:r>
              <a:rPr lang="en-US" sz="1600" dirty="0" err="1">
                <a:latin typeface="Arial" panose="020B0604020202020204" pitchFamily="34" charset="0"/>
                <a:cs typeface="Arial" panose="020B0604020202020204" pitchFamily="34" charset="0"/>
              </a:rPr>
              <a:t>blockchain</a:t>
            </a:r>
            <a:r>
              <a:rPr lang="en-US" sz="1600" dirty="0">
                <a:latin typeface="Arial" panose="020B0604020202020204" pitchFamily="34" charset="0"/>
                <a:cs typeface="Arial" panose="020B0604020202020204" pitchFamily="34" charset="0"/>
              </a:rPr>
              <a:t> technology, and secure data storage practices.</a:t>
            </a:r>
          </a:p>
          <a:p>
            <a:pPr algn="just"/>
            <a:r>
              <a:rPr lang="en-US" sz="1600" b="1" dirty="0">
                <a:latin typeface="Arial" panose="020B0604020202020204" pitchFamily="34" charset="0"/>
                <a:cs typeface="Arial" panose="020B0604020202020204" pitchFamily="34" charset="0"/>
              </a:rPr>
              <a:t>Scalability</a:t>
            </a:r>
            <a:r>
              <a:rPr lang="en-US" sz="1600" dirty="0">
                <a:latin typeface="Arial" panose="020B0604020202020204" pitchFamily="34" charset="0"/>
                <a:cs typeface="Arial" panose="020B0604020202020204" pitchFamily="34" charset="0"/>
              </a:rPr>
              <a:t>: The system should efficiently handle increasing user demand and adapt to international standards, making it suitable for global adoption.</a:t>
            </a:r>
          </a:p>
          <a:p>
            <a:pPr algn="just"/>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9618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0291"/>
            <a:ext cx="8596668" cy="605051"/>
          </a:xfrm>
        </p:spPr>
        <p:txBody>
          <a:bodyPr>
            <a:normAutofit fontScale="90000"/>
          </a:bodyPr>
          <a:lstStyle/>
          <a:p>
            <a:pPr algn="ctr"/>
            <a:r>
              <a:rPr lang="en-US" dirty="0" smtClean="0">
                <a:solidFill>
                  <a:schemeClr val="tx1"/>
                </a:solidFill>
                <a:latin typeface="Arial" panose="020B0604020202020204" pitchFamily="34" charset="0"/>
                <a:cs typeface="Arial" panose="020B0604020202020204" pitchFamily="34" charset="0"/>
              </a:rPr>
              <a:t>Methods/ Approach</a:t>
            </a:r>
            <a:endParaRPr lang="en-US"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173702"/>
            <a:ext cx="9021172" cy="4594699"/>
          </a:xfrm>
        </p:spPr>
        <p:txBody>
          <a:bodyPr>
            <a:noAutofit/>
          </a:bodyPr>
          <a:lstStyle/>
          <a:p>
            <a:pPr algn="just">
              <a:lnSpc>
                <a:spcPct val="120000"/>
              </a:lnSpc>
            </a:pPr>
            <a:r>
              <a:rPr lang="en-US" sz="1400" dirty="0">
                <a:latin typeface="Arial" panose="020B0604020202020204" pitchFamily="34" charset="0"/>
                <a:cs typeface="Arial" panose="020B0604020202020204" pitchFamily="34" charset="0"/>
              </a:rPr>
              <a:t>For this project, we selected the Agile methodology due to its iterative approach, flexibility in accommodating </a:t>
            </a:r>
            <a:r>
              <a:rPr lang="en-US" sz="1400" dirty="0" smtClean="0">
                <a:latin typeface="Arial" panose="020B0604020202020204" pitchFamily="34" charset="0"/>
                <a:cs typeface="Arial" panose="020B0604020202020204" pitchFamily="34" charset="0"/>
              </a:rPr>
              <a:t>changing requirements</a:t>
            </a:r>
            <a:r>
              <a:rPr lang="en-US" sz="1400" dirty="0">
                <a:latin typeface="Arial" panose="020B0604020202020204" pitchFamily="34" charset="0"/>
                <a:cs typeface="Arial" panose="020B0604020202020204" pitchFamily="34" charset="0"/>
              </a:rPr>
              <a:t>, and focus on delivering incremental value to </a:t>
            </a:r>
            <a:r>
              <a:rPr lang="en-US" sz="1400" dirty="0" smtClean="0">
                <a:latin typeface="Arial" panose="020B0604020202020204" pitchFamily="34" charset="0"/>
                <a:cs typeface="Arial" panose="020B0604020202020204" pitchFamily="34" charset="0"/>
              </a:rPr>
              <a:t>stakeholders</a:t>
            </a:r>
          </a:p>
          <a:p>
            <a:pPr algn="just">
              <a:lnSpc>
                <a:spcPct val="120000"/>
              </a:lnSpc>
            </a:pPr>
            <a:r>
              <a:rPr lang="en-US" sz="1400" dirty="0" smtClean="0">
                <a:latin typeface="Arial" panose="020B0604020202020204" pitchFamily="34" charset="0"/>
                <a:cs typeface="Arial" panose="020B0604020202020204" pitchFamily="34" charset="0"/>
              </a:rPr>
              <a:t>At </a:t>
            </a:r>
            <a:r>
              <a:rPr lang="en-US" sz="1400" dirty="0">
                <a:latin typeface="Arial" panose="020B0604020202020204" pitchFamily="34" charset="0"/>
                <a:cs typeface="Arial" panose="020B0604020202020204" pitchFamily="34" charset="0"/>
              </a:rPr>
              <a:t>the outset, we created the Product Vision Document to align the project’s goals, objectives, and expected outcomes </a:t>
            </a:r>
            <a:r>
              <a:rPr lang="en-US" sz="1400" dirty="0" smtClean="0">
                <a:latin typeface="Arial" panose="020B0604020202020204" pitchFamily="34" charset="0"/>
                <a:cs typeface="Arial" panose="020B0604020202020204" pitchFamily="34" charset="0"/>
              </a:rPr>
              <a:t>with the </a:t>
            </a:r>
            <a:r>
              <a:rPr lang="en-US" sz="1400" dirty="0">
                <a:latin typeface="Arial" panose="020B0604020202020204" pitchFamily="34" charset="0"/>
                <a:cs typeface="Arial" panose="020B0604020202020204" pitchFamily="34" charset="0"/>
              </a:rPr>
              <a:t>business strategy. The document outlined the key value proposition of the e-commerce platform, the target audience </a:t>
            </a:r>
            <a:r>
              <a:rPr lang="en-US" sz="1400" dirty="0" smtClean="0">
                <a:latin typeface="Arial" panose="020B0604020202020204" pitchFamily="34" charset="0"/>
                <a:cs typeface="Arial" panose="020B0604020202020204" pitchFamily="34" charset="0"/>
              </a:rPr>
              <a:t>and core </a:t>
            </a:r>
            <a:r>
              <a:rPr lang="en-US" sz="1400" dirty="0">
                <a:latin typeface="Arial" panose="020B0604020202020204" pitchFamily="34" charset="0"/>
                <a:cs typeface="Arial" panose="020B0604020202020204" pitchFamily="34" charset="0"/>
              </a:rPr>
              <a:t>features. It served as a guiding reference throughout the project to ensure the team remained aligned with the </a:t>
            </a:r>
            <a:r>
              <a:rPr lang="en-US" sz="1400" dirty="0" smtClean="0">
                <a:latin typeface="Arial" panose="020B0604020202020204" pitchFamily="34" charset="0"/>
                <a:cs typeface="Arial" panose="020B0604020202020204" pitchFamily="34" charset="0"/>
              </a:rPr>
              <a:t>overall product </a:t>
            </a:r>
            <a:r>
              <a:rPr lang="en-US" sz="1400" dirty="0">
                <a:latin typeface="Arial" panose="020B0604020202020204" pitchFamily="34" charset="0"/>
                <a:cs typeface="Arial" panose="020B0604020202020204" pitchFamily="34" charset="0"/>
              </a:rPr>
              <a:t>direction and </a:t>
            </a:r>
            <a:r>
              <a:rPr lang="en-US" sz="1400" dirty="0" smtClean="0">
                <a:latin typeface="Arial" panose="020B0604020202020204" pitchFamily="34" charset="0"/>
                <a:cs typeface="Arial" panose="020B0604020202020204" pitchFamily="34" charset="0"/>
              </a:rPr>
              <a:t>objectives.</a:t>
            </a:r>
          </a:p>
          <a:p>
            <a:pPr algn="just">
              <a:lnSpc>
                <a:spcPct val="120000"/>
              </a:lnSpc>
            </a:pPr>
            <a:r>
              <a:rPr lang="en-US" sz="1400" dirty="0" smtClean="0">
                <a:latin typeface="Arial" panose="020B0604020202020204" pitchFamily="34" charset="0"/>
                <a:cs typeface="Arial" panose="020B0604020202020204" pitchFamily="34" charset="0"/>
              </a:rPr>
              <a:t>Conducted </a:t>
            </a:r>
            <a:r>
              <a:rPr lang="en-US" sz="1400" dirty="0">
                <a:latin typeface="Arial" panose="020B0604020202020204" pitchFamily="34" charset="0"/>
                <a:cs typeface="Arial" panose="020B0604020202020204" pitchFamily="34" charset="0"/>
              </a:rPr>
              <a:t>workshops, interviews, and surveys with Mr. Alan, retail managers, and potential customers to gather </a:t>
            </a:r>
            <a:r>
              <a:rPr lang="en-US" sz="1400" dirty="0" smtClean="0">
                <a:latin typeface="Arial" panose="020B0604020202020204" pitchFamily="34" charset="0"/>
                <a:cs typeface="Arial" panose="020B0604020202020204" pitchFamily="34" charset="0"/>
              </a:rPr>
              <a:t>both functional </a:t>
            </a:r>
            <a:r>
              <a:rPr lang="en-US" sz="1400" dirty="0">
                <a:latin typeface="Arial" panose="020B0604020202020204" pitchFamily="34" charset="0"/>
                <a:cs typeface="Arial" panose="020B0604020202020204" pitchFamily="34" charset="0"/>
              </a:rPr>
              <a:t>and non-functional requirements. Regular feedback loops were established to ensure alignment with business </a:t>
            </a:r>
            <a:r>
              <a:rPr lang="en-US" sz="1400" dirty="0" smtClean="0">
                <a:latin typeface="Arial" panose="020B0604020202020204" pitchFamily="34" charset="0"/>
                <a:cs typeface="Arial" panose="020B0604020202020204" pitchFamily="34" charset="0"/>
              </a:rPr>
              <a:t>goals.</a:t>
            </a:r>
          </a:p>
          <a:p>
            <a:pPr algn="just">
              <a:lnSpc>
                <a:spcPct val="120000"/>
              </a:lnSpc>
            </a:pPr>
            <a:r>
              <a:rPr lang="en-US" sz="1400" dirty="0" smtClean="0">
                <a:latin typeface="Arial" panose="020B0604020202020204" pitchFamily="34" charset="0"/>
                <a:cs typeface="Arial" panose="020B0604020202020204" pitchFamily="34" charset="0"/>
              </a:rPr>
              <a:t>Based </a:t>
            </a:r>
            <a:r>
              <a:rPr lang="en-US" sz="1400" dirty="0">
                <a:latin typeface="Arial" panose="020B0604020202020204" pitchFamily="34" charset="0"/>
                <a:cs typeface="Arial" panose="020B0604020202020204" pitchFamily="34" charset="0"/>
              </a:rPr>
              <a:t>on the Product Vision Document, we broke down high-level requirements into detailed User Stories. The </a:t>
            </a:r>
            <a:r>
              <a:rPr lang="en-US" sz="1400" dirty="0" smtClean="0">
                <a:latin typeface="Arial" panose="020B0604020202020204" pitchFamily="34" charset="0"/>
                <a:cs typeface="Arial" panose="020B0604020202020204" pitchFamily="34" charset="0"/>
              </a:rPr>
              <a:t>stories captured </a:t>
            </a:r>
            <a:r>
              <a:rPr lang="en-US" sz="1400" dirty="0">
                <a:latin typeface="Arial" panose="020B0604020202020204" pitchFamily="34" charset="0"/>
                <a:cs typeface="Arial" panose="020B0604020202020204" pitchFamily="34" charset="0"/>
              </a:rPr>
              <a:t>functional. Business Value (BV) and Customer Priority (CP) values were assigned to each user story to ensure </a:t>
            </a:r>
            <a:r>
              <a:rPr lang="en-US" sz="1400" dirty="0" smtClean="0">
                <a:latin typeface="Arial" panose="020B0604020202020204" pitchFamily="34" charset="0"/>
                <a:cs typeface="Arial" panose="020B0604020202020204" pitchFamily="34" charset="0"/>
              </a:rPr>
              <a:t>the most </a:t>
            </a:r>
            <a:r>
              <a:rPr lang="en-US" sz="1400" dirty="0">
                <a:latin typeface="Arial" panose="020B0604020202020204" pitchFamily="34" charset="0"/>
                <a:cs typeface="Arial" panose="020B0604020202020204" pitchFamily="34" charset="0"/>
              </a:rPr>
              <a:t>valuable features were prioritized in the backlog. The BV indicated the business impact, while the CP reflected </a:t>
            </a:r>
            <a:r>
              <a:rPr lang="en-US" sz="1400" dirty="0" smtClean="0">
                <a:latin typeface="Arial" panose="020B0604020202020204" pitchFamily="34" charset="0"/>
                <a:cs typeface="Arial" panose="020B0604020202020204" pitchFamily="34" charset="0"/>
              </a:rPr>
              <a:t>how crucial </a:t>
            </a:r>
            <a:r>
              <a:rPr lang="en-US" sz="1400" dirty="0">
                <a:latin typeface="Arial" panose="020B0604020202020204" pitchFamily="34" charset="0"/>
                <a:cs typeface="Arial" panose="020B0604020202020204" pitchFamily="34" charset="0"/>
              </a:rPr>
              <a:t>the feature was for the end user. Then collaborated with the team to validate the design based on business needs </a:t>
            </a:r>
            <a:r>
              <a:rPr lang="en-US" sz="1400" dirty="0" smtClean="0">
                <a:latin typeface="Arial" panose="020B0604020202020204" pitchFamily="34" charset="0"/>
                <a:cs typeface="Arial" panose="020B0604020202020204" pitchFamily="34" charset="0"/>
              </a:rPr>
              <a:t>and technical feasibility.</a:t>
            </a:r>
          </a:p>
          <a:p>
            <a:pPr algn="just">
              <a:lnSpc>
                <a:spcPct val="120000"/>
              </a:lnSpc>
            </a:pPr>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Product Backlog was built from these user stories, which were prioritized according to their Business Value (BV) </a:t>
            </a:r>
            <a:r>
              <a:rPr lang="en-US" sz="1400" dirty="0" smtClean="0">
                <a:latin typeface="Arial" panose="020B0604020202020204" pitchFamily="34" charset="0"/>
                <a:cs typeface="Arial" panose="020B0604020202020204" pitchFamily="34" charset="0"/>
              </a:rPr>
              <a:t>and Customer </a:t>
            </a:r>
            <a:r>
              <a:rPr lang="en-US" sz="1400" dirty="0">
                <a:latin typeface="Arial" panose="020B0604020202020204" pitchFamily="34" charset="0"/>
                <a:cs typeface="Arial" panose="020B0604020202020204" pitchFamily="34" charset="0"/>
              </a:rPr>
              <a:t>Priority (CP). The backlog was continuously updated, with new user stories added after each stakeholder </a:t>
            </a:r>
            <a:r>
              <a:rPr lang="en-US" sz="1400" dirty="0" smtClean="0">
                <a:latin typeface="Arial" panose="020B0604020202020204" pitchFamily="34" charset="0"/>
                <a:cs typeface="Arial" panose="020B0604020202020204" pitchFamily="34" charset="0"/>
              </a:rPr>
              <a:t>feedback session </a:t>
            </a:r>
            <a:r>
              <a:rPr lang="en-US" sz="1400" dirty="0">
                <a:latin typeface="Arial" panose="020B0604020202020204" pitchFamily="34" charset="0"/>
                <a:cs typeface="Arial" panose="020B0604020202020204" pitchFamily="34" charset="0"/>
              </a:rPr>
              <a:t>and each sprint.</a:t>
            </a:r>
          </a:p>
        </p:txBody>
      </p:sp>
    </p:spTree>
    <p:extLst>
      <p:ext uri="{BB962C8B-B14F-4D97-AF65-F5344CB8AC3E}">
        <p14:creationId xmlns:p14="http://schemas.microsoft.com/office/powerpoint/2010/main" val="25079961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555</TotalTime>
  <Words>1421</Words>
  <Application>Microsoft Office PowerPoint</Application>
  <PresentationFormat>Widescreen</PresentationFormat>
  <Paragraphs>91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PowerPoint Presentation</vt:lpstr>
      <vt:lpstr>Agenda:</vt:lpstr>
      <vt:lpstr>Situation </vt:lpstr>
      <vt:lpstr>Problem </vt:lpstr>
      <vt:lpstr>Opportunity </vt:lpstr>
      <vt:lpstr>Purpose Statement</vt:lpstr>
      <vt:lpstr>Project Objectives </vt:lpstr>
      <vt:lpstr>Success Criteria</vt:lpstr>
      <vt:lpstr>Methods/ Approach</vt:lpstr>
      <vt:lpstr>Methods/ Approach</vt:lpstr>
      <vt:lpstr>Resources </vt:lpstr>
      <vt:lpstr>Resources </vt:lpstr>
      <vt:lpstr>Risks and Dependencies  </vt:lpstr>
      <vt:lpstr>Risks and Dependencies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27</cp:revision>
  <dcterms:created xsi:type="dcterms:W3CDTF">2024-12-31T05:57:20Z</dcterms:created>
  <dcterms:modified xsi:type="dcterms:W3CDTF">2025-01-15T09:37:29Z</dcterms:modified>
</cp:coreProperties>
</file>