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4A9FE-664B-9220-E50E-499091B354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036B4E-7069-294D-4E4A-97EAC3CBF1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4DECC9-82F6-8511-86B4-25DE3849187E}"/>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5" name="Footer Placeholder 4">
            <a:extLst>
              <a:ext uri="{FF2B5EF4-FFF2-40B4-BE49-F238E27FC236}">
                <a16:creationId xmlns:a16="http://schemas.microsoft.com/office/drawing/2014/main" id="{11CF5595-5982-1B8D-04DF-EF4E20FF0E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B9FA05-62AE-5B19-4382-F7069E01EB2E}"/>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2988526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721EE-CE89-71A8-364C-0A3FCE7F21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07A5A1-57D2-F945-626D-ABB5A1F131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B34E6-021B-170B-AFB3-054B8F09DA40}"/>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5" name="Footer Placeholder 4">
            <a:extLst>
              <a:ext uri="{FF2B5EF4-FFF2-40B4-BE49-F238E27FC236}">
                <a16:creationId xmlns:a16="http://schemas.microsoft.com/office/drawing/2014/main" id="{3CE252C4-41D8-78A8-50D3-157FA2B06F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9D3E52-EF57-4D79-3A2B-7DE0D19A26E6}"/>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3690989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DEA64C-F231-6E83-C8F9-1A758C7A0B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0B079E-DEA5-2C2F-89E6-933471D4FD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9AE90E-2ED5-F45E-DB18-93E0BD4ED54A}"/>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5" name="Footer Placeholder 4">
            <a:extLst>
              <a:ext uri="{FF2B5EF4-FFF2-40B4-BE49-F238E27FC236}">
                <a16:creationId xmlns:a16="http://schemas.microsoft.com/office/drawing/2014/main" id="{22903133-871E-4719-0AF0-2F291F997E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9ABAFC-DE47-396D-44AC-76590E972F99}"/>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258071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E1BDF-8336-664E-9584-24F2414082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AD86F8-4B1A-607A-81DD-77CA7945BC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B93705-7DB0-E7F9-E9F3-6A6381699EDB}"/>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5" name="Footer Placeholder 4">
            <a:extLst>
              <a:ext uri="{FF2B5EF4-FFF2-40B4-BE49-F238E27FC236}">
                <a16:creationId xmlns:a16="http://schemas.microsoft.com/office/drawing/2014/main" id="{5B01E9D8-4DCF-4301-EF40-94FAE344A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2B173B-E0E6-90C1-D02E-040CE979C5A6}"/>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410239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A6413-52A9-788C-34D8-CF4B74FC7C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575567-F8E9-FE50-42EE-72A976748D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2E8D2E-0780-D184-E487-192D6F33FF85}"/>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5" name="Footer Placeholder 4">
            <a:extLst>
              <a:ext uri="{FF2B5EF4-FFF2-40B4-BE49-F238E27FC236}">
                <a16:creationId xmlns:a16="http://schemas.microsoft.com/office/drawing/2014/main" id="{8B416C1F-DBED-B192-3AE3-E2333D3BA7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13165-C46D-A558-F00F-2B5308A9F312}"/>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156795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DE6BA-4A52-F94A-726B-6F7DC546A6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066F76-2DB6-BE79-F00C-8FB4A82515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734F93-BD00-734C-9631-CCAA15348E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0CC863-C179-7951-618D-9945C982F44E}"/>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6" name="Footer Placeholder 5">
            <a:extLst>
              <a:ext uri="{FF2B5EF4-FFF2-40B4-BE49-F238E27FC236}">
                <a16:creationId xmlns:a16="http://schemas.microsoft.com/office/drawing/2014/main" id="{F8C181C7-0EBE-A4E7-7C17-D5518060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8ED6B5-0A66-AB11-FA82-AD18C700D6F0}"/>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229037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3D15C-235C-1E76-553A-D99ABEE000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F0E363-3A0E-FD2C-D27F-7F1D0110C3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04640F-59CA-3535-407D-DF33BF506E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0EDD2A-701D-4E3F-4A44-0CE921A5E5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4D156E-8026-2DF8-4222-1F17AD89CE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1F936A-DBA6-8E14-3F03-63C2A5E33D8C}"/>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8" name="Footer Placeholder 7">
            <a:extLst>
              <a:ext uri="{FF2B5EF4-FFF2-40B4-BE49-F238E27FC236}">
                <a16:creationId xmlns:a16="http://schemas.microsoft.com/office/drawing/2014/main" id="{1EDCEC2B-FFB7-21C5-AEB9-C022E3FBF9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F8424C-CCE6-23E7-6E32-9D3FE2430484}"/>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3318488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198E8-6873-F2B5-3118-EEBA7E6379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416E1A-2B72-3AC0-EEDC-E91F51FB9D56}"/>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4" name="Footer Placeholder 3">
            <a:extLst>
              <a:ext uri="{FF2B5EF4-FFF2-40B4-BE49-F238E27FC236}">
                <a16:creationId xmlns:a16="http://schemas.microsoft.com/office/drawing/2014/main" id="{0942FACC-96A9-BC2C-38D3-1C3E8E1D15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5F1D8B-D69B-B411-45D1-ACB2EF264642}"/>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482799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071E2A-09E7-2231-EB8F-0624319231C0}"/>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3" name="Footer Placeholder 2">
            <a:extLst>
              <a:ext uri="{FF2B5EF4-FFF2-40B4-BE49-F238E27FC236}">
                <a16:creationId xmlns:a16="http://schemas.microsoft.com/office/drawing/2014/main" id="{E78DF9B2-990D-D10A-6EBD-F56B3792A8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CD32E6-706A-74BC-FC11-E45D8DD415EF}"/>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3441927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7AAB2-C676-53C9-F24F-DEC61C0D22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D04F6B-F2E7-A4F7-3981-FB7BBAF2D4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621F50-42C8-84E9-80A6-0A8C52E1C8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913A28-C93A-4C7E-3FE5-CF3C73BAEB40}"/>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6" name="Footer Placeholder 5">
            <a:extLst>
              <a:ext uri="{FF2B5EF4-FFF2-40B4-BE49-F238E27FC236}">
                <a16:creationId xmlns:a16="http://schemas.microsoft.com/office/drawing/2014/main" id="{87ADADA7-582E-2919-8F93-02E521C3BD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948C05-06C0-9B91-F9D4-AFE520A33862}"/>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2525330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31728-183B-26A4-CF5B-EA52EC4736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511657-7C3D-D7C1-4086-CBE1D105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461EF-B0E5-C353-9494-0B48BE7645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8AD237-EB6D-AE1C-7A6F-FFD1CB0D41C9}"/>
              </a:ext>
            </a:extLst>
          </p:cNvPr>
          <p:cNvSpPr>
            <a:spLocks noGrp="1"/>
          </p:cNvSpPr>
          <p:nvPr>
            <p:ph type="dt" sz="half" idx="10"/>
          </p:nvPr>
        </p:nvSpPr>
        <p:spPr/>
        <p:txBody>
          <a:bodyPr/>
          <a:lstStyle/>
          <a:p>
            <a:fld id="{123532EF-DD94-4278-9D26-734D8C553FAF}" type="datetimeFigureOut">
              <a:rPr lang="en-US" smtClean="0"/>
              <a:t>1/27/2025</a:t>
            </a:fld>
            <a:endParaRPr lang="en-US"/>
          </a:p>
        </p:txBody>
      </p:sp>
      <p:sp>
        <p:nvSpPr>
          <p:cNvPr id="6" name="Footer Placeholder 5">
            <a:extLst>
              <a:ext uri="{FF2B5EF4-FFF2-40B4-BE49-F238E27FC236}">
                <a16:creationId xmlns:a16="http://schemas.microsoft.com/office/drawing/2014/main" id="{D32F28C0-A279-7876-4160-2C4562397A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AAF771-992D-9402-1A47-3A2972944CE7}"/>
              </a:ext>
            </a:extLst>
          </p:cNvPr>
          <p:cNvSpPr>
            <a:spLocks noGrp="1"/>
          </p:cNvSpPr>
          <p:nvPr>
            <p:ph type="sldNum" sz="quarter" idx="12"/>
          </p:nvPr>
        </p:nvSpPr>
        <p:spPr/>
        <p:txBody>
          <a:bodyPr/>
          <a:lstStyle/>
          <a:p>
            <a:fld id="{EF47ACD8-C475-4300-9D30-2A927FEA4B2F}" type="slidenum">
              <a:rPr lang="en-US" smtClean="0"/>
              <a:t>‹#›</a:t>
            </a:fld>
            <a:endParaRPr lang="en-US"/>
          </a:p>
        </p:txBody>
      </p:sp>
    </p:spTree>
    <p:extLst>
      <p:ext uri="{BB962C8B-B14F-4D97-AF65-F5344CB8AC3E}">
        <p14:creationId xmlns:p14="http://schemas.microsoft.com/office/powerpoint/2010/main" val="85623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A5B84C-BB5F-C140-C1AC-684A649E5A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70660A-B74C-31DB-4B71-126196E856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CC8B0C-D3B9-FA3C-0BA6-5EE95DFCB6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3532EF-DD94-4278-9D26-734D8C553FAF}" type="datetimeFigureOut">
              <a:rPr lang="en-US" smtClean="0"/>
              <a:t>1/27/2025</a:t>
            </a:fld>
            <a:endParaRPr lang="en-US"/>
          </a:p>
        </p:txBody>
      </p:sp>
      <p:sp>
        <p:nvSpPr>
          <p:cNvPr id="5" name="Footer Placeholder 4">
            <a:extLst>
              <a:ext uri="{FF2B5EF4-FFF2-40B4-BE49-F238E27FC236}">
                <a16:creationId xmlns:a16="http://schemas.microsoft.com/office/drawing/2014/main" id="{EEDB0B1C-2661-882F-7D42-8AC04A0943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DE9DAF-3AF7-404F-629A-2F7D0BBB51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7ACD8-C475-4300-9D30-2A927FEA4B2F}" type="slidenum">
              <a:rPr lang="en-US" smtClean="0"/>
              <a:t>‹#›</a:t>
            </a:fld>
            <a:endParaRPr lang="en-US"/>
          </a:p>
        </p:txBody>
      </p:sp>
    </p:spTree>
    <p:extLst>
      <p:ext uri="{BB962C8B-B14F-4D97-AF65-F5344CB8AC3E}">
        <p14:creationId xmlns:p14="http://schemas.microsoft.com/office/powerpoint/2010/main" val="1018769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58A37-1A46-9EB0-D24E-10D885E4B635}"/>
              </a:ext>
            </a:extLst>
          </p:cNvPr>
          <p:cNvSpPr>
            <a:spLocks noGrp="1"/>
          </p:cNvSpPr>
          <p:nvPr>
            <p:ph type="ctrTitle"/>
          </p:nvPr>
        </p:nvSpPr>
        <p:spPr/>
        <p:txBody>
          <a:bodyPr/>
          <a:lstStyle/>
          <a:p>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Project Title:</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u="sng" kern="100" dirty="0">
                <a:effectLst/>
                <a:latin typeface="Calibri" panose="020F0502020204030204" pitchFamily="34" charset="0"/>
                <a:ea typeface="Calibri" panose="020F0502020204030204" pitchFamily="34" charset="0"/>
                <a:cs typeface="Times New Roman" panose="02020603050405020304" pitchFamily="18" charset="0"/>
              </a:rPr>
              <a:t>Customer Relationship Management (CRM)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Implementation</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978A47D5-D7AF-94AB-1C68-0F367F087237}"/>
              </a:ext>
            </a:extLst>
          </p:cNvPr>
          <p:cNvSpPr>
            <a:spLocks noGrp="1"/>
          </p:cNvSpPr>
          <p:nvPr>
            <p:ph type="subTitle" idx="1"/>
          </p:nvPr>
        </p:nvSpPr>
        <p:spPr/>
        <p:txBody>
          <a:bodyPr/>
          <a:lstStyle/>
          <a:p>
            <a:pPr marL="342900" marR="0" lvl="0" indent="-342900">
              <a:lnSpc>
                <a:spcPct val="107000"/>
              </a:lnSpc>
              <a:spcAft>
                <a:spcPts val="800"/>
              </a:spcAft>
              <a:buSzPts val="1000"/>
              <a:buFont typeface="Symbol" panose="05050102010706020507" pitchFamily="18" charset="2"/>
              <a:buChar char=""/>
              <a:tabLst>
                <a:tab pos="457200" algn="l"/>
              </a:tabLst>
            </a:pPr>
            <a:r>
              <a:rPr lang="en-US" sz="1600" b="1" kern="100" dirty="0">
                <a:effectLst/>
                <a:latin typeface="Arial" panose="020B0604020202020204" pitchFamily="34" charset="0"/>
                <a:ea typeface="Calibri" panose="020F0502020204030204" pitchFamily="34" charset="0"/>
                <a:cs typeface="Arial" panose="020B0604020202020204" pitchFamily="34" charset="0"/>
              </a:rPr>
              <a:t>Prepared By:</a:t>
            </a:r>
            <a:r>
              <a:rPr lang="en-US" sz="1600" kern="100" dirty="0">
                <a:effectLst/>
                <a:latin typeface="Arial" panose="020B0604020202020204" pitchFamily="34" charset="0"/>
                <a:ea typeface="Calibri" panose="020F0502020204030204" pitchFamily="34" charset="0"/>
                <a:cs typeface="Arial" panose="020B0604020202020204" pitchFamily="34" charset="0"/>
              </a:rPr>
              <a:t> Garima Sharma</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600" b="1" kern="100" dirty="0">
                <a:effectLst/>
                <a:latin typeface="Arial" panose="020B0604020202020204" pitchFamily="34" charset="0"/>
                <a:ea typeface="Calibri" panose="020F0502020204030204" pitchFamily="34" charset="0"/>
                <a:cs typeface="Arial" panose="020B0604020202020204" pitchFamily="34" charset="0"/>
              </a:rPr>
              <a:t>Date:</a:t>
            </a:r>
            <a:r>
              <a:rPr lang="en-US" sz="1600" kern="100" dirty="0">
                <a:effectLst/>
                <a:latin typeface="Arial" panose="020B0604020202020204" pitchFamily="34" charset="0"/>
                <a:ea typeface="Calibri" panose="020F0502020204030204" pitchFamily="34" charset="0"/>
                <a:cs typeface="Arial" panose="020B0604020202020204" pitchFamily="34" charset="0"/>
              </a:rPr>
              <a:t> 27</a:t>
            </a:r>
            <a:r>
              <a:rPr lang="en-US" sz="1600" kern="100" baseline="30000" dirty="0">
                <a:effectLst/>
                <a:latin typeface="Arial" panose="020B0604020202020204" pitchFamily="34" charset="0"/>
                <a:ea typeface="Calibri" panose="020F0502020204030204" pitchFamily="34" charset="0"/>
                <a:cs typeface="Arial" panose="020B0604020202020204" pitchFamily="34" charset="0"/>
              </a:rPr>
              <a:t>th</a:t>
            </a:r>
            <a:r>
              <a:rPr lang="en-US" sz="1600" kern="100" dirty="0">
                <a:effectLst/>
                <a:latin typeface="Arial" panose="020B0604020202020204" pitchFamily="34" charset="0"/>
                <a:ea typeface="Calibri" panose="020F0502020204030204" pitchFamily="34" charset="0"/>
                <a:cs typeface="Arial" panose="020B0604020202020204" pitchFamily="34" charset="0"/>
              </a:rPr>
              <a:t> Jan 2025</a:t>
            </a:r>
          </a:p>
          <a:p>
            <a:endParaRPr lang="en-US" dirty="0"/>
          </a:p>
        </p:txBody>
      </p:sp>
    </p:spTree>
    <p:extLst>
      <p:ext uri="{BB962C8B-B14F-4D97-AF65-F5344CB8AC3E}">
        <p14:creationId xmlns:p14="http://schemas.microsoft.com/office/powerpoint/2010/main" val="1008564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80448-F463-2F0A-55C1-B61D283EA1D6}"/>
              </a:ext>
            </a:extLst>
          </p:cNvPr>
          <p:cNvSpPr>
            <a:spLocks noGrp="1"/>
          </p:cNvSpPr>
          <p:nvPr>
            <p:ph type="title"/>
          </p:nvPr>
        </p:nvSpPr>
        <p:spPr>
          <a:xfrm>
            <a:off x="4090218" y="365125"/>
            <a:ext cx="7263581"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Risks and Dependencies</a:t>
            </a:r>
            <a:endParaRPr lang="en-US" sz="2400" dirty="0"/>
          </a:p>
        </p:txBody>
      </p:sp>
      <p:sp>
        <p:nvSpPr>
          <p:cNvPr id="3" name="Content Placeholder 2">
            <a:extLst>
              <a:ext uri="{FF2B5EF4-FFF2-40B4-BE49-F238E27FC236}">
                <a16:creationId xmlns:a16="http://schemas.microsoft.com/office/drawing/2014/main" id="{BF715EA5-8122-173B-A37E-60A2A571213F}"/>
              </a:ext>
            </a:extLst>
          </p:cNvPr>
          <p:cNvSpPr>
            <a:spLocks noGrp="1"/>
          </p:cNvSpPr>
          <p:nvPr>
            <p:ph idx="1"/>
          </p:nvPr>
        </p:nvSpPr>
        <p:spPr/>
        <p:txBody>
          <a:bodyPr/>
          <a:lstStyle/>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Risk 1:</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Resistance to change from employees accustomed to the old system.</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Risk 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Delays in data migration and system integration.</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Dependency 1:</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Timely availability of vendor support and training resources.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Dependency 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Alignment with existing IT infrastructure.</a:t>
            </a:r>
          </a:p>
          <a:p>
            <a:endParaRPr lang="en-US" dirty="0"/>
          </a:p>
        </p:txBody>
      </p:sp>
    </p:spTree>
    <p:extLst>
      <p:ext uri="{BB962C8B-B14F-4D97-AF65-F5344CB8AC3E}">
        <p14:creationId xmlns:p14="http://schemas.microsoft.com/office/powerpoint/2010/main" val="3547559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66514-C2F4-88CD-390A-0AEDFA0039F5}"/>
              </a:ext>
            </a:extLst>
          </p:cNvPr>
          <p:cNvSpPr>
            <a:spLocks noGrp="1"/>
          </p:cNvSpPr>
          <p:nvPr>
            <p:ph type="title"/>
          </p:nvPr>
        </p:nvSpPr>
        <p:spPr>
          <a:xfrm>
            <a:off x="3205316" y="365125"/>
            <a:ext cx="8148484"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Sponsor and Manager Approval</a:t>
            </a:r>
            <a:endParaRPr lang="en-US" sz="2400" dirty="0"/>
          </a:p>
        </p:txBody>
      </p:sp>
      <p:sp>
        <p:nvSpPr>
          <p:cNvPr id="3" name="Content Placeholder 2">
            <a:extLst>
              <a:ext uri="{FF2B5EF4-FFF2-40B4-BE49-F238E27FC236}">
                <a16:creationId xmlns:a16="http://schemas.microsoft.com/office/drawing/2014/main" id="{9853AFEC-8A9F-8C74-4220-3758B319636E}"/>
              </a:ext>
            </a:extLst>
          </p:cNvPr>
          <p:cNvSpPr>
            <a:spLocks noGrp="1"/>
          </p:cNvSpPr>
          <p:nvPr>
            <p:ph idx="1"/>
          </p:nvPr>
        </p:nvSpPr>
        <p:spPr/>
        <p:txBody>
          <a:bodyPr/>
          <a:lstStyle/>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Project Sponsor: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Mr Henry Dsouza</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Project Manager: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Mr Deepak Mahajan</a:t>
            </a:r>
          </a:p>
          <a:p>
            <a:endParaRPr lang="en-US" dirty="0"/>
          </a:p>
        </p:txBody>
      </p:sp>
    </p:spTree>
    <p:extLst>
      <p:ext uri="{BB962C8B-B14F-4D97-AF65-F5344CB8AC3E}">
        <p14:creationId xmlns:p14="http://schemas.microsoft.com/office/powerpoint/2010/main" val="40848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E131D-CA06-C5F7-F7CB-014E3622E04B}"/>
              </a:ext>
            </a:extLst>
          </p:cNvPr>
          <p:cNvSpPr>
            <a:spLocks noGrp="1"/>
          </p:cNvSpPr>
          <p:nvPr>
            <p:ph type="title"/>
          </p:nvPr>
        </p:nvSpPr>
        <p:spPr>
          <a:xfrm>
            <a:off x="4188542" y="325796"/>
            <a:ext cx="7489723"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Situation</a:t>
            </a:r>
            <a:endParaRPr lang="en-US" sz="2400" dirty="0"/>
          </a:p>
        </p:txBody>
      </p:sp>
      <p:sp>
        <p:nvSpPr>
          <p:cNvPr id="3" name="Content Placeholder 2">
            <a:extLst>
              <a:ext uri="{FF2B5EF4-FFF2-40B4-BE49-F238E27FC236}">
                <a16:creationId xmlns:a16="http://schemas.microsoft.com/office/drawing/2014/main" id="{F57F4E81-5CC2-B350-8150-9DB511D1088D}"/>
              </a:ext>
            </a:extLst>
          </p:cNvPr>
          <p:cNvSpPr>
            <a:spLocks noGrp="1"/>
          </p:cNvSpPr>
          <p:nvPr>
            <p:ph idx="1"/>
          </p:nvPr>
        </p:nvSpPr>
        <p:spPr/>
        <p:txBody>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Description:</a:t>
            </a:r>
          </a:p>
          <a:p>
            <a:endParaRPr lang="en-US" sz="1800" b="1"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current system requires employees to navigate multiple tabs for different customer queries, repeatedly entering the same customer details. For instance, sales, support, billing, and complaint data for the same customer are stored separately, making it difficult to get a unified view of customer interactions. Customers often need to repeat their concerns, leading to frustration and delays in query resolution.</a:t>
            </a:r>
          </a:p>
          <a:p>
            <a:endParaRPr lang="en-US" dirty="0"/>
          </a:p>
        </p:txBody>
      </p:sp>
    </p:spTree>
    <p:extLst>
      <p:ext uri="{BB962C8B-B14F-4D97-AF65-F5344CB8AC3E}">
        <p14:creationId xmlns:p14="http://schemas.microsoft.com/office/powerpoint/2010/main" val="2665867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885D-8750-2D50-4E7E-FD13BD66CD21}"/>
              </a:ext>
            </a:extLst>
          </p:cNvPr>
          <p:cNvSpPr>
            <a:spLocks noGrp="1"/>
          </p:cNvSpPr>
          <p:nvPr>
            <p:ph type="title"/>
          </p:nvPr>
        </p:nvSpPr>
        <p:spPr>
          <a:xfrm>
            <a:off x="4159044" y="374957"/>
            <a:ext cx="7273413"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Problem</a:t>
            </a:r>
            <a:endParaRPr lang="en-US" sz="2400" dirty="0"/>
          </a:p>
        </p:txBody>
      </p:sp>
      <p:sp>
        <p:nvSpPr>
          <p:cNvPr id="3" name="Content Placeholder 2">
            <a:extLst>
              <a:ext uri="{FF2B5EF4-FFF2-40B4-BE49-F238E27FC236}">
                <a16:creationId xmlns:a16="http://schemas.microsoft.com/office/drawing/2014/main" id="{22AAF860-75B7-6C23-1602-DD07D511C714}"/>
              </a:ext>
            </a:extLst>
          </p:cNvPr>
          <p:cNvSpPr>
            <a:spLocks noGrp="1"/>
          </p:cNvSpPr>
          <p:nvPr>
            <p:ph idx="1"/>
          </p:nvPr>
        </p:nvSpPr>
        <p:spPr/>
        <p:txBody>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Description:</a:t>
            </a:r>
          </a:p>
          <a:p>
            <a:pPr marL="0" indent="0">
              <a:buNone/>
            </a:pP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Lack of integration across departments hampers efficient query resolution and personalized customer service. Additionally, there is no automated system to track or prompt Relationship Manager (RM) engagements, leaving such interactions unmonitored. This results in inefficiencies, errors, and missed opportunities for improved customer relationships.</a:t>
            </a:r>
          </a:p>
          <a:p>
            <a:endParaRPr lang="en-US" dirty="0"/>
          </a:p>
        </p:txBody>
      </p:sp>
    </p:spTree>
    <p:extLst>
      <p:ext uri="{BB962C8B-B14F-4D97-AF65-F5344CB8AC3E}">
        <p14:creationId xmlns:p14="http://schemas.microsoft.com/office/powerpoint/2010/main" val="3564097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47FA4-AC62-F415-D82D-7276F13A6AAF}"/>
              </a:ext>
            </a:extLst>
          </p:cNvPr>
          <p:cNvSpPr>
            <a:spLocks noGrp="1"/>
          </p:cNvSpPr>
          <p:nvPr>
            <p:ph type="title"/>
          </p:nvPr>
        </p:nvSpPr>
        <p:spPr>
          <a:xfrm>
            <a:off x="4454012" y="365125"/>
            <a:ext cx="6899787"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Opportunity</a:t>
            </a:r>
            <a:endParaRPr lang="en-US" sz="2400" dirty="0"/>
          </a:p>
        </p:txBody>
      </p:sp>
      <p:sp>
        <p:nvSpPr>
          <p:cNvPr id="3" name="Content Placeholder 2">
            <a:extLst>
              <a:ext uri="{FF2B5EF4-FFF2-40B4-BE49-F238E27FC236}">
                <a16:creationId xmlns:a16="http://schemas.microsoft.com/office/drawing/2014/main" id="{F9F9F628-1F0F-6C47-6968-7A528117DDB5}"/>
              </a:ext>
            </a:extLst>
          </p:cNvPr>
          <p:cNvSpPr>
            <a:spLocks noGrp="1"/>
          </p:cNvSpPr>
          <p:nvPr>
            <p:ph idx="1"/>
          </p:nvPr>
        </p:nvSpPr>
        <p:spPr/>
        <p:txBody>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Description:</a:t>
            </a:r>
          </a:p>
          <a:p>
            <a:pPr marL="0" indent="0">
              <a:buNone/>
            </a:pP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Implementing a CRM system will consolidate all customer data under a single Customer ID, enabling seamless and centralized customer data management. It will also include features to track complaints and automate RM interaction prompts, ensuring timely engagement and accountability. These enhancements will facilitate efficient query resolution, better customer service, and data-driven decision-making.</a:t>
            </a:r>
          </a:p>
          <a:p>
            <a:endParaRPr lang="en-US" dirty="0"/>
          </a:p>
        </p:txBody>
      </p:sp>
    </p:spTree>
    <p:extLst>
      <p:ext uri="{BB962C8B-B14F-4D97-AF65-F5344CB8AC3E}">
        <p14:creationId xmlns:p14="http://schemas.microsoft.com/office/powerpoint/2010/main" val="240217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957B-D45B-2EAA-AB86-D4B428113BEE}"/>
              </a:ext>
            </a:extLst>
          </p:cNvPr>
          <p:cNvSpPr>
            <a:spLocks noGrp="1"/>
          </p:cNvSpPr>
          <p:nvPr>
            <p:ph type="title"/>
          </p:nvPr>
        </p:nvSpPr>
        <p:spPr>
          <a:xfrm>
            <a:off x="3313470" y="365125"/>
            <a:ext cx="8040329"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Purpose Statement</a:t>
            </a:r>
            <a:endParaRPr lang="en-US" sz="2400" dirty="0"/>
          </a:p>
        </p:txBody>
      </p:sp>
      <p:sp>
        <p:nvSpPr>
          <p:cNvPr id="3" name="Content Placeholder 2">
            <a:extLst>
              <a:ext uri="{FF2B5EF4-FFF2-40B4-BE49-F238E27FC236}">
                <a16:creationId xmlns:a16="http://schemas.microsoft.com/office/drawing/2014/main" id="{6B5AC47B-115B-03B8-40ED-CCB2B98421A0}"/>
              </a:ext>
            </a:extLst>
          </p:cNvPr>
          <p:cNvSpPr>
            <a:spLocks noGrp="1"/>
          </p:cNvSpPr>
          <p:nvPr>
            <p:ph idx="1"/>
          </p:nvPr>
        </p:nvSpPr>
        <p:spPr/>
        <p:txBody>
          <a:bodyPr/>
          <a:lstStyle/>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Goals: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SzPts val="1000"/>
              <a:buFont typeface="Courier New" panose="02070309020205020404" pitchFamily="49" charset="0"/>
              <a:buChar char="o"/>
              <a:tabLst>
                <a:tab pos="9144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Implement a centralized CRM system to enhance customer interaction tracking and improve service delivery.</a:t>
            </a:r>
          </a:p>
          <a:p>
            <a:endParaRPr lang="en-US" dirty="0"/>
          </a:p>
        </p:txBody>
      </p:sp>
    </p:spTree>
    <p:extLst>
      <p:ext uri="{BB962C8B-B14F-4D97-AF65-F5344CB8AC3E}">
        <p14:creationId xmlns:p14="http://schemas.microsoft.com/office/powerpoint/2010/main" val="2932995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5921B-EB60-441B-9149-0FAF4224A2B6}"/>
              </a:ext>
            </a:extLst>
          </p:cNvPr>
          <p:cNvSpPr>
            <a:spLocks noGrp="1"/>
          </p:cNvSpPr>
          <p:nvPr>
            <p:ph type="title"/>
          </p:nvPr>
        </p:nvSpPr>
        <p:spPr>
          <a:xfrm>
            <a:off x="3746090" y="365125"/>
            <a:ext cx="7607709"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Project Objectives</a:t>
            </a:r>
            <a:endParaRPr lang="en-US" sz="2400" dirty="0"/>
          </a:p>
        </p:txBody>
      </p:sp>
      <p:sp>
        <p:nvSpPr>
          <p:cNvPr id="3" name="Content Placeholder 2">
            <a:extLst>
              <a:ext uri="{FF2B5EF4-FFF2-40B4-BE49-F238E27FC236}">
                <a16:creationId xmlns:a16="http://schemas.microsoft.com/office/drawing/2014/main" id="{0CBD0E03-246A-4C1C-43F2-439C8FC24F74}"/>
              </a:ext>
            </a:extLst>
          </p:cNvPr>
          <p:cNvSpPr>
            <a:spLocks noGrp="1"/>
          </p:cNvSpPr>
          <p:nvPr>
            <p:ph idx="1"/>
          </p:nvPr>
        </p:nvSpPr>
        <p:spPr/>
        <p:txBody>
          <a:bodyPr/>
          <a:lstStyle/>
          <a:p>
            <a:pPr marL="342900" marR="0" lvl="0" indent="-342900">
              <a:lnSpc>
                <a:spcPct val="107000"/>
              </a:lnSpc>
              <a:spcAft>
                <a:spcPts val="800"/>
              </a:spcAft>
              <a:buSzPts val="1000"/>
              <a:buFont typeface="Symbol" panose="05050102010706020507" pitchFamily="18" charset="2"/>
              <a:buChar char=""/>
              <a:tabLst>
                <a:tab pos="457200" algn="l"/>
              </a:tabLs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Objective 1:</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Streamline customer data management across departments.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Objective 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Improve customer engagement through personalized communication.</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Objective 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Include a system for tracking complaints and RM engagements.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Objective 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Reduce response times for customer queries and complaints.</a:t>
            </a:r>
          </a:p>
          <a:p>
            <a:endParaRPr lang="en-US" dirty="0"/>
          </a:p>
        </p:txBody>
      </p:sp>
    </p:spTree>
    <p:extLst>
      <p:ext uri="{BB962C8B-B14F-4D97-AF65-F5344CB8AC3E}">
        <p14:creationId xmlns:p14="http://schemas.microsoft.com/office/powerpoint/2010/main" val="232572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54752-7FAA-93D0-B7B8-64989CC8CFED}"/>
              </a:ext>
            </a:extLst>
          </p:cNvPr>
          <p:cNvSpPr>
            <a:spLocks noGrp="1"/>
          </p:cNvSpPr>
          <p:nvPr>
            <p:ph type="title"/>
          </p:nvPr>
        </p:nvSpPr>
        <p:spPr>
          <a:xfrm>
            <a:off x="4041058" y="365125"/>
            <a:ext cx="7312742"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Success Criteria</a:t>
            </a:r>
            <a:endParaRPr lang="en-US" sz="2400" dirty="0"/>
          </a:p>
        </p:txBody>
      </p:sp>
      <p:sp>
        <p:nvSpPr>
          <p:cNvPr id="3" name="Content Placeholder 2">
            <a:extLst>
              <a:ext uri="{FF2B5EF4-FFF2-40B4-BE49-F238E27FC236}">
                <a16:creationId xmlns:a16="http://schemas.microsoft.com/office/drawing/2014/main" id="{83E6D9E2-AA87-955A-EB8B-B5BEB3E612E6}"/>
              </a:ext>
            </a:extLst>
          </p:cNvPr>
          <p:cNvSpPr>
            <a:spLocks noGrp="1"/>
          </p:cNvSpPr>
          <p:nvPr>
            <p:ph idx="1"/>
          </p:nvPr>
        </p:nvSpPr>
        <p:spPr/>
        <p:txBody>
          <a:bodyPr/>
          <a:lstStyle/>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Criteria 1:</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Ensure 100% migration of customer data to the new CRM system.</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Criteria 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Achieve a 20% improvement in customer satisfaction scores within six months of implementation.</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Criteria 3:</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Reduce query response times by 30%.</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Criteria 4:</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Increase sales conversions by 15% using CRM analytics.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Criteria 5:</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Track and respond to 95% of RM engagement requests within 24 hours.</a:t>
            </a:r>
          </a:p>
          <a:p>
            <a:endParaRPr lang="en-US" dirty="0"/>
          </a:p>
        </p:txBody>
      </p:sp>
    </p:spTree>
    <p:extLst>
      <p:ext uri="{BB962C8B-B14F-4D97-AF65-F5344CB8AC3E}">
        <p14:creationId xmlns:p14="http://schemas.microsoft.com/office/powerpoint/2010/main" val="1957742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31E35-0996-3E83-C2C4-78B92827432D}"/>
              </a:ext>
            </a:extLst>
          </p:cNvPr>
          <p:cNvSpPr>
            <a:spLocks noGrp="1"/>
          </p:cNvSpPr>
          <p:nvPr>
            <p:ph type="title"/>
          </p:nvPr>
        </p:nvSpPr>
        <p:spPr>
          <a:xfrm>
            <a:off x="4060722" y="365125"/>
            <a:ext cx="7293077"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Methods/Approach</a:t>
            </a:r>
            <a:endParaRPr lang="en-US" sz="2400" dirty="0"/>
          </a:p>
        </p:txBody>
      </p:sp>
      <p:sp>
        <p:nvSpPr>
          <p:cNvPr id="3" name="Content Placeholder 2">
            <a:extLst>
              <a:ext uri="{FF2B5EF4-FFF2-40B4-BE49-F238E27FC236}">
                <a16:creationId xmlns:a16="http://schemas.microsoft.com/office/drawing/2014/main" id="{AB5AC384-E5A2-1E6D-C3B4-F82A1404E188}"/>
              </a:ext>
            </a:extLst>
          </p:cNvPr>
          <p:cNvSpPr>
            <a:spLocks noGrp="1"/>
          </p:cNvSpPr>
          <p:nvPr>
            <p:ph idx="1"/>
          </p:nvPr>
        </p:nvSpPr>
        <p:spPr/>
        <p:txBody>
          <a:bodyPr/>
          <a:lstStyle/>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Step 1:</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Form a project team and define CRM requirements.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Step 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Evaluate and select the most suitable CRM vendor.</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Step 3:</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Configure and customize the CRM system based on business needs.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Step 4:</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Conduct user training and provide ongoing support.</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Step 5:</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Go live with the CRM system and monitor performance.</a:t>
            </a:r>
          </a:p>
          <a:p>
            <a:endParaRPr lang="en-US" dirty="0"/>
          </a:p>
        </p:txBody>
      </p:sp>
    </p:spTree>
    <p:extLst>
      <p:ext uri="{BB962C8B-B14F-4D97-AF65-F5344CB8AC3E}">
        <p14:creationId xmlns:p14="http://schemas.microsoft.com/office/powerpoint/2010/main" val="2502744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604F-A737-4501-9C93-D6CA0FF9A87D}"/>
              </a:ext>
            </a:extLst>
          </p:cNvPr>
          <p:cNvSpPr>
            <a:spLocks noGrp="1"/>
          </p:cNvSpPr>
          <p:nvPr>
            <p:ph type="title"/>
          </p:nvPr>
        </p:nvSpPr>
        <p:spPr>
          <a:xfrm>
            <a:off x="3805083" y="404454"/>
            <a:ext cx="7391400" cy="1325563"/>
          </a:xfrm>
        </p:spPr>
        <p:txBody>
          <a:bodyPr>
            <a:norm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Resources</a:t>
            </a:r>
            <a:endParaRPr lang="en-US" sz="2400" dirty="0"/>
          </a:p>
        </p:txBody>
      </p:sp>
      <p:sp>
        <p:nvSpPr>
          <p:cNvPr id="3" name="Content Placeholder 2">
            <a:extLst>
              <a:ext uri="{FF2B5EF4-FFF2-40B4-BE49-F238E27FC236}">
                <a16:creationId xmlns:a16="http://schemas.microsoft.com/office/drawing/2014/main" id="{2C5F8D40-84A2-43FD-E63B-E30B56B57D91}"/>
              </a:ext>
            </a:extLst>
          </p:cNvPr>
          <p:cNvSpPr>
            <a:spLocks noGrp="1"/>
          </p:cNvSpPr>
          <p:nvPr>
            <p:ph idx="1"/>
          </p:nvPr>
        </p:nvSpPr>
        <p:spPr/>
        <p:txBody>
          <a:bodyPr/>
          <a:lstStyle/>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People: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Project team members, IT staff, and CRM consultants.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Time: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Implementation within 6 months.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Budget: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Rs. 25,00,000 (inclusive of software licensing, training, and implementation).</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Other Resources: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Vendor support and third-party evaluations (budget: Rs. 3,00,000).</a:t>
            </a:r>
          </a:p>
          <a:p>
            <a:endParaRPr lang="en-US" dirty="0"/>
          </a:p>
        </p:txBody>
      </p:sp>
    </p:spTree>
    <p:extLst>
      <p:ext uri="{BB962C8B-B14F-4D97-AF65-F5344CB8AC3E}">
        <p14:creationId xmlns:p14="http://schemas.microsoft.com/office/powerpoint/2010/main" val="599918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538</Words>
  <Application>Microsoft Office PowerPoint</Application>
  <PresentationFormat>Widescreen</PresentationFormat>
  <Paragraphs>46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Symbol</vt:lpstr>
      <vt:lpstr>Office Theme</vt:lpstr>
      <vt:lpstr>Project Title: Customer Relationship Management (CRM) Implementation </vt:lpstr>
      <vt:lpstr>Situation</vt:lpstr>
      <vt:lpstr>Problem</vt:lpstr>
      <vt:lpstr>Opportunity</vt:lpstr>
      <vt:lpstr>Purpose Statement</vt:lpstr>
      <vt:lpstr>Project Objectives</vt:lpstr>
      <vt:lpstr>Success Criteria</vt:lpstr>
      <vt:lpstr>Methods/Approach</vt:lpstr>
      <vt:lpstr>Resources</vt:lpstr>
      <vt:lpstr>Risks and Dependencies</vt:lpstr>
      <vt:lpstr>Sponsor and Manager Approval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Navdeep Sharma</dc:creator>
  <cp:lastModifiedBy>Navdeep Sharma</cp:lastModifiedBy>
  <cp:revision>1</cp:revision>
  <dcterms:created xsi:type="dcterms:W3CDTF">2025-01-27T10:45:34Z</dcterms:created>
  <dcterms:modified xsi:type="dcterms:W3CDTF">2025-01-27T11:03:24Z</dcterms:modified>
</cp:coreProperties>
</file>