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>
      <p:cViewPr varScale="1">
        <p:scale>
          <a:sx n="109" d="100"/>
          <a:sy n="109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0390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817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7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72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4769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565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1216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22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924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69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89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2/18/25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9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5183-DA7F-6739-3247-4F498B4DDB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5321" y="2801022"/>
            <a:ext cx="6232175" cy="501576"/>
          </a:xfrm>
        </p:spPr>
        <p:txBody>
          <a:bodyPr>
            <a:normAutofit fontScale="90000"/>
          </a:bodyPr>
          <a:lstStyle/>
          <a:p>
            <a:r>
              <a:rPr lang="en-US" dirty="0"/>
              <a:t>DCF-Digital Claim File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6B7845-4D52-3F58-B586-B92542AB59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0883" y="5414428"/>
            <a:ext cx="5278767" cy="627978"/>
          </a:xfrm>
        </p:spPr>
        <p:txBody>
          <a:bodyPr>
            <a:noAutofit/>
          </a:bodyPr>
          <a:lstStyle/>
          <a:p>
            <a:r>
              <a:rPr lang="en-US" sz="2500" dirty="0">
                <a:solidFill>
                  <a:schemeClr val="bg1"/>
                </a:solidFill>
              </a:rPr>
              <a:t>Prepared By- Dr Madhumita Sahoo</a:t>
            </a:r>
          </a:p>
          <a:p>
            <a:r>
              <a:rPr lang="en-US" sz="2500" dirty="0">
                <a:solidFill>
                  <a:schemeClr val="bg1"/>
                </a:solidFill>
              </a:rPr>
              <a:t>Date-12/02/2025</a:t>
            </a:r>
          </a:p>
        </p:txBody>
      </p:sp>
    </p:spTree>
    <p:extLst>
      <p:ext uri="{BB962C8B-B14F-4D97-AF65-F5344CB8AC3E}">
        <p14:creationId xmlns:p14="http://schemas.microsoft.com/office/powerpoint/2010/main" val="537819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073DE-AB04-C7B2-CC22-EDFB1E8040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5585" y="1069797"/>
            <a:ext cx="7125731" cy="443694"/>
          </a:xfrm>
        </p:spPr>
        <p:txBody>
          <a:bodyPr>
            <a:normAutofit fontScale="90000"/>
          </a:bodyPr>
          <a:lstStyle/>
          <a:p>
            <a:r>
              <a:rPr lang="en-US" dirty="0"/>
              <a:t>RISKS AND DEPENDENCIES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32E61-788B-8F79-D881-2597560BED46}"/>
              </a:ext>
            </a:extLst>
          </p:cNvPr>
          <p:cNvSpPr txBox="1"/>
          <p:nvPr/>
        </p:nvSpPr>
        <p:spPr>
          <a:xfrm>
            <a:off x="2155585" y="2174779"/>
            <a:ext cx="7125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Data Quality and availability.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Server failure.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Ethical and Legal concerns.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Scalability and performance issue.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 medical document would  be  easily accessible to stakeholders for easy processing of analysis and claims process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53453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D372BC-2B6B-AFFD-3ADD-EBB3C59F1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07722"/>
            <a:ext cx="7206906" cy="605924"/>
          </a:xfrm>
        </p:spPr>
        <p:txBody>
          <a:bodyPr>
            <a:normAutofit fontScale="90000"/>
          </a:bodyPr>
          <a:lstStyle/>
          <a:p>
            <a:r>
              <a:rPr lang="en-US" dirty="0"/>
              <a:t>DCF-Digital claim file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ABF726-F3EB-C954-D16A-04D510423CC0}"/>
              </a:ext>
            </a:extLst>
          </p:cNvPr>
          <p:cNvSpPr txBox="1"/>
          <p:nvPr/>
        </p:nvSpPr>
        <p:spPr>
          <a:xfrm>
            <a:off x="2231136" y="2632500"/>
            <a:ext cx="68047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Project Sponsor :  Allstate </a:t>
            </a:r>
          </a:p>
          <a:p>
            <a:endParaRPr lang="en-US" dirty="0"/>
          </a:p>
          <a:p>
            <a:r>
              <a:rPr lang="en-US" dirty="0"/>
              <a:t>Project Manager: XYZ</a:t>
            </a:r>
          </a:p>
        </p:txBody>
      </p:sp>
    </p:spTree>
    <p:extLst>
      <p:ext uri="{BB962C8B-B14F-4D97-AF65-F5344CB8AC3E}">
        <p14:creationId xmlns:p14="http://schemas.microsoft.com/office/powerpoint/2010/main" val="1105907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3B3B8A-D703-1C78-EAB6-44702F8BA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8965" y="677590"/>
            <a:ext cx="3205779" cy="441205"/>
          </a:xfrm>
        </p:spPr>
        <p:txBody>
          <a:bodyPr>
            <a:normAutofit fontScale="90000"/>
          </a:bodyPr>
          <a:lstStyle/>
          <a:p>
            <a:r>
              <a:rPr lang="en-US" dirty="0"/>
              <a:t>Situation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22A889-B063-B80A-44BF-E2307A00C728}"/>
              </a:ext>
            </a:extLst>
          </p:cNvPr>
          <p:cNvSpPr txBox="1"/>
          <p:nvPr/>
        </p:nvSpPr>
        <p:spPr>
          <a:xfrm>
            <a:off x="1343278" y="1327559"/>
            <a:ext cx="9083998" cy="4202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 enhance operational efficiency, improve customer experience, and ensure regulatory compliance.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With the increasing complexity of healthcare claims processing, medical underwriting, and risk assessment, a robust system is crucial for integrating patient data, improving decision-making, and reducing fraud.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Currently, the organization relies on disparate systems that require manual intervention, leading to inefficiencies in claim verification, increased turnaround times, and challenges in maintaining accurate medical records for policyholders.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lack of a centralized digital system has also resulted in fragmented customer data, making it difficult to provide seamless and personalized insurance services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3822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6C64A-F387-BF33-94B2-DA50C9048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5779" y="867874"/>
            <a:ext cx="3829721" cy="466075"/>
          </a:xfrm>
        </p:spPr>
        <p:txBody>
          <a:bodyPr>
            <a:normAutofit fontScale="90000"/>
          </a:bodyPr>
          <a:lstStyle/>
          <a:p>
            <a:r>
              <a:rPr lang="en-US" dirty="0"/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EA942-7115-61AD-F61E-F0144F11E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6345" y="1671145"/>
            <a:ext cx="8594519" cy="4466896"/>
          </a:xfrm>
        </p:spPr>
        <p:txBody>
          <a:bodyPr>
            <a:normAutofit fontScale="92500" lnSpcReduction="10000"/>
          </a:bodyPr>
          <a:lstStyle/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 Fragmentation: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Medical records of policyholders are stored in multiple systems, leading to inconsistencies, redundancies, and difficulty in accessing patient history during claim verification and underwriting.</a:t>
            </a:r>
          </a:p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Inefficiencies in Claims Processing: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Manual handling of medical records results in increased processing time, higher operational costs, and potential errors in claims assessment.</a:t>
            </a:r>
          </a:p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Regulatory Compliance Challenges: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Compliance with healthcare regulations (such as HIPAA and local data protection laws) is difficult due to the absence of a structured and auditable electronic medical record system.</a:t>
            </a:r>
          </a:p>
          <a:p>
            <a:pPr algn="l">
              <a:buFont typeface="Wingdings" pitchFamily="2" charset="2"/>
              <a:buChar char="Ø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Limited Fraud Detection Capabilities: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Lack of centralized medical records makes it challenging to detect fraudulent claims, increasing financial risks for the company.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Challenges in managing Patient's medical records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Gap between Medical Analyst, Adjuster, Developers, SMEs, QAs.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 for data-driven decision making.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Issues related to data security , privacy, interoperability.</a:t>
            </a:r>
          </a:p>
          <a:p>
            <a:pPr algn="l">
              <a:buFont typeface="Wingdings" pitchFamily="2" charset="2"/>
              <a:buChar char="Ø"/>
            </a:pPr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935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846B2E-CBF1-7BB2-EC2B-8AFC02CCD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0139" y="588175"/>
            <a:ext cx="4635062" cy="401530"/>
          </a:xfrm>
        </p:spPr>
        <p:txBody>
          <a:bodyPr>
            <a:normAutofit fontScale="90000"/>
          </a:bodyPr>
          <a:lstStyle/>
          <a:p>
            <a:r>
              <a:rPr lang="en-US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C70CB-84CB-2AFF-17A0-DF7F815B7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929" y="1576499"/>
            <a:ext cx="8443012" cy="4693326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An expanded set of online tools designed to allow agents and customers to access information and perform tasks associated with the claims process.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Focused on a modern claims system implementation and focus on reducing the time and improve the customer experience.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Customers would be well aware of their claim timelines and who would be handling it. 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Operational Cost Reduction: Automation and digitization of medical records will reduce manual workload, lowering administrative costs and improving overall business efficiency.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Enhanced Data Accuracy and Integrity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Improved Regulatory Compliance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Seamless Interoperability.</a:t>
            </a:r>
          </a:p>
          <a:p>
            <a:endParaRPr lang="en-IN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endParaRPr lang="en-IN" b="1" i="0" u="none" strike="noStrike" dirty="0">
              <a:solidFill>
                <a:srgbClr val="000000"/>
              </a:solidFill>
              <a:effectLst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</a:endParaRPr>
          </a:p>
          <a:p>
            <a:endParaRPr lang="en-IN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38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AA0AA-0793-8EFE-240E-986DD972C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207" y="774551"/>
            <a:ext cx="7388772" cy="770470"/>
          </a:xfrm>
        </p:spPr>
        <p:txBody>
          <a:bodyPr>
            <a:normAutofit fontScale="90000"/>
          </a:bodyPr>
          <a:lstStyle/>
          <a:p>
            <a:r>
              <a:rPr lang="en-US" dirty="0"/>
              <a:t>Purpose statement</a:t>
            </a:r>
            <a:br>
              <a:rPr lang="en-US" dirty="0"/>
            </a:br>
            <a:r>
              <a:rPr lang="en-US" dirty="0"/>
              <a:t>(GOALS)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DB9CD-C0AA-A74C-EF60-7E6FF63C8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2755" y="1949571"/>
            <a:ext cx="9070063" cy="3483042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The purpose of this project is to analyze, select , create and implement a new flatform in a healthcare insurance setting.  Its primary purpose is to ensure a 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structured approach to digitalizing health records while enhancing efficiency, security and accessibility for a smooth settlement of claims. 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Adhere to regulations (HIPAA, GDPR, etc.) for data privacy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Implement secure access controls and encryption.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Enable seamless data exchange between healthcare providers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Integrate with other hospital management systems (HMS)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11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31EB5-9361-0004-95C9-6FFBEF88B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1254" y="598110"/>
            <a:ext cx="7577960" cy="519863"/>
          </a:xfrm>
        </p:spPr>
        <p:txBody>
          <a:bodyPr>
            <a:normAutofit fontScale="90000"/>
          </a:bodyPr>
          <a:lstStyle/>
          <a:p>
            <a:r>
              <a:rPr lang="en-US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78F07-8491-18C2-480F-BE60C5160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1254" y="1880557"/>
            <a:ext cx="7577960" cy="3761117"/>
          </a:xfrm>
        </p:spPr>
        <p:txBody>
          <a:bodyPr/>
          <a:lstStyle/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Ensure seamless data integration across all business units to improve accessibility and consistency.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Leverage AI and automation to expedite decision-making and reduce manual intervention.</a:t>
            </a:r>
          </a:p>
          <a:p>
            <a:r>
              <a:rPr lang="en-IN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Enhance Data Security and Compliance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Utilize AI-driven analytics to identify potential fraudulent claims and mitigate financial risks.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</a:rPr>
              <a:t>Reduce turnaround times for claims processing and approvals, leading to improved customer satisfaction.</a:t>
            </a:r>
          </a:p>
          <a:p>
            <a:endParaRPr lang="en-IN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918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C46DF-B52C-D574-DCC2-133173CD5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2484" y="738781"/>
            <a:ext cx="6351858" cy="469909"/>
          </a:xfrm>
        </p:spPr>
        <p:txBody>
          <a:bodyPr>
            <a:normAutofit fontScale="90000"/>
          </a:bodyPr>
          <a:lstStyle/>
          <a:p>
            <a:r>
              <a:rPr lang="en-US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BABDDE-6E79-5965-5FB6-8C5325B3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9771" y="2014102"/>
            <a:ext cx="7729728" cy="24888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System Implementation and Adoption</a:t>
            </a:r>
          </a:p>
          <a:p>
            <a:pPr>
              <a:lnSpc>
                <a:spcPct val="150000"/>
              </a:lnSpc>
            </a:pPr>
            <a:r>
              <a:rPr lang="en-IN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Reduction in Claims Processing Time: At least a 30% decrease in the time taken to process and approve insurance claims.</a:t>
            </a:r>
          </a:p>
          <a:p>
            <a:pPr>
              <a:lnSpc>
                <a:spcPct val="150000"/>
              </a:lnSpc>
            </a:pPr>
            <a:r>
              <a:rPr lang="en-IN" sz="14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Improved Data Accuracy and Accessibility: Elimination of data discrepancies and improved access to real-time medical records for underwriting and claims verification.</a:t>
            </a:r>
          </a:p>
          <a:p>
            <a:pPr>
              <a:lnSpc>
                <a:spcPct val="150000"/>
              </a:lnSpc>
            </a:pPr>
            <a:endParaRPr lang="en-IN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60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61CD-DB14-05F5-629D-AA1380C1F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117973"/>
            <a:ext cx="7070519" cy="548798"/>
          </a:xfrm>
        </p:spPr>
        <p:txBody>
          <a:bodyPr>
            <a:normAutofit fontScale="90000"/>
          </a:bodyPr>
          <a:lstStyle/>
          <a:p>
            <a:r>
              <a:rPr lang="en-US" dirty="0"/>
              <a:t>METHODS/CRITERIA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5BB7AF-AEC9-788A-F13B-EF701A7F1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107096"/>
            <a:ext cx="7070519" cy="4068417"/>
          </a:xfrm>
        </p:spPr>
        <p:txBody>
          <a:bodyPr>
            <a:normAutofit fontScale="92500"/>
          </a:bodyPr>
          <a:lstStyle/>
          <a:p>
            <a:pPr algn="l">
              <a:buFont typeface="+mj-lt"/>
              <a:buAutoNum type="arabicPeriod"/>
            </a:pPr>
            <a:endParaRPr lang="en-IN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IN" sz="1500" b="1" dirty="0"/>
              <a:t>Waterfall Methodology:</a:t>
            </a:r>
            <a:endParaRPr lang="en-IN" sz="1500" dirty="0"/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Requirement Analysis:</a:t>
            </a:r>
            <a:r>
              <a:rPr lang="en-IN" sz="1500" dirty="0"/>
              <a:t> Detailed documentation of all system requirements before development begins.</a:t>
            </a:r>
          </a:p>
          <a:p>
            <a:pPr algn="l">
              <a:buFont typeface="Wingdings" pitchFamily="2" charset="2"/>
              <a:buChar char="v"/>
            </a:pPr>
            <a:r>
              <a:rPr lang="en-IN" sz="15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Requirement Gathering and Analysis:</a:t>
            </a:r>
            <a:r>
              <a:rPr lang="en-IN" sz="15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Define detailed system requirements through workshops, interviews, and industry best practices.</a:t>
            </a:r>
          </a:p>
          <a:p>
            <a:pPr algn="l">
              <a:buFont typeface="Wingdings" pitchFamily="2" charset="2"/>
              <a:buChar char="v"/>
            </a:pPr>
            <a:r>
              <a:rPr lang="en-IN" sz="1500" b="1" dirty="0"/>
              <a:t>Implementation:</a:t>
            </a:r>
            <a:r>
              <a:rPr lang="en-IN" sz="1500" dirty="0"/>
              <a:t> Development and coding of the system in a sequential manner.</a:t>
            </a:r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Testing:</a:t>
            </a:r>
            <a:r>
              <a:rPr lang="en-IN" sz="1500" dirty="0"/>
              <a:t> Comprehensive system testing to ensure all functionalities work as expected.</a:t>
            </a:r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Deployment:</a:t>
            </a:r>
            <a:r>
              <a:rPr lang="en-IN" sz="1500" dirty="0"/>
              <a:t> Full deployment of the system across all relevant departments.</a:t>
            </a:r>
          </a:p>
          <a:p>
            <a:pPr>
              <a:buFont typeface="Wingdings" pitchFamily="2" charset="2"/>
              <a:buChar char="v"/>
            </a:pPr>
            <a:r>
              <a:rPr lang="en-IN" sz="1500" b="1" dirty="0"/>
              <a:t>Maintenance:</a:t>
            </a:r>
            <a:r>
              <a:rPr lang="en-IN" sz="1500" dirty="0"/>
              <a:t> Ongoing monitoring and support to address any issues that arise post-deployment.</a:t>
            </a:r>
          </a:p>
          <a:p>
            <a:pPr>
              <a:buFont typeface="Wingdings" pitchFamily="2" charset="2"/>
              <a:buChar char="v"/>
            </a:pPr>
            <a:r>
              <a:rPr lang="en-IN" sz="1500" dirty="0"/>
              <a:t>The Waterfall approach is useful for regulatory compliance and structured implementation, ensuring that all business and legal requirements are met before deployment.</a:t>
            </a:r>
          </a:p>
          <a:p>
            <a:pPr algn="l">
              <a:buFont typeface="+mj-lt"/>
              <a:buAutoNum type="arabicPeriod"/>
            </a:pPr>
            <a:endParaRPr lang="en-IN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425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DB4E7-B0E5-67A1-A150-8C7005EA4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4207" y="964692"/>
            <a:ext cx="7010400" cy="496246"/>
          </a:xfrm>
        </p:spPr>
        <p:txBody>
          <a:bodyPr>
            <a:normAutofit fontScale="90000"/>
          </a:bodyPr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28879-3E8C-088F-03E2-00534B702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7572" y="2207740"/>
            <a:ext cx="7147035" cy="3570891"/>
          </a:xfrm>
        </p:spPr>
        <p:txBody>
          <a:bodyPr>
            <a:normAutofit/>
          </a:bodyPr>
          <a:lstStyle/>
          <a:p>
            <a:pPr algn="l"/>
            <a:r>
              <a:rPr lang="en-IN" sz="15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Implementing an </a:t>
            </a:r>
            <a:r>
              <a:rPr lang="en-IN" sz="15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DCF-Digital Claim File </a:t>
            </a:r>
            <a:r>
              <a:rPr lang="en-IN" sz="15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system in the Health Insurance MNC is a strategic initiative that will address existing challenges while unlocking significant business opportunities. </a:t>
            </a:r>
          </a:p>
          <a:p>
            <a:pPr algn="l"/>
            <a:r>
              <a:rPr lang="en-IN" sz="150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As a Business Analyst, the focus will be on requirement gathering, stakeholder alignment, workflow optimization, and system integration to ensure a seamless transition and successful implementation of the new system.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People : PM ; SME, QA , Developers, BA , Adjustors, AM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Time- Implementation within 2 months.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Budget : Hardware, software, training and services not to exceed Rs- 5 lakhs.</a:t>
            </a: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Other :  Third party software.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7394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{EDF03289-FBC4-3943-86BB-7A5C098A01F8}tf10001120</Template>
  <TotalTime>5849</TotalTime>
  <Words>839</Words>
  <Application>Microsoft Macintosh PowerPoint</Application>
  <PresentationFormat>Widescreen</PresentationFormat>
  <Paragraphs>77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Gill Sans MT</vt:lpstr>
      <vt:lpstr>Times New Roman</vt:lpstr>
      <vt:lpstr>Wingdings</vt:lpstr>
      <vt:lpstr>Parcel</vt:lpstr>
      <vt:lpstr>DCF-Digital Claim File </vt:lpstr>
      <vt:lpstr>Situation</vt:lpstr>
      <vt:lpstr>Problem</vt:lpstr>
      <vt:lpstr>Opportunity</vt:lpstr>
      <vt:lpstr>Purpose statement (GOALS)</vt:lpstr>
      <vt:lpstr>PROJECT OBJECTIVES</vt:lpstr>
      <vt:lpstr>SUCCESS CRITERIA</vt:lpstr>
      <vt:lpstr>METHODS/CRITERIA</vt:lpstr>
      <vt:lpstr>RESOURCES</vt:lpstr>
      <vt:lpstr>RISKS AND DEPENDENCIES</vt:lpstr>
      <vt:lpstr>DCF-Digital claim file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DCF-Digital Claim File </dc:title>
  <dc:creator>Microsoft Office User</dc:creator>
  <cp:lastModifiedBy>Microsoft Office User</cp:lastModifiedBy>
  <cp:revision>3</cp:revision>
  <dcterms:created xsi:type="dcterms:W3CDTF">2025-02-13T06:55:15Z</dcterms:created>
  <dcterms:modified xsi:type="dcterms:W3CDTF">2025-02-18T07:52:37Z</dcterms:modified>
</cp:coreProperties>
</file>