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78" r:id="rId5"/>
    <p:sldId id="279" r:id="rId6"/>
    <p:sldId id="280" r:id="rId7"/>
    <p:sldId id="281" r:id="rId8"/>
    <p:sldId id="282" r:id="rId9"/>
    <p:sldId id="283" r:id="rId10"/>
    <p:sldId id="284" r:id="rId11"/>
    <p:sldId id="285" r:id="rId12"/>
    <p:sldId id="287" r:id="rId13"/>
    <p:sldId id="288" r:id="rId14"/>
    <p:sldId id="289"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7/4/2025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7/4/2025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7/4/2025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 y="0"/>
            <a:ext cx="12192019" cy="685800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994275" y="1448970"/>
            <a:ext cx="6843409" cy="1638042"/>
          </a:xfrm>
        </p:spPr>
        <p:txBody>
          <a:bodyPr>
            <a:normAutofit/>
          </a:bodyPr>
          <a:lstStyle/>
          <a:p>
            <a:pPr algn="l"/>
            <a:r>
              <a:rPr lang="en-IN" sz="4000" b="1" dirty="0">
                <a:solidFill>
                  <a:schemeClr val="bg1"/>
                </a:solidFill>
                <a:latin typeface="Calibri" panose="020F0502020204030204" pitchFamily="34" charset="0"/>
                <a:ea typeface="Calibri" panose="020F0502020204030204" pitchFamily="34" charset="0"/>
                <a:cs typeface="Calibri" panose="020F0502020204030204" pitchFamily="34" charset="0"/>
              </a:rPr>
              <a:t>Data Mining Curriculum Mapping System</a:t>
            </a:r>
            <a:endPar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9FF94938-B68F-7135-FFC4-BDAD7214D344}"/>
              </a:ext>
            </a:extLst>
          </p:cNvPr>
          <p:cNvSpPr>
            <a:spLocks noGrp="1"/>
          </p:cNvSpPr>
          <p:nvPr>
            <p:ph type="subTitle" idx="1"/>
          </p:nvPr>
        </p:nvSpPr>
        <p:spPr>
          <a:xfrm>
            <a:off x="4300037" y="2855072"/>
            <a:ext cx="9440034" cy="1049867"/>
          </a:xfrm>
        </p:spPr>
        <p:txBody>
          <a:bodyPr>
            <a:normAutofit/>
          </a:bodyPr>
          <a:lstStyle/>
          <a:p>
            <a:r>
              <a:rPr lang="en-US" sz="4400" b="1" u="sng" dirty="0">
                <a:latin typeface="Calibri" panose="020F0502020204030204" pitchFamily="34" charset="0"/>
                <a:ea typeface="Calibri" panose="020F0502020204030204" pitchFamily="34" charset="0"/>
                <a:cs typeface="Calibri" panose="020F0502020204030204" pitchFamily="34" charset="0"/>
              </a:rPr>
              <a:t>CurriMap</a:t>
            </a:r>
            <a:endParaRPr lang="en-IN" sz="4400" b="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66AF-4B9F-F0CE-3BF4-03BE00A17B1B}"/>
              </a:ext>
            </a:extLst>
          </p:cNvPr>
          <p:cNvSpPr>
            <a:spLocks noGrp="1"/>
          </p:cNvSpPr>
          <p:nvPr>
            <p:ph type="title"/>
          </p:nvPr>
        </p:nvSpPr>
        <p:spPr>
          <a:xfrm>
            <a:off x="-2811904" y="0"/>
            <a:ext cx="9590550" cy="1147025"/>
          </a:xfrm>
        </p:spPr>
        <p:txBody>
          <a:bodyPr>
            <a:normAutofit fontScale="90000"/>
          </a:bodyPr>
          <a:lstStyle/>
          <a:p>
            <a:r>
              <a:rPr lang="en-IN" b="1" dirty="0"/>
              <a:t>Resources: </a:t>
            </a:r>
            <a:r>
              <a:rPr lang="en-IN" dirty="0"/>
              <a:t>	</a:t>
            </a:r>
            <a:br>
              <a:rPr lang="en-IN" dirty="0"/>
            </a:br>
            <a:endParaRPr lang="en-IN" dirty="0"/>
          </a:p>
        </p:txBody>
      </p:sp>
      <p:sp>
        <p:nvSpPr>
          <p:cNvPr id="3" name="Text Placeholder 2">
            <a:extLst>
              <a:ext uri="{FF2B5EF4-FFF2-40B4-BE49-F238E27FC236}">
                <a16:creationId xmlns:a16="http://schemas.microsoft.com/office/drawing/2014/main" id="{8C609EAA-35E7-2E0D-0CDC-0B6AF6624B41}"/>
              </a:ext>
            </a:extLst>
          </p:cNvPr>
          <p:cNvSpPr>
            <a:spLocks noGrp="1"/>
          </p:cNvSpPr>
          <p:nvPr>
            <p:ph type="body" idx="1"/>
          </p:nvPr>
        </p:nvSpPr>
        <p:spPr>
          <a:xfrm>
            <a:off x="186128" y="1260081"/>
            <a:ext cx="11341307" cy="4361229"/>
          </a:xfrm>
        </p:spPr>
        <p:txBody>
          <a:bodyPr/>
          <a:lstStyle/>
          <a:p>
            <a:pPr algn="l"/>
            <a:r>
              <a:rPr lang="en-IN" b="1" dirty="0">
                <a:latin typeface="Calibri" panose="020F0502020204030204" pitchFamily="34" charset="0"/>
                <a:ea typeface="Calibri" panose="020F0502020204030204" pitchFamily="34" charset="0"/>
                <a:cs typeface="Calibri" panose="020F0502020204030204" pitchFamily="34" charset="0"/>
              </a:rPr>
              <a:t>1.People</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Client-side team: Faculty Members, HOD &amp; Accreditation coordinators.</a:t>
            </a:r>
          </a:p>
          <a:p>
            <a:pPr algn="l"/>
            <a:r>
              <a:rPr lang="en-IN" b="1" dirty="0">
                <a:latin typeface="Calibri" panose="020F0502020204030204" pitchFamily="34" charset="0"/>
                <a:ea typeface="Calibri" panose="020F0502020204030204" pitchFamily="34" charset="0"/>
                <a:cs typeface="Calibri" panose="020F0502020204030204" pitchFamily="34" charset="0"/>
              </a:rPr>
              <a:t>2.APT IT Solutions team:</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Business Analyst – Rashmi Asole</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 Project Manager – Mr. Vandanam</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Senior Java Developer – Ms. Juhi</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Developers, UI/UX Designer, Testers – Jason &amp; Alekya</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Database Admin- John</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Network Admin- Mr. Mike</a:t>
            </a:r>
          </a:p>
        </p:txBody>
      </p:sp>
    </p:spTree>
    <p:extLst>
      <p:ext uri="{BB962C8B-B14F-4D97-AF65-F5344CB8AC3E}">
        <p14:creationId xmlns:p14="http://schemas.microsoft.com/office/powerpoint/2010/main" val="360183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CBB7-34AB-557A-F1FD-1D793EF65AB9}"/>
              </a:ext>
            </a:extLst>
          </p:cNvPr>
          <p:cNvSpPr>
            <a:spLocks noGrp="1"/>
          </p:cNvSpPr>
          <p:nvPr>
            <p:ph type="body" idx="1"/>
          </p:nvPr>
        </p:nvSpPr>
        <p:spPr>
          <a:xfrm>
            <a:off x="567753" y="465602"/>
            <a:ext cx="11056494" cy="4975827"/>
          </a:xfrm>
        </p:spPr>
        <p:txBody>
          <a:bodyPr>
            <a:normAutofit fontScale="92500" lnSpcReduction="10000"/>
          </a:bodyPr>
          <a:lstStyle/>
          <a:p>
            <a:pPr algn="l"/>
            <a:r>
              <a:rPr lang="en-IN" b="1" dirty="0">
                <a:latin typeface="Calibri" panose="020F0502020204030204" pitchFamily="34" charset="0"/>
                <a:ea typeface="Calibri" panose="020F0502020204030204" pitchFamily="34" charset="0"/>
                <a:cs typeface="Calibri" panose="020F0502020204030204" pitchFamily="34" charset="0"/>
              </a:rPr>
              <a:t>3.Time</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Total project duration: 6 months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Timeline includes requirement gathering, sprint-based development, UAT, deployment, and training.</a:t>
            </a:r>
          </a:p>
          <a:p>
            <a:pPr algn="l"/>
            <a:r>
              <a:rPr lang="en-US" b="1" dirty="0">
                <a:latin typeface="Calibri" panose="020F0502020204030204" pitchFamily="34" charset="0"/>
                <a:ea typeface="Calibri" panose="020F0502020204030204" pitchFamily="34" charset="0"/>
                <a:cs typeface="Calibri" panose="020F0502020204030204" pitchFamily="34" charset="0"/>
              </a:rPr>
              <a:t>4.Budget</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project budget: Rs. 20,00,000 (20 Lakhs)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 Covers development, testing, deployment, training, and documentation</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 Includes hardware provisioning (server setup, backups), software licensing, and reporting tools</a:t>
            </a:r>
          </a:p>
          <a:p>
            <a:pPr algn="l"/>
            <a:r>
              <a:rPr lang="en-US" b="1" dirty="0">
                <a:latin typeface="Calibri" panose="020F0502020204030204" pitchFamily="34" charset="0"/>
                <a:ea typeface="Calibri" panose="020F0502020204030204" pitchFamily="34" charset="0"/>
                <a:cs typeface="Calibri" panose="020F0502020204030204" pitchFamily="34" charset="0"/>
              </a:rPr>
              <a:t>5.</a:t>
            </a:r>
            <a:r>
              <a:rPr lang="en-IN" b="1" dirty="0">
                <a:latin typeface="Calibri" panose="020F0502020204030204" pitchFamily="34" charset="0"/>
                <a:ea typeface="Calibri" panose="020F0502020204030204" pitchFamily="34" charset="0"/>
                <a:cs typeface="Calibri" panose="020F0502020204030204" pitchFamily="34" charset="0"/>
              </a:rPr>
              <a:t> Other Resources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Evaluation of third-party tools for data visualization and reporting (e.g., Power BI,</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On-site visits to DRGIT&amp;R for stakeholder workshops and training.</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Estimated cap for third-party tools and on-site services: Rs. 1,50,000</a:t>
            </a:r>
          </a:p>
          <a:p>
            <a:pPr marL="342900" indent="-342900" algn="l">
              <a:buFont typeface="Arial" panose="020B0604020202020204" pitchFamily="34" charset="0"/>
              <a:buChar char="•"/>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27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A31F-76D1-9D27-C292-306CA1C9674E}"/>
              </a:ext>
            </a:extLst>
          </p:cNvPr>
          <p:cNvSpPr>
            <a:spLocks noGrp="1"/>
          </p:cNvSpPr>
          <p:nvPr>
            <p:ph type="title"/>
          </p:nvPr>
        </p:nvSpPr>
        <p:spPr>
          <a:xfrm>
            <a:off x="-1783830" y="0"/>
            <a:ext cx="9590550" cy="682329"/>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Risks and Dependencies</a:t>
            </a: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0438692-54AE-7AE9-B3D4-2107F41ED1D0}"/>
              </a:ext>
            </a:extLst>
          </p:cNvPr>
          <p:cNvSpPr>
            <a:spLocks noGrp="1"/>
          </p:cNvSpPr>
          <p:nvPr>
            <p:ph type="body" idx="1"/>
          </p:nvPr>
        </p:nvSpPr>
        <p:spPr>
          <a:xfrm>
            <a:off x="0" y="915307"/>
            <a:ext cx="9590550" cy="5245649"/>
          </a:xfrm>
        </p:spPr>
        <p:txBody>
          <a:bodyPr>
            <a:noAutofit/>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Risks: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User Resistance to Change</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Faculty Time Constraints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Incomplete or Unclean Data</a:t>
            </a:r>
          </a:p>
          <a:p>
            <a:pPr algn="l"/>
            <a:endParaRPr lang="en-IN" b="1" dirty="0">
              <a:latin typeface="Calibri" panose="020F0502020204030204" pitchFamily="34" charset="0"/>
              <a:ea typeface="Calibri" panose="020F0502020204030204" pitchFamily="34" charset="0"/>
              <a:cs typeface="Calibri" panose="020F0502020204030204" pitchFamily="34" charset="0"/>
            </a:endParaRPr>
          </a:p>
          <a:p>
            <a:pPr algn="l"/>
            <a:r>
              <a:rPr lang="en-IN" b="1" dirty="0">
                <a:latin typeface="Calibri" panose="020F0502020204030204" pitchFamily="34" charset="0"/>
                <a:ea typeface="Calibri" panose="020F0502020204030204" pitchFamily="34" charset="0"/>
                <a:cs typeface="Calibri" panose="020F0502020204030204" pitchFamily="34" charset="0"/>
              </a:rPr>
              <a:t>Dependencies: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Faculty Engagement</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Infrastructure Readiness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Third-Party Tools</a:t>
            </a:r>
          </a:p>
        </p:txBody>
      </p:sp>
    </p:spTree>
    <p:extLst>
      <p:ext uri="{BB962C8B-B14F-4D97-AF65-F5344CB8AC3E}">
        <p14:creationId xmlns:p14="http://schemas.microsoft.com/office/powerpoint/2010/main" val="81474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A339-E9A1-7438-54A6-3F062A5C21A4}"/>
              </a:ext>
            </a:extLst>
          </p:cNvPr>
          <p:cNvSpPr>
            <a:spLocks noGrp="1"/>
          </p:cNvSpPr>
          <p:nvPr>
            <p:ph type="title"/>
          </p:nvPr>
        </p:nvSpPr>
        <p:spPr>
          <a:xfrm>
            <a:off x="0" y="152396"/>
            <a:ext cx="9590550" cy="702044"/>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 be Completed by appropriate Manager</a:t>
            </a:r>
            <a:endParaRPr lang="en-IN"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2B8A673A-1324-2F66-A7C3-6CB3D338DA27}"/>
              </a:ext>
            </a:extLst>
          </p:cNvPr>
          <p:cNvGraphicFramePr>
            <a:graphicFrameLocks noGrp="1"/>
          </p:cNvGraphicFramePr>
          <p:nvPr>
            <p:extLst>
              <p:ext uri="{D42A27DB-BD31-4B8C-83A1-F6EECF244321}">
                <p14:modId xmlns:p14="http://schemas.microsoft.com/office/powerpoint/2010/main" val="1695283279"/>
              </p:ext>
            </p:extLst>
          </p:nvPr>
        </p:nvGraphicFramePr>
        <p:xfrm>
          <a:off x="1300725" y="1109272"/>
          <a:ext cx="9590550" cy="4919329"/>
        </p:xfrm>
        <a:graphic>
          <a:graphicData uri="http://schemas.openxmlformats.org/drawingml/2006/table">
            <a:tbl>
              <a:tblPr/>
              <a:tblGrid>
                <a:gridCol w="4795275">
                  <a:extLst>
                    <a:ext uri="{9D8B030D-6E8A-4147-A177-3AD203B41FA5}">
                      <a16:colId xmlns:a16="http://schemas.microsoft.com/office/drawing/2014/main" val="1500790028"/>
                    </a:ext>
                  </a:extLst>
                </a:gridCol>
                <a:gridCol w="4795275">
                  <a:extLst>
                    <a:ext uri="{9D8B030D-6E8A-4147-A177-3AD203B41FA5}">
                      <a16:colId xmlns:a16="http://schemas.microsoft.com/office/drawing/2014/main" val="846834327"/>
                    </a:ext>
                  </a:extLst>
                </a:gridCol>
              </a:tblGrid>
              <a:tr h="256898">
                <a:tc>
                  <a:txBody>
                    <a:bodyPr/>
                    <a:lstStyle/>
                    <a:p>
                      <a:r>
                        <a:rPr lang="en-IN" sz="1600" dirty="0"/>
                        <a:t>Field</a:t>
                      </a:r>
                    </a:p>
                  </a:txBody>
                  <a:tcPr marL="56284" marR="56284" marT="28142" marB="28142" anchor="ctr">
                    <a:lnL>
                      <a:noFill/>
                    </a:lnL>
                    <a:lnR>
                      <a:noFill/>
                    </a:lnR>
                    <a:lnT>
                      <a:noFill/>
                    </a:lnT>
                    <a:lnB>
                      <a:noFill/>
                    </a:lnB>
                    <a:noFill/>
                  </a:tcPr>
                </a:tc>
                <a:tc>
                  <a:txBody>
                    <a:bodyPr/>
                    <a:lstStyle/>
                    <a:p>
                      <a:r>
                        <a:rPr lang="en-IN" sz="1600"/>
                        <a:t>Details</a:t>
                      </a:r>
                    </a:p>
                  </a:txBody>
                  <a:tcPr marL="56284" marR="56284" marT="28142" marB="28142" anchor="ctr">
                    <a:lnL>
                      <a:noFill/>
                    </a:lnL>
                    <a:lnR>
                      <a:noFill/>
                    </a:lnR>
                    <a:lnT>
                      <a:noFill/>
                    </a:lnT>
                    <a:lnB>
                      <a:noFill/>
                    </a:lnB>
                    <a:noFill/>
                  </a:tcPr>
                </a:tc>
                <a:extLst>
                  <a:ext uri="{0D108BD9-81ED-4DB2-BD59-A6C34878D82A}">
                    <a16:rowId xmlns:a16="http://schemas.microsoft.com/office/drawing/2014/main" val="1695451115"/>
                  </a:ext>
                </a:extLst>
              </a:tr>
              <a:tr h="473753">
                <a:tc>
                  <a:txBody>
                    <a:bodyPr/>
                    <a:lstStyle/>
                    <a:p>
                      <a:r>
                        <a:rPr lang="en-IN" sz="1600" b="1" dirty="0"/>
                        <a:t>Project Name</a:t>
                      </a:r>
                      <a:endParaRPr lang="en-IN" sz="1600" dirty="0"/>
                    </a:p>
                  </a:txBody>
                  <a:tcPr marL="56284" marR="56284" marT="28142" marB="28142" anchor="ctr">
                    <a:lnL>
                      <a:noFill/>
                    </a:lnL>
                    <a:lnR>
                      <a:noFill/>
                    </a:lnR>
                    <a:lnT>
                      <a:noFill/>
                    </a:lnT>
                    <a:lnB>
                      <a:noFill/>
                    </a:lnB>
                    <a:noFill/>
                  </a:tcPr>
                </a:tc>
                <a:tc>
                  <a:txBody>
                    <a:bodyPr/>
                    <a:lstStyle/>
                    <a:p>
                      <a:r>
                        <a:rPr lang="en-US" sz="1600"/>
                        <a:t>Currimap – Academic Curriculum Mapping &amp; Analytics</a:t>
                      </a:r>
                    </a:p>
                  </a:txBody>
                  <a:tcPr marL="56284" marR="56284" marT="28142" marB="28142" anchor="ctr">
                    <a:lnL>
                      <a:noFill/>
                    </a:lnL>
                    <a:lnR>
                      <a:noFill/>
                    </a:lnR>
                    <a:lnT>
                      <a:noFill/>
                    </a:lnT>
                    <a:lnB>
                      <a:noFill/>
                    </a:lnB>
                    <a:noFill/>
                  </a:tcPr>
                </a:tc>
                <a:extLst>
                  <a:ext uri="{0D108BD9-81ED-4DB2-BD59-A6C34878D82A}">
                    <a16:rowId xmlns:a16="http://schemas.microsoft.com/office/drawing/2014/main" val="4112236269"/>
                  </a:ext>
                </a:extLst>
              </a:tr>
              <a:tr h="473753">
                <a:tc>
                  <a:txBody>
                    <a:bodyPr/>
                    <a:lstStyle/>
                    <a:p>
                      <a:r>
                        <a:rPr lang="en-IN" sz="1600" b="1"/>
                        <a:t>Client Organization</a:t>
                      </a:r>
                      <a:endParaRPr lang="en-IN" sz="1600"/>
                    </a:p>
                  </a:txBody>
                  <a:tcPr marL="56284" marR="56284" marT="28142" marB="28142" anchor="ctr">
                    <a:lnL>
                      <a:noFill/>
                    </a:lnL>
                    <a:lnR>
                      <a:noFill/>
                    </a:lnR>
                    <a:lnT>
                      <a:noFill/>
                    </a:lnT>
                    <a:lnB>
                      <a:noFill/>
                    </a:lnB>
                    <a:noFill/>
                  </a:tcPr>
                </a:tc>
                <a:tc>
                  <a:txBody>
                    <a:bodyPr/>
                    <a:lstStyle/>
                    <a:p>
                      <a:r>
                        <a:rPr lang="en-US" sz="1600"/>
                        <a:t>Dr. G. R. Institute of Technology &amp; Research (DRGIT&amp;R)</a:t>
                      </a:r>
                    </a:p>
                  </a:txBody>
                  <a:tcPr marL="56284" marR="56284" marT="28142" marB="28142" anchor="ctr">
                    <a:lnL>
                      <a:noFill/>
                    </a:lnL>
                    <a:lnR>
                      <a:noFill/>
                    </a:lnR>
                    <a:lnT>
                      <a:noFill/>
                    </a:lnT>
                    <a:lnB>
                      <a:noFill/>
                    </a:lnB>
                    <a:noFill/>
                  </a:tcPr>
                </a:tc>
                <a:extLst>
                  <a:ext uri="{0D108BD9-81ED-4DB2-BD59-A6C34878D82A}">
                    <a16:rowId xmlns:a16="http://schemas.microsoft.com/office/drawing/2014/main" val="3659954158"/>
                  </a:ext>
                </a:extLst>
              </a:tr>
              <a:tr h="256898">
                <a:tc>
                  <a:txBody>
                    <a:bodyPr/>
                    <a:lstStyle/>
                    <a:p>
                      <a:r>
                        <a:rPr lang="en-IN" sz="1600" b="1"/>
                        <a:t>Project Sponsor</a:t>
                      </a:r>
                      <a:endParaRPr lang="en-IN" sz="1600"/>
                    </a:p>
                  </a:txBody>
                  <a:tcPr marL="56284" marR="56284" marT="28142" marB="28142" anchor="ctr">
                    <a:lnL>
                      <a:noFill/>
                    </a:lnL>
                    <a:lnR>
                      <a:noFill/>
                    </a:lnR>
                    <a:lnT>
                      <a:noFill/>
                    </a:lnT>
                    <a:lnB>
                      <a:noFill/>
                    </a:lnB>
                    <a:noFill/>
                  </a:tcPr>
                </a:tc>
                <a:tc>
                  <a:txBody>
                    <a:bodyPr/>
                    <a:lstStyle/>
                    <a:p>
                      <a:r>
                        <a:rPr lang="en-IN" sz="1600"/>
                        <a:t>Mr. Henry</a:t>
                      </a:r>
                    </a:p>
                  </a:txBody>
                  <a:tcPr marL="56284" marR="56284" marT="28142" marB="28142" anchor="ctr">
                    <a:lnL>
                      <a:noFill/>
                    </a:lnL>
                    <a:lnR>
                      <a:noFill/>
                    </a:lnR>
                    <a:lnT>
                      <a:noFill/>
                    </a:lnT>
                    <a:lnB>
                      <a:noFill/>
                    </a:lnB>
                    <a:noFill/>
                  </a:tcPr>
                </a:tc>
                <a:extLst>
                  <a:ext uri="{0D108BD9-81ED-4DB2-BD59-A6C34878D82A}">
                    <a16:rowId xmlns:a16="http://schemas.microsoft.com/office/drawing/2014/main" val="1761508180"/>
                  </a:ext>
                </a:extLst>
              </a:tr>
              <a:tr h="256898">
                <a:tc>
                  <a:txBody>
                    <a:bodyPr/>
                    <a:lstStyle/>
                    <a:p>
                      <a:r>
                        <a:rPr lang="en-IN" sz="1600" b="1"/>
                        <a:t>Client Project Manager</a:t>
                      </a:r>
                      <a:endParaRPr lang="en-IN" sz="1600"/>
                    </a:p>
                  </a:txBody>
                  <a:tcPr marL="56284" marR="56284" marT="28142" marB="28142" anchor="ctr">
                    <a:lnL>
                      <a:noFill/>
                    </a:lnL>
                    <a:lnR>
                      <a:noFill/>
                    </a:lnR>
                    <a:lnT>
                      <a:noFill/>
                    </a:lnT>
                    <a:lnB>
                      <a:noFill/>
                    </a:lnB>
                    <a:noFill/>
                  </a:tcPr>
                </a:tc>
                <a:tc>
                  <a:txBody>
                    <a:bodyPr/>
                    <a:lstStyle/>
                    <a:p>
                      <a:r>
                        <a:rPr lang="en-IN" sz="1600"/>
                        <a:t>Dr. Dooku (Academic Coordinator)</a:t>
                      </a:r>
                    </a:p>
                  </a:txBody>
                  <a:tcPr marL="56284" marR="56284" marT="28142" marB="28142" anchor="ctr">
                    <a:lnL>
                      <a:noFill/>
                    </a:lnL>
                    <a:lnR>
                      <a:noFill/>
                    </a:lnR>
                    <a:lnT>
                      <a:noFill/>
                    </a:lnT>
                    <a:lnB>
                      <a:noFill/>
                    </a:lnB>
                    <a:noFill/>
                  </a:tcPr>
                </a:tc>
                <a:extLst>
                  <a:ext uri="{0D108BD9-81ED-4DB2-BD59-A6C34878D82A}">
                    <a16:rowId xmlns:a16="http://schemas.microsoft.com/office/drawing/2014/main" val="795575776"/>
                  </a:ext>
                </a:extLst>
              </a:tr>
              <a:tr h="256898">
                <a:tc>
                  <a:txBody>
                    <a:bodyPr/>
                    <a:lstStyle/>
                    <a:p>
                      <a:r>
                        <a:rPr lang="en-IN" sz="1600" b="1" dirty="0"/>
                        <a:t>Implementation Partner</a:t>
                      </a:r>
                      <a:endParaRPr lang="en-IN" sz="1600" dirty="0"/>
                    </a:p>
                  </a:txBody>
                  <a:tcPr marL="56284" marR="56284" marT="28142" marB="28142" anchor="ctr">
                    <a:lnL>
                      <a:noFill/>
                    </a:lnL>
                    <a:lnR>
                      <a:noFill/>
                    </a:lnR>
                    <a:lnT>
                      <a:noFill/>
                    </a:lnT>
                    <a:lnB>
                      <a:noFill/>
                    </a:lnB>
                    <a:noFill/>
                  </a:tcPr>
                </a:tc>
                <a:tc>
                  <a:txBody>
                    <a:bodyPr/>
                    <a:lstStyle/>
                    <a:p>
                      <a:r>
                        <a:rPr lang="en-US" sz="1600"/>
                        <a:t>APT IT Solutions Pvt. Ltd.</a:t>
                      </a:r>
                    </a:p>
                  </a:txBody>
                  <a:tcPr marL="56284" marR="56284" marT="28142" marB="28142" anchor="ctr">
                    <a:lnL>
                      <a:noFill/>
                    </a:lnL>
                    <a:lnR>
                      <a:noFill/>
                    </a:lnR>
                    <a:lnT>
                      <a:noFill/>
                    </a:lnT>
                    <a:lnB>
                      <a:noFill/>
                    </a:lnB>
                    <a:noFill/>
                  </a:tcPr>
                </a:tc>
                <a:extLst>
                  <a:ext uri="{0D108BD9-81ED-4DB2-BD59-A6C34878D82A}">
                    <a16:rowId xmlns:a16="http://schemas.microsoft.com/office/drawing/2014/main" val="1826553588"/>
                  </a:ext>
                </a:extLst>
              </a:tr>
              <a:tr h="256898">
                <a:tc>
                  <a:txBody>
                    <a:bodyPr/>
                    <a:lstStyle/>
                    <a:p>
                      <a:r>
                        <a:rPr lang="en-IN" sz="1600" b="1"/>
                        <a:t>Internal Project Manager</a:t>
                      </a:r>
                      <a:endParaRPr lang="en-IN" sz="1600"/>
                    </a:p>
                  </a:txBody>
                  <a:tcPr marL="56284" marR="56284" marT="28142" marB="28142" anchor="ctr">
                    <a:lnL>
                      <a:noFill/>
                    </a:lnL>
                    <a:lnR>
                      <a:noFill/>
                    </a:lnR>
                    <a:lnT>
                      <a:noFill/>
                    </a:lnT>
                    <a:lnB>
                      <a:noFill/>
                    </a:lnB>
                    <a:noFill/>
                  </a:tcPr>
                </a:tc>
                <a:tc>
                  <a:txBody>
                    <a:bodyPr/>
                    <a:lstStyle/>
                    <a:p>
                      <a:r>
                        <a:rPr lang="en-IN" sz="1600"/>
                        <a:t>Mr. Vandanam</a:t>
                      </a:r>
                    </a:p>
                  </a:txBody>
                  <a:tcPr marL="56284" marR="56284" marT="28142" marB="28142" anchor="ctr">
                    <a:lnL>
                      <a:noFill/>
                    </a:lnL>
                    <a:lnR>
                      <a:noFill/>
                    </a:lnR>
                    <a:lnT>
                      <a:noFill/>
                    </a:lnT>
                    <a:lnB>
                      <a:noFill/>
                    </a:lnB>
                    <a:noFill/>
                  </a:tcPr>
                </a:tc>
                <a:extLst>
                  <a:ext uri="{0D108BD9-81ED-4DB2-BD59-A6C34878D82A}">
                    <a16:rowId xmlns:a16="http://schemas.microsoft.com/office/drawing/2014/main" val="66946359"/>
                  </a:ext>
                </a:extLst>
              </a:tr>
              <a:tr h="256898">
                <a:tc>
                  <a:txBody>
                    <a:bodyPr/>
                    <a:lstStyle/>
                    <a:p>
                      <a:r>
                        <a:rPr lang="en-IN" sz="1600" b="1" dirty="0"/>
                        <a:t>Business Analyst</a:t>
                      </a:r>
                      <a:endParaRPr lang="en-IN" sz="1600" dirty="0"/>
                    </a:p>
                  </a:txBody>
                  <a:tcPr marL="56284" marR="56284" marT="28142" marB="28142" anchor="ctr">
                    <a:lnL>
                      <a:noFill/>
                    </a:lnL>
                    <a:lnR>
                      <a:noFill/>
                    </a:lnR>
                    <a:lnT>
                      <a:noFill/>
                    </a:lnT>
                    <a:lnB>
                      <a:noFill/>
                    </a:lnB>
                    <a:noFill/>
                  </a:tcPr>
                </a:tc>
                <a:tc>
                  <a:txBody>
                    <a:bodyPr/>
                    <a:lstStyle/>
                    <a:p>
                      <a:r>
                        <a:rPr lang="en-IN" sz="1600"/>
                        <a:t>Ms. Rashmi Asole</a:t>
                      </a:r>
                    </a:p>
                  </a:txBody>
                  <a:tcPr marL="56284" marR="56284" marT="28142" marB="28142" anchor="ctr">
                    <a:lnL>
                      <a:noFill/>
                    </a:lnL>
                    <a:lnR>
                      <a:noFill/>
                    </a:lnR>
                    <a:lnT>
                      <a:noFill/>
                    </a:lnT>
                    <a:lnB>
                      <a:noFill/>
                    </a:lnB>
                    <a:noFill/>
                  </a:tcPr>
                </a:tc>
                <a:extLst>
                  <a:ext uri="{0D108BD9-81ED-4DB2-BD59-A6C34878D82A}">
                    <a16:rowId xmlns:a16="http://schemas.microsoft.com/office/drawing/2014/main" val="4037690056"/>
                  </a:ext>
                </a:extLst>
              </a:tr>
              <a:tr h="256898">
                <a:tc>
                  <a:txBody>
                    <a:bodyPr/>
                    <a:lstStyle/>
                    <a:p>
                      <a:r>
                        <a:rPr lang="en-IN" sz="1600" b="1"/>
                        <a:t>Project Duration</a:t>
                      </a:r>
                      <a:endParaRPr lang="en-IN" sz="1600"/>
                    </a:p>
                  </a:txBody>
                  <a:tcPr marL="56284" marR="56284" marT="28142" marB="28142" anchor="ctr">
                    <a:lnL>
                      <a:noFill/>
                    </a:lnL>
                    <a:lnR>
                      <a:noFill/>
                    </a:lnR>
                    <a:lnT>
                      <a:noFill/>
                    </a:lnT>
                    <a:lnB>
                      <a:noFill/>
                    </a:lnB>
                    <a:noFill/>
                  </a:tcPr>
                </a:tc>
                <a:tc>
                  <a:txBody>
                    <a:bodyPr/>
                    <a:lstStyle/>
                    <a:p>
                      <a:r>
                        <a:rPr lang="en-IN" sz="1600"/>
                        <a:t>6 Months (Agile - 12 Sprints)</a:t>
                      </a:r>
                    </a:p>
                  </a:txBody>
                  <a:tcPr marL="56284" marR="56284" marT="28142" marB="28142" anchor="ctr">
                    <a:lnL>
                      <a:noFill/>
                    </a:lnL>
                    <a:lnR>
                      <a:noFill/>
                    </a:lnR>
                    <a:lnT>
                      <a:noFill/>
                    </a:lnT>
                    <a:lnB>
                      <a:noFill/>
                    </a:lnB>
                    <a:noFill/>
                  </a:tcPr>
                </a:tc>
                <a:extLst>
                  <a:ext uri="{0D108BD9-81ED-4DB2-BD59-A6C34878D82A}">
                    <a16:rowId xmlns:a16="http://schemas.microsoft.com/office/drawing/2014/main" val="1136013638"/>
                  </a:ext>
                </a:extLst>
              </a:tr>
              <a:tr h="256898">
                <a:tc>
                  <a:txBody>
                    <a:bodyPr/>
                    <a:lstStyle/>
                    <a:p>
                      <a:r>
                        <a:rPr lang="en-IN" sz="1600" b="1"/>
                        <a:t>Estimated Budget</a:t>
                      </a:r>
                      <a:endParaRPr lang="en-IN" sz="1600"/>
                    </a:p>
                  </a:txBody>
                  <a:tcPr marL="56284" marR="56284" marT="28142" marB="28142" anchor="ctr">
                    <a:lnL>
                      <a:noFill/>
                    </a:lnL>
                    <a:lnR>
                      <a:noFill/>
                    </a:lnR>
                    <a:lnT>
                      <a:noFill/>
                    </a:lnT>
                    <a:lnB>
                      <a:noFill/>
                    </a:lnB>
                    <a:noFill/>
                  </a:tcPr>
                </a:tc>
                <a:tc>
                  <a:txBody>
                    <a:bodyPr/>
                    <a:lstStyle/>
                    <a:p>
                      <a:r>
                        <a:rPr lang="en-IN" sz="1600"/>
                        <a:t>₹ 20,00,000</a:t>
                      </a:r>
                    </a:p>
                  </a:txBody>
                  <a:tcPr marL="56284" marR="56284" marT="28142" marB="28142" anchor="ctr">
                    <a:lnL>
                      <a:noFill/>
                    </a:lnL>
                    <a:lnR>
                      <a:noFill/>
                    </a:lnR>
                    <a:lnT>
                      <a:noFill/>
                    </a:lnT>
                    <a:lnB>
                      <a:noFill/>
                    </a:lnB>
                    <a:noFill/>
                  </a:tcPr>
                </a:tc>
                <a:extLst>
                  <a:ext uri="{0D108BD9-81ED-4DB2-BD59-A6C34878D82A}">
                    <a16:rowId xmlns:a16="http://schemas.microsoft.com/office/drawing/2014/main" val="1716471716"/>
                  </a:ext>
                </a:extLst>
              </a:tr>
              <a:tr h="256898">
                <a:tc>
                  <a:txBody>
                    <a:bodyPr/>
                    <a:lstStyle/>
                    <a:p>
                      <a:r>
                        <a:rPr lang="en-IN" sz="1600" b="1"/>
                        <a:t>Approval Status</a:t>
                      </a:r>
                      <a:endParaRPr lang="en-IN" sz="1600"/>
                    </a:p>
                  </a:txBody>
                  <a:tcPr marL="56284" marR="56284" marT="28142" marB="28142" anchor="ctr">
                    <a:lnL>
                      <a:noFill/>
                    </a:lnL>
                    <a:lnR>
                      <a:noFill/>
                    </a:lnR>
                    <a:lnT>
                      <a:noFill/>
                    </a:lnT>
                    <a:lnB>
                      <a:noFill/>
                    </a:lnB>
                    <a:noFill/>
                  </a:tcPr>
                </a:tc>
                <a:tc>
                  <a:txBody>
                    <a:bodyPr/>
                    <a:lstStyle/>
                    <a:p>
                      <a:r>
                        <a:rPr lang="en-IN" sz="1600"/>
                        <a:t>☐ Approved   ☐ Pending   ☐ Rejected</a:t>
                      </a:r>
                    </a:p>
                  </a:txBody>
                  <a:tcPr marL="56284" marR="56284" marT="28142" marB="28142" anchor="ctr">
                    <a:lnL>
                      <a:noFill/>
                    </a:lnL>
                    <a:lnR>
                      <a:noFill/>
                    </a:lnR>
                    <a:lnT>
                      <a:noFill/>
                    </a:lnT>
                    <a:lnB>
                      <a:noFill/>
                    </a:lnB>
                    <a:noFill/>
                  </a:tcPr>
                </a:tc>
                <a:extLst>
                  <a:ext uri="{0D108BD9-81ED-4DB2-BD59-A6C34878D82A}">
                    <a16:rowId xmlns:a16="http://schemas.microsoft.com/office/drawing/2014/main" val="3038208694"/>
                  </a:ext>
                </a:extLst>
              </a:tr>
              <a:tr h="256898">
                <a:tc>
                  <a:txBody>
                    <a:bodyPr/>
                    <a:lstStyle/>
                    <a:p>
                      <a:r>
                        <a:rPr lang="en-IN" sz="1600" b="1"/>
                        <a:t>Comments</a:t>
                      </a:r>
                      <a:endParaRPr lang="en-IN" sz="1600"/>
                    </a:p>
                  </a:txBody>
                  <a:tcPr marL="56284" marR="56284" marT="28142" marB="28142" anchor="ctr">
                    <a:lnL>
                      <a:noFill/>
                    </a:lnL>
                    <a:lnR>
                      <a:noFill/>
                    </a:lnR>
                    <a:lnT>
                      <a:noFill/>
                    </a:lnT>
                    <a:lnB>
                      <a:noFill/>
                    </a:lnB>
                    <a:noFill/>
                  </a:tcPr>
                </a:tc>
                <a:tc>
                  <a:txBody>
                    <a:bodyPr/>
                    <a:lstStyle/>
                    <a:p>
                      <a:endParaRPr lang="en-IN" sz="1600"/>
                    </a:p>
                  </a:txBody>
                  <a:tcPr marL="56284" marR="56284" marT="28142" marB="28142" anchor="ctr">
                    <a:lnL>
                      <a:noFill/>
                    </a:lnL>
                    <a:lnR>
                      <a:noFill/>
                    </a:lnR>
                    <a:lnT>
                      <a:noFill/>
                    </a:lnT>
                    <a:lnB>
                      <a:noFill/>
                    </a:lnB>
                    <a:noFill/>
                  </a:tcPr>
                </a:tc>
                <a:extLst>
                  <a:ext uri="{0D108BD9-81ED-4DB2-BD59-A6C34878D82A}">
                    <a16:rowId xmlns:a16="http://schemas.microsoft.com/office/drawing/2014/main" val="2290360467"/>
                  </a:ext>
                </a:extLst>
              </a:tr>
              <a:tr h="256898">
                <a:tc>
                  <a:txBody>
                    <a:bodyPr/>
                    <a:lstStyle/>
                    <a:p>
                      <a:r>
                        <a:rPr lang="en-IN" sz="1600" b="1"/>
                        <a:t>Date</a:t>
                      </a:r>
                      <a:endParaRPr lang="en-IN" sz="1600"/>
                    </a:p>
                  </a:txBody>
                  <a:tcPr marL="56284" marR="56284" marT="28142" marB="28142" anchor="ctr">
                    <a:lnL>
                      <a:noFill/>
                    </a:lnL>
                    <a:lnR>
                      <a:noFill/>
                    </a:lnR>
                    <a:lnT>
                      <a:noFill/>
                    </a:lnT>
                    <a:lnB>
                      <a:noFill/>
                    </a:lnB>
                    <a:noFill/>
                  </a:tcPr>
                </a:tc>
                <a:tc>
                  <a:txBody>
                    <a:bodyPr/>
                    <a:lstStyle/>
                    <a:p>
                      <a:r>
                        <a:rPr lang="en-IN" sz="1600"/>
                        <a:t>[Insert Date Here]</a:t>
                      </a:r>
                    </a:p>
                  </a:txBody>
                  <a:tcPr marL="56284" marR="56284" marT="28142" marB="28142" anchor="ctr">
                    <a:lnL>
                      <a:noFill/>
                    </a:lnL>
                    <a:lnR>
                      <a:noFill/>
                    </a:lnR>
                    <a:lnT>
                      <a:noFill/>
                    </a:lnT>
                    <a:lnB>
                      <a:noFill/>
                    </a:lnB>
                    <a:noFill/>
                  </a:tcPr>
                </a:tc>
                <a:extLst>
                  <a:ext uri="{0D108BD9-81ED-4DB2-BD59-A6C34878D82A}">
                    <a16:rowId xmlns:a16="http://schemas.microsoft.com/office/drawing/2014/main" val="2878852747"/>
                  </a:ext>
                </a:extLst>
              </a:tr>
              <a:tr h="256898">
                <a:tc>
                  <a:txBody>
                    <a:bodyPr/>
                    <a:lstStyle/>
                    <a:p>
                      <a:r>
                        <a:rPr lang="en-IN" sz="1600" b="1"/>
                        <a:t>Signature (Client PM)</a:t>
                      </a:r>
                      <a:endParaRPr lang="en-IN" sz="1600"/>
                    </a:p>
                  </a:txBody>
                  <a:tcPr marL="56284" marR="56284" marT="28142" marB="28142" anchor="ctr">
                    <a:lnL>
                      <a:noFill/>
                    </a:lnL>
                    <a:lnR>
                      <a:noFill/>
                    </a:lnR>
                    <a:lnT>
                      <a:noFill/>
                    </a:lnT>
                    <a:lnB>
                      <a:noFill/>
                    </a:lnB>
                    <a:noFill/>
                  </a:tcPr>
                </a:tc>
                <a:tc>
                  <a:txBody>
                    <a:bodyPr/>
                    <a:lstStyle/>
                    <a:p>
                      <a:r>
                        <a:rPr lang="en-IN" sz="1600"/>
                        <a:t>____________________</a:t>
                      </a:r>
                    </a:p>
                  </a:txBody>
                  <a:tcPr marL="56284" marR="56284" marT="28142" marB="28142" anchor="ctr">
                    <a:lnL>
                      <a:noFill/>
                    </a:lnL>
                    <a:lnR>
                      <a:noFill/>
                    </a:lnR>
                    <a:lnT>
                      <a:noFill/>
                    </a:lnT>
                    <a:lnB>
                      <a:noFill/>
                    </a:lnB>
                    <a:noFill/>
                  </a:tcPr>
                </a:tc>
                <a:extLst>
                  <a:ext uri="{0D108BD9-81ED-4DB2-BD59-A6C34878D82A}">
                    <a16:rowId xmlns:a16="http://schemas.microsoft.com/office/drawing/2014/main" val="2866674264"/>
                  </a:ext>
                </a:extLst>
              </a:tr>
              <a:tr h="256898">
                <a:tc>
                  <a:txBody>
                    <a:bodyPr/>
                    <a:lstStyle/>
                    <a:p>
                      <a:r>
                        <a:rPr lang="en-IN" sz="1600" b="1"/>
                        <a:t>Signature (APT PM)</a:t>
                      </a:r>
                      <a:endParaRPr lang="en-IN" sz="1600"/>
                    </a:p>
                  </a:txBody>
                  <a:tcPr marL="56284" marR="56284" marT="28142" marB="28142" anchor="ctr">
                    <a:lnL>
                      <a:noFill/>
                    </a:lnL>
                    <a:lnR>
                      <a:noFill/>
                    </a:lnR>
                    <a:lnT>
                      <a:noFill/>
                    </a:lnT>
                    <a:lnB>
                      <a:noFill/>
                    </a:lnB>
                    <a:noFill/>
                  </a:tcPr>
                </a:tc>
                <a:tc>
                  <a:txBody>
                    <a:bodyPr/>
                    <a:lstStyle/>
                    <a:p>
                      <a:r>
                        <a:rPr lang="en-IN" sz="1600" dirty="0"/>
                        <a:t>____________________</a:t>
                      </a:r>
                    </a:p>
                  </a:txBody>
                  <a:tcPr marL="56284" marR="56284" marT="28142" marB="28142" anchor="ctr">
                    <a:lnL>
                      <a:noFill/>
                    </a:lnL>
                    <a:lnR>
                      <a:noFill/>
                    </a:lnR>
                    <a:lnT>
                      <a:noFill/>
                    </a:lnT>
                    <a:lnB>
                      <a:noFill/>
                    </a:lnB>
                    <a:noFill/>
                  </a:tcPr>
                </a:tc>
                <a:extLst>
                  <a:ext uri="{0D108BD9-81ED-4DB2-BD59-A6C34878D82A}">
                    <a16:rowId xmlns:a16="http://schemas.microsoft.com/office/drawing/2014/main" val="1503262490"/>
                  </a:ext>
                </a:extLst>
              </a:tr>
            </a:tbl>
          </a:graphicData>
        </a:graphic>
      </p:graphicFrame>
    </p:spTree>
    <p:extLst>
      <p:ext uri="{BB962C8B-B14F-4D97-AF65-F5344CB8AC3E}">
        <p14:creationId xmlns:p14="http://schemas.microsoft.com/office/powerpoint/2010/main" val="75867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1192845"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908400" y="276774"/>
            <a:ext cx="5062026" cy="667606"/>
          </a:xfrm>
        </p:spPr>
        <p:txBody>
          <a:bodyPr anchor="b">
            <a:normAutofit/>
          </a:bodyPr>
          <a:lstStyle/>
          <a:p>
            <a:pPr algn="l"/>
            <a:r>
              <a:rPr lang="en-US" sz="4000" b="1" dirty="0">
                <a:latin typeface="Calibri" panose="020F0502020204030204" pitchFamily="34" charset="0"/>
                <a:ea typeface="Calibri" panose="020F0502020204030204" pitchFamily="34" charset="0"/>
                <a:cs typeface="Calibri" panose="020F0502020204030204" pitchFamily="34" charset="0"/>
              </a:rPr>
              <a:t>Situation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588958" y="1247224"/>
            <a:ext cx="10073390" cy="5003673"/>
          </a:xfrm>
        </p:spPr>
        <p:txBody>
          <a:bodyPr anchor="t">
            <a:norm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At Dr. G. R. Institute of Technology &amp; Research (DRGIT&amp;R), curriculum mapping and outcome tracking are essential for maintaining academic quality and meeting Outcome-Based Education (OBE) standards. Faculty across departments—Computer, IT, AIML, Civil, Mechanical, and Electronics—are responsible for aligning every subject with defined Course Outcomes (COs), Program Outcomes (POs), and Program Specific Outcomes (PSOs), using Bloom’s Taxonomy.</a:t>
            </a:r>
          </a:p>
          <a:p>
            <a:r>
              <a:rPr lang="en-US" sz="2000" b="1" dirty="0">
                <a:latin typeface="Calibri" panose="020F0502020204030204" pitchFamily="34" charset="0"/>
                <a:ea typeface="Calibri" panose="020F0502020204030204" pitchFamily="34" charset="0"/>
                <a:cs typeface="Calibri" panose="020F0502020204030204" pitchFamily="34" charset="0"/>
              </a:rPr>
              <a:t>However, the existing process is largely manual, relying on Excel sheets and fragmented records, leading to:</a:t>
            </a:r>
          </a:p>
          <a:p>
            <a:r>
              <a:rPr lang="en-US" sz="2000" b="1" dirty="0">
                <a:latin typeface="Calibri" panose="020F0502020204030204" pitchFamily="34" charset="0"/>
                <a:ea typeface="Calibri" panose="020F0502020204030204" pitchFamily="34" charset="0"/>
                <a:cs typeface="Calibri" panose="020F0502020204030204" pitchFamily="34" charset="0"/>
              </a:rPr>
              <a:t>Redundant effort in every academic term</a:t>
            </a:r>
          </a:p>
          <a:p>
            <a:r>
              <a:rPr lang="en-US" sz="2000" b="1" dirty="0">
                <a:latin typeface="Calibri" panose="020F0502020204030204" pitchFamily="34" charset="0"/>
                <a:ea typeface="Calibri" panose="020F0502020204030204" pitchFamily="34" charset="0"/>
                <a:cs typeface="Calibri" panose="020F0502020204030204" pitchFamily="34" charset="0"/>
              </a:rPr>
              <a:t>Human errors in CO-PO mapping and attainment calculation</a:t>
            </a:r>
          </a:p>
          <a:p>
            <a:r>
              <a:rPr lang="en-US" sz="2000" b="1" dirty="0">
                <a:latin typeface="Calibri" panose="020F0502020204030204" pitchFamily="34" charset="0"/>
                <a:ea typeface="Calibri" panose="020F0502020204030204" pitchFamily="34" charset="0"/>
                <a:cs typeface="Calibri" panose="020F0502020204030204" pitchFamily="34" charset="0"/>
              </a:rPr>
              <a:t>Difficulty in preparing NBA/NAAC audit reports</a:t>
            </a:r>
          </a:p>
          <a:p>
            <a:r>
              <a:rPr lang="en-US" sz="2000" b="1" dirty="0">
                <a:latin typeface="Calibri" panose="020F0502020204030204" pitchFamily="34" charset="0"/>
                <a:ea typeface="Calibri" panose="020F0502020204030204" pitchFamily="34" charset="0"/>
                <a:cs typeface="Calibri" panose="020F0502020204030204" pitchFamily="34" charset="0"/>
              </a:rPr>
              <a:t>Lack of actionable data for curriculum improvement</a:t>
            </a:r>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8ECB-7B4C-8302-ADB6-4D74C20E2A52}"/>
              </a:ext>
            </a:extLst>
          </p:cNvPr>
          <p:cNvSpPr>
            <a:spLocks noGrp="1"/>
          </p:cNvSpPr>
          <p:nvPr>
            <p:ph type="title"/>
          </p:nvPr>
        </p:nvSpPr>
        <p:spPr>
          <a:xfrm>
            <a:off x="-863184" y="145739"/>
            <a:ext cx="5495143" cy="832231"/>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Problem</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39A25C9-EBBE-C90E-2AF8-AB64C6D65210}"/>
              </a:ext>
            </a:extLst>
          </p:cNvPr>
          <p:cNvSpPr>
            <a:spLocks noGrp="1"/>
          </p:cNvSpPr>
          <p:nvPr>
            <p:ph type="body" idx="1"/>
          </p:nvPr>
        </p:nvSpPr>
        <p:spPr>
          <a:xfrm>
            <a:off x="826034" y="1143314"/>
            <a:ext cx="10941244" cy="4942968"/>
          </a:xfrm>
        </p:spPr>
        <p:txBody>
          <a:bodyPr>
            <a:noAutofit/>
          </a:bodyPr>
          <a:lstStyle/>
          <a:p>
            <a:pPr algn="l"/>
            <a:r>
              <a:rPr lang="en-US" b="1" dirty="0">
                <a:effectLst/>
                <a:latin typeface="Calibri" panose="020F0502020204030204" pitchFamily="34" charset="0"/>
                <a:ea typeface="Calibri" panose="020F0502020204030204" pitchFamily="34" charset="0"/>
                <a:cs typeface="Calibri" panose="020F0502020204030204" pitchFamily="34" charset="0"/>
              </a:rPr>
              <a:t>DRGIT&amp;R faces growing pressure to maintain compliance with NBA and NAAC accreditation standards under the Outcome-Based Education (OBE) model. However, the existing curriculum mapping process presents several critical challenges</a:t>
            </a:r>
            <a:r>
              <a:rPr lang="en-US" b="1" dirty="0">
                <a:latin typeface="Calibri" panose="020F0502020204030204" pitchFamily="34" charset="0"/>
                <a:ea typeface="Calibri" panose="020F0502020204030204" pitchFamily="34" charset="0"/>
                <a:cs typeface="Calibri" panose="020F0502020204030204" pitchFamily="34" charset="0"/>
              </a:rPr>
              <a:t>:</a:t>
            </a:r>
          </a:p>
          <a:p>
            <a:pPr algn="l"/>
            <a:endParaRPr lang="en-US" b="1"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Manual and repetitive work: Faculty repeatedly fill CO-PO matrices in Excel for each term</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Data inconsistency: No centralized system; versions of spreadsheets vary across departments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Error-prone attainment calculation: Attainment of COs, POs, and PSOs is calculated manually</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Error-prone attainment calculation: Attainment of COs, POs, and PSOs is calculated manually</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Time Consuming Audits: Generating reports for accreditation bodies is slow and stressful</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Poor historical tracking: </a:t>
            </a:r>
            <a:r>
              <a:rPr lang="en-US" b="1" dirty="0">
                <a:latin typeface="Calibri" panose="020F0502020204030204" pitchFamily="34" charset="0"/>
                <a:ea typeface="Calibri" panose="020F0502020204030204" pitchFamily="34" charset="0"/>
                <a:cs typeface="Calibri" panose="020F0502020204030204" pitchFamily="34" charset="0"/>
              </a:rPr>
              <a:t>Past data is fragmented and difficult to retrieve for analysis</a:t>
            </a:r>
          </a:p>
          <a:p>
            <a:pPr algn="l"/>
            <a:r>
              <a:rPr lang="en-US" b="1" dirty="0">
                <a:latin typeface="Calibri" panose="020F0502020204030204" pitchFamily="34" charset="0"/>
                <a:ea typeface="Calibri" panose="020F0502020204030204" pitchFamily="34" charset="0"/>
                <a:cs typeface="Calibri" panose="020F0502020204030204" pitchFamily="34" charset="0"/>
              </a:rPr>
              <a:t>These issues impact academic quality, increase workload, and reduce transparency for decision-making.</a:t>
            </a:r>
          </a:p>
          <a:p>
            <a:pPr algn="l"/>
            <a:endParaRPr lang="en-IN"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1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6C50-BD12-64B6-1277-C9F0738AC958}"/>
              </a:ext>
            </a:extLst>
          </p:cNvPr>
          <p:cNvSpPr>
            <a:spLocks noGrp="1"/>
          </p:cNvSpPr>
          <p:nvPr>
            <p:ph type="title"/>
          </p:nvPr>
        </p:nvSpPr>
        <p:spPr>
          <a:xfrm>
            <a:off x="0" y="157119"/>
            <a:ext cx="4616970" cy="982133"/>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Opportunity</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8AC5346-2681-D686-046D-AD10368328D6}"/>
              </a:ext>
            </a:extLst>
          </p:cNvPr>
          <p:cNvSpPr>
            <a:spLocks noGrp="1"/>
          </p:cNvSpPr>
          <p:nvPr>
            <p:ph type="body" idx="1"/>
          </p:nvPr>
        </p:nvSpPr>
        <p:spPr>
          <a:xfrm>
            <a:off x="321039" y="1260081"/>
            <a:ext cx="11686081" cy="5335591"/>
          </a:xfrm>
        </p:spPr>
        <p:txBody>
          <a:bodyPr>
            <a:normAutofit/>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DRGIT&amp;R has a unique opportunity to lead in academic innovation by adopting a smart, centralized system for curriculum mapping and outcome analytics. With a focus on data-driven education and digital transformation, the institution can:</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Automate curriculum mapping </a:t>
            </a:r>
            <a:r>
              <a:rPr lang="en-US" b="1" dirty="0">
                <a:latin typeface="Calibri" panose="020F0502020204030204" pitchFamily="34" charset="0"/>
                <a:ea typeface="Calibri" panose="020F0502020204030204" pitchFamily="34" charset="0"/>
                <a:cs typeface="Calibri" panose="020F0502020204030204" pitchFamily="34" charset="0"/>
              </a:rPr>
              <a:t>across all departments using a unified platform</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Generate real-time CO-PO-PSO attainment reports for internal improvement and external audits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Leverage data mining techniques to detect learning gaps, curriculum overlaps, and low-performing Cos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Save faculty time spent on manual tracking and calculations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Ensure audit readiness with centralized, accurate, and structured academic records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Align academic delivery with OBE goals through continuous improvement and insights</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912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327D-F5FE-9D69-584C-39381A1395BF}"/>
              </a:ext>
            </a:extLst>
          </p:cNvPr>
          <p:cNvSpPr>
            <a:spLocks noGrp="1"/>
          </p:cNvSpPr>
          <p:nvPr>
            <p:ph type="title"/>
          </p:nvPr>
        </p:nvSpPr>
        <p:spPr>
          <a:xfrm>
            <a:off x="0" y="1"/>
            <a:ext cx="7210269" cy="1469036"/>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Purpose Statement (Goals): 	</a:t>
            </a:r>
            <a:br>
              <a:rPr lang="en-IN" b="1" dirty="0">
                <a:latin typeface="Calibri" panose="020F0502020204030204" pitchFamily="34" charset="0"/>
                <a:ea typeface="Calibri" panose="020F0502020204030204" pitchFamily="34" charset="0"/>
                <a:cs typeface="Calibri" panose="020F0502020204030204" pitchFamily="34" charset="0"/>
              </a:rPr>
            </a:b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60D9DC2-37AD-FEA3-3FC9-2F3DF3E38D7F}"/>
              </a:ext>
            </a:extLst>
          </p:cNvPr>
          <p:cNvSpPr>
            <a:spLocks noGrp="1"/>
          </p:cNvSpPr>
          <p:nvPr>
            <p:ph type="body" idx="1"/>
          </p:nvPr>
        </p:nvSpPr>
        <p:spPr>
          <a:xfrm>
            <a:off x="1025578" y="2399334"/>
            <a:ext cx="9590550" cy="1333494"/>
          </a:xfrm>
        </p:spPr>
        <p:txBody>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The primary purpose of the CurriMap project is to develop a robust, scalable, and user-friendly digital platform that enables DRGIT&amp;R to efficiently manage curriculum mapping and academic performance analytics in alignment with OBE principles.</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38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3FB4-DC68-A628-FC60-BC487F110EA1}"/>
              </a:ext>
            </a:extLst>
          </p:cNvPr>
          <p:cNvSpPr>
            <a:spLocks noGrp="1"/>
          </p:cNvSpPr>
          <p:nvPr>
            <p:ph type="title"/>
          </p:nvPr>
        </p:nvSpPr>
        <p:spPr>
          <a:xfrm>
            <a:off x="-2272259" y="-119921"/>
            <a:ext cx="9590550" cy="1333495"/>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Project Objectives 	</a:t>
            </a:r>
            <a:br>
              <a:rPr lang="en-IN" b="1" dirty="0">
                <a:latin typeface="Calibri" panose="020F0502020204030204" pitchFamily="34" charset="0"/>
                <a:ea typeface="Calibri" panose="020F0502020204030204" pitchFamily="34" charset="0"/>
                <a:cs typeface="Calibri" panose="020F0502020204030204" pitchFamily="34" charset="0"/>
              </a:rPr>
            </a:b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E64B66F-0902-2666-B427-6FEDCFE9D541}"/>
              </a:ext>
            </a:extLst>
          </p:cNvPr>
          <p:cNvSpPr>
            <a:spLocks noGrp="1"/>
          </p:cNvSpPr>
          <p:nvPr>
            <p:ph type="body" idx="1"/>
          </p:nvPr>
        </p:nvSpPr>
        <p:spPr>
          <a:xfrm>
            <a:off x="186128" y="975268"/>
            <a:ext cx="11895943" cy="4870895"/>
          </a:xfrm>
        </p:spPr>
        <p:txBody>
          <a:bodyPr>
            <a:normAutofit/>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The CurriMap project is designed to meet key academic, operational, and quality assurance objectives at DRGIT&amp;R, in alignment with Outcome-Based Education (OBE) principles.</a:t>
            </a:r>
          </a:p>
          <a:p>
            <a:pPr algn="l"/>
            <a:r>
              <a:rPr lang="en-IN" b="1" dirty="0">
                <a:effectLst/>
                <a:latin typeface="Calibri" panose="020F0502020204030204" pitchFamily="34" charset="0"/>
                <a:ea typeface="Calibri" panose="020F0502020204030204" pitchFamily="34" charset="0"/>
                <a:cs typeface="Calibri" panose="020F0502020204030204" pitchFamily="34" charset="0"/>
              </a:rPr>
              <a:t>Key Objectives: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To develop a web-based platform for defining and mapping COs, POs, PSOs, and Bloom’s levels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To automate the calculation of CO-PO attainment using assessment and feedback data</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To implement an ETL pipeline for standardized data extraction, transformation, and loading</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To apply data mining techniques for identifying academic improvement areas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To provide dashboards and downloadable reports for NBA/NAAC audits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To reduce manual workload and improve accuracy in curriculum outcome analysis</a:t>
            </a:r>
          </a:p>
          <a:p>
            <a:pPr marL="342900" indent="-342900" algn="l">
              <a:buFont typeface="Arial" panose="020B0604020202020204" pitchFamily="34" charset="0"/>
              <a:buChar char="•"/>
            </a:pPr>
            <a:r>
              <a:rPr lang="en-IN" b="1" dirty="0">
                <a:latin typeface="Calibri" panose="020F0502020204030204" pitchFamily="34" charset="0"/>
                <a:ea typeface="Calibri" panose="020F0502020204030204" pitchFamily="34" charset="0"/>
                <a:cs typeface="Calibri" panose="020F0502020204030204" pitchFamily="34" charset="0"/>
              </a:rPr>
              <a:t>To ensure secure, multi-role access (faculty, admin, HODs) with proper data visibility</a:t>
            </a:r>
          </a:p>
          <a:p>
            <a:pPr algn="l"/>
            <a:endParaRPr lang="en-IN" b="1" dirty="0"/>
          </a:p>
        </p:txBody>
      </p:sp>
    </p:spTree>
    <p:extLst>
      <p:ext uri="{BB962C8B-B14F-4D97-AF65-F5344CB8AC3E}">
        <p14:creationId xmlns:p14="http://schemas.microsoft.com/office/powerpoint/2010/main" val="167339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439C-5996-3899-1CFB-7DA31382032D}"/>
              </a:ext>
            </a:extLst>
          </p:cNvPr>
          <p:cNvSpPr>
            <a:spLocks noGrp="1"/>
          </p:cNvSpPr>
          <p:nvPr>
            <p:ph type="title"/>
          </p:nvPr>
        </p:nvSpPr>
        <p:spPr>
          <a:xfrm>
            <a:off x="-2062395" y="212206"/>
            <a:ext cx="9590550" cy="1102054"/>
          </a:xfrm>
        </p:spPr>
        <p:txBody>
          <a:bodyPr>
            <a:noAutofit/>
          </a:bodyPr>
          <a:lstStyle/>
          <a:p>
            <a:r>
              <a:rPr lang="en-IN" b="1" dirty="0">
                <a:latin typeface="Calibri" panose="020F0502020204030204" pitchFamily="34" charset="0"/>
                <a:ea typeface="Calibri" panose="020F0502020204030204" pitchFamily="34" charset="0"/>
                <a:cs typeface="Calibri" panose="020F0502020204030204" pitchFamily="34" charset="0"/>
              </a:rPr>
              <a:t>Success Criteria </a:t>
            </a:r>
            <a:r>
              <a:rPr lang="en-IN" dirty="0">
                <a:latin typeface="Calibri" panose="020F0502020204030204" pitchFamily="34" charset="0"/>
                <a:ea typeface="Calibri" panose="020F0502020204030204" pitchFamily="34" charset="0"/>
                <a:cs typeface="Calibri" panose="020F0502020204030204" pitchFamily="34" charset="0"/>
              </a:rPr>
              <a:t>	</a:t>
            </a:r>
            <a:br>
              <a:rPr lang="en-IN" dirty="0">
                <a:latin typeface="Calibri" panose="020F0502020204030204" pitchFamily="34" charset="0"/>
                <a:ea typeface="Calibri" panose="020F0502020204030204" pitchFamily="34" charset="0"/>
                <a:cs typeface="Calibri" panose="020F0502020204030204" pitchFamily="34" charset="0"/>
              </a:rPr>
            </a:b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2072A20E-83FD-59F5-9C47-6948EE5D89DD}"/>
              </a:ext>
            </a:extLst>
          </p:cNvPr>
          <p:cNvSpPr>
            <a:spLocks noGrp="1" noChangeArrowheads="1"/>
          </p:cNvSpPr>
          <p:nvPr>
            <p:ph type="body" idx="1"/>
          </p:nvPr>
        </p:nvSpPr>
        <p:spPr bwMode="auto">
          <a:xfrm>
            <a:off x="1070548" y="1314260"/>
            <a:ext cx="7943457" cy="30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system accurately calculates CO-PO attainment</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Faculty from all departments are using it regularly</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NBA/NAAC audit reports are generated without manual effort</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college saves time and improves academic quality</a:t>
            </a:r>
          </a:p>
          <a:p>
            <a:pPr lvl="0" algn="l" defTabSz="914400" eaLnBrk="0" fontAlgn="base" hangingPunct="0">
              <a:lnSpc>
                <a:spcPct val="200000"/>
              </a:lnSpc>
              <a:spcBef>
                <a:spcPct val="0"/>
              </a:spcBef>
              <a:spcAft>
                <a:spcPct val="0"/>
              </a:spcAft>
              <a:buClrTx/>
              <a:buSzTx/>
              <a:buFontTx/>
              <a:buChar char="•"/>
            </a:pPr>
            <a:r>
              <a:rPr lang="en-US" b="1" dirty="0">
                <a:latin typeface="Calibri" panose="020F0502020204030204" pitchFamily="34" charset="0"/>
                <a:ea typeface="Calibri" panose="020F0502020204030204" pitchFamily="34" charset="0"/>
                <a:cs typeface="Calibri" panose="020F0502020204030204" pitchFamily="34" charset="0"/>
              </a:rPr>
              <a:t>At least 80% faculty actively using the system within one academic term</a:t>
            </a:r>
            <a:endPar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96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01F9-0344-E6CA-B100-6F920575DDD4}"/>
              </a:ext>
            </a:extLst>
          </p:cNvPr>
          <p:cNvSpPr>
            <a:spLocks noGrp="1"/>
          </p:cNvSpPr>
          <p:nvPr>
            <p:ph type="title"/>
          </p:nvPr>
        </p:nvSpPr>
        <p:spPr>
          <a:xfrm>
            <a:off x="-2272259" y="269193"/>
            <a:ext cx="9590550" cy="1064302"/>
          </a:xfrm>
        </p:spPr>
        <p:txBody>
          <a:bodyPr>
            <a:noAutofit/>
          </a:bodyPr>
          <a:lstStyle/>
          <a:p>
            <a:r>
              <a:rPr lang="en-IN" b="1" dirty="0">
                <a:latin typeface="Calibri" panose="020F0502020204030204" pitchFamily="34" charset="0"/>
                <a:ea typeface="Calibri" panose="020F0502020204030204" pitchFamily="34" charset="0"/>
                <a:cs typeface="Calibri" panose="020F0502020204030204" pitchFamily="34" charset="0"/>
              </a:rPr>
              <a:t>Methods/Approach: </a:t>
            </a:r>
            <a:br>
              <a:rPr lang="en-IN" b="1" dirty="0">
                <a:latin typeface="Calibri" panose="020F0502020204030204" pitchFamily="34" charset="0"/>
                <a:ea typeface="Calibri" panose="020F0502020204030204" pitchFamily="34" charset="0"/>
                <a:cs typeface="Calibri" panose="020F0502020204030204" pitchFamily="34" charset="0"/>
              </a:rPr>
            </a:b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B758099-8744-8AD6-2FA3-A69BD312C119}"/>
              </a:ext>
            </a:extLst>
          </p:cNvPr>
          <p:cNvSpPr>
            <a:spLocks noGrp="1"/>
          </p:cNvSpPr>
          <p:nvPr>
            <p:ph type="body" idx="1"/>
          </p:nvPr>
        </p:nvSpPr>
        <p:spPr>
          <a:xfrm>
            <a:off x="246088" y="1005249"/>
            <a:ext cx="11945911" cy="5275630"/>
          </a:xfrm>
        </p:spPr>
        <p:txBody>
          <a:bodyPr>
            <a:normAutofit/>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The </a:t>
            </a:r>
            <a:r>
              <a:rPr lang="en-US" b="1" dirty="0" err="1">
                <a:latin typeface="Calibri" panose="020F0502020204030204" pitchFamily="34" charset="0"/>
                <a:ea typeface="Calibri" panose="020F0502020204030204" pitchFamily="34" charset="0"/>
                <a:cs typeface="Calibri" panose="020F0502020204030204" pitchFamily="34" charset="0"/>
              </a:rPr>
              <a:t>Currimap</a:t>
            </a:r>
            <a:r>
              <a:rPr lang="en-US" b="1" dirty="0">
                <a:latin typeface="Calibri" panose="020F0502020204030204" pitchFamily="34" charset="0"/>
                <a:ea typeface="Calibri" panose="020F0502020204030204" pitchFamily="34" charset="0"/>
                <a:cs typeface="Calibri" panose="020F0502020204030204" pitchFamily="34" charset="0"/>
              </a:rPr>
              <a:t> project  executed using a complete Agile methodology to ensure flexibility, faster delivery, and continuous stakeholder involvement</a:t>
            </a:r>
          </a:p>
          <a:p>
            <a:pPr marL="342900" indent="-342900" algn="l">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Establish Selection Committee and Define Requirements:</a:t>
            </a:r>
          </a:p>
          <a:p>
            <a:pPr marL="285750" indent="-285750" algn="l">
              <a:lnSpc>
                <a:spcPct val="10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Formed core stakeholder group: faculty, HODs, and admin</a:t>
            </a:r>
          </a:p>
          <a:p>
            <a:pPr marL="285750" indent="-285750" algn="l">
              <a:lnSpc>
                <a:spcPct val="10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 Conducted discovery sessions to gather functional and non-functional requirements</a:t>
            </a:r>
          </a:p>
          <a:p>
            <a:pPr marL="285750" indent="-285750" algn="l">
              <a:lnSpc>
                <a:spcPct val="10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 Defined backlog of user stories with clear acceptance criteria</a:t>
            </a:r>
          </a:p>
          <a:p>
            <a:pPr algn="l">
              <a:lnSpc>
                <a:spcPct val="100000"/>
              </a:lnSpc>
            </a:pPr>
            <a:endParaRPr lang="en-US" b="1" dirty="0">
              <a:latin typeface="Calibri" panose="020F0502020204030204" pitchFamily="34" charset="0"/>
              <a:ea typeface="Calibri" panose="020F0502020204030204" pitchFamily="34" charset="0"/>
              <a:cs typeface="Calibri" panose="020F0502020204030204" pitchFamily="34" charset="0"/>
            </a:endParaRPr>
          </a:p>
          <a:p>
            <a:pPr algn="l"/>
            <a:r>
              <a:rPr lang="en-US" b="1" dirty="0">
                <a:latin typeface="Calibri" panose="020F0502020204030204" pitchFamily="34" charset="0"/>
                <a:ea typeface="Calibri" panose="020F0502020204030204" pitchFamily="34" charset="0"/>
                <a:cs typeface="Calibri" panose="020F0502020204030204" pitchFamily="34" charset="0"/>
              </a:rPr>
              <a:t>2. Evaluate and Prioritize Requirements Through Sprint Reviews: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Conducted sprint planning with product owner and stakeholders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Built user stories into working features incrementally</a:t>
            </a:r>
          </a:p>
        </p:txBody>
      </p:sp>
    </p:spTree>
    <p:extLst>
      <p:ext uri="{BB962C8B-B14F-4D97-AF65-F5344CB8AC3E}">
        <p14:creationId xmlns:p14="http://schemas.microsoft.com/office/powerpoint/2010/main" val="64033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8D10AA-F866-E3E1-1FAA-92937BA877AB}"/>
              </a:ext>
            </a:extLst>
          </p:cNvPr>
          <p:cNvSpPr>
            <a:spLocks noGrp="1"/>
          </p:cNvSpPr>
          <p:nvPr>
            <p:ph type="body" idx="1"/>
          </p:nvPr>
        </p:nvSpPr>
        <p:spPr>
          <a:xfrm>
            <a:off x="291061" y="1053513"/>
            <a:ext cx="10906592" cy="5290620"/>
          </a:xfrm>
        </p:spPr>
        <p:txBody>
          <a:bodyPr>
            <a:normAutofit/>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3. Select and Implement Solution </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Developed core features across multiple sprints (CO-PO mapping, ETL, analytics)</a:t>
            </a:r>
          </a:p>
          <a:p>
            <a:pPr marL="342900" indent="-342900" algn="l">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 Trained faculty and department users during final sprints and UAT phase</a:t>
            </a:r>
          </a:p>
          <a:p>
            <a:pPr algn="l"/>
            <a:endParaRPr lang="en-US" b="1" dirty="0">
              <a:latin typeface="Calibri" panose="020F0502020204030204" pitchFamily="34" charset="0"/>
              <a:ea typeface="Calibri" panose="020F0502020204030204" pitchFamily="34" charset="0"/>
              <a:cs typeface="Calibri" panose="020F0502020204030204" pitchFamily="34" charset="0"/>
            </a:endParaRPr>
          </a:p>
          <a:p>
            <a:pPr algn="l"/>
            <a:endParaRPr lang="en-US" b="1" dirty="0">
              <a:latin typeface="Calibri" panose="020F0502020204030204" pitchFamily="34" charset="0"/>
              <a:ea typeface="Calibri" panose="020F0502020204030204" pitchFamily="34" charset="0"/>
              <a:cs typeface="Calibri" panose="020F0502020204030204" pitchFamily="34" charset="0"/>
            </a:endParaRPr>
          </a:p>
          <a:p>
            <a:pPr algn="l"/>
            <a:r>
              <a:rPr lang="en-US" b="1" dirty="0">
                <a:latin typeface="Calibri" panose="020F0502020204030204" pitchFamily="34" charset="0"/>
                <a:ea typeface="Calibri" panose="020F0502020204030204" pitchFamily="34" charset="0"/>
                <a:cs typeface="Calibri" panose="020F0502020204030204" pitchFamily="34" charset="0"/>
              </a:rPr>
              <a:t>4.Go Live with </a:t>
            </a:r>
            <a:r>
              <a:rPr lang="en-US" b="1" dirty="0" err="1">
                <a:latin typeface="Calibri" panose="020F0502020204030204" pitchFamily="34" charset="0"/>
                <a:ea typeface="Calibri" panose="020F0502020204030204" pitchFamily="34" charset="0"/>
                <a:cs typeface="Calibri" panose="020F0502020204030204" pitchFamily="34" charset="0"/>
              </a:rPr>
              <a:t>Currimap</a:t>
            </a:r>
            <a:r>
              <a:rPr lang="en-US" b="1" dirty="0">
                <a:latin typeface="Calibri" panose="020F0502020204030204" pitchFamily="34" charset="0"/>
                <a:ea typeface="Calibri" panose="020F0502020204030204" pitchFamily="34" charset="0"/>
                <a:cs typeface="Calibri" panose="020F0502020204030204" pitchFamily="34" charset="0"/>
              </a:rPr>
              <a:t> Platform</a:t>
            </a:r>
          </a:p>
          <a:p>
            <a:pPr marL="342900" indent="-342900" algn="l">
              <a:lnSpc>
                <a:spcPct val="10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Launched system across departments at DRGIT&amp;R</a:t>
            </a:r>
          </a:p>
          <a:p>
            <a:pPr marL="342900" indent="-342900" algn="l">
              <a:lnSpc>
                <a:spcPct val="10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Final testing and Stakeholder approval.</a:t>
            </a:r>
          </a:p>
          <a:p>
            <a:pPr marL="342900" indent="-342900" algn="l">
              <a:lnSpc>
                <a:spcPct val="10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Established support channel and documentation for ongoing maintenance</a:t>
            </a:r>
          </a:p>
          <a:p>
            <a:endParaRPr lang="en-IN"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031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{9EF86DEE-3BC0-4031-B4AD-7E705B323098}tf55705232_win32</Template>
  <TotalTime>438</TotalTime>
  <Words>1072</Words>
  <Application>Microsoft Office PowerPoint</Application>
  <PresentationFormat>Widescreen</PresentationFormat>
  <Paragraphs>126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Goudy Old Style</vt:lpstr>
      <vt:lpstr>Wingdings 2</vt:lpstr>
      <vt:lpstr>SlateVTI</vt:lpstr>
      <vt:lpstr>Data Mining Curriculum Mapping System</vt:lpstr>
      <vt:lpstr>Situation </vt:lpstr>
      <vt:lpstr>Problem</vt:lpstr>
      <vt:lpstr>Opportunity</vt:lpstr>
      <vt:lpstr>Purpose Statement (Goals):   </vt:lpstr>
      <vt:lpstr>Project Objectives   </vt:lpstr>
      <vt:lpstr>Success Criteria   </vt:lpstr>
      <vt:lpstr>Methods/Approach:  </vt:lpstr>
      <vt:lpstr>PowerPoint Presentation</vt:lpstr>
      <vt:lpstr>Resources:   </vt:lpstr>
      <vt:lpstr>PowerPoint Presentation</vt:lpstr>
      <vt:lpstr>Risks and Dependencies</vt:lpstr>
      <vt:lpstr>To be Completed by appropriate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rashmi asole</dc:creator>
  <cp:lastModifiedBy>rashmi asole</cp:lastModifiedBy>
  <cp:revision>28</cp:revision>
  <dcterms:created xsi:type="dcterms:W3CDTF">2025-07-03T12:37:59Z</dcterms:created>
  <dcterms:modified xsi:type="dcterms:W3CDTF">2025-07-04T12:51:39Z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