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8" r:id="rId3"/>
    <p:sldId id="271" r:id="rId4"/>
    <p:sldId id="270" r:id="rId5"/>
    <p:sldId id="272" r:id="rId6"/>
    <p:sldId id="273" r:id="rId7"/>
    <p:sldId id="274" r:id="rId8"/>
    <p:sldId id="275" r:id="rId9"/>
    <p:sldId id="276" r:id="rId10"/>
    <p:sldId id="277" r:id="rId11"/>
    <p:sldId id="278" r:id="rId12"/>
    <p:sldId id="279" r:id="rId13"/>
    <p:sldId id="280" r:id="rId14"/>
    <p:sldId id="281" r:id="rId15"/>
    <p:sldId id="282" r:id="rId16"/>
    <p:sldId id="26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5" d="100"/>
          <a:sy n="85" d="100"/>
        </p:scale>
        <p:origin x="137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dirty="0"/>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3/1/2025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dirty="0"/>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latin typeface="Arial" panose="020B0604020202020204" pitchFamily="34" charset="0"/>
                <a:cs typeface="Arial" panose="020B0604020202020204" pitchFamily="34" charset="0"/>
              </a:rPr>
              <a:t>Warehouse Management System</a:t>
            </a:r>
          </a:p>
        </p:txBody>
      </p:sp>
      <p:sp>
        <p:nvSpPr>
          <p:cNvPr id="3" name="Content Placeholder 2"/>
          <p:cNvSpPr>
            <a:spLocks noGrp="1"/>
          </p:cNvSpPr>
          <p:nvPr>
            <p:ph idx="1"/>
          </p:nvPr>
        </p:nvSpPr>
        <p:spPr/>
        <p:txBody>
          <a:bodyPr/>
          <a:lstStyle/>
          <a:p>
            <a:pPr marL="0" indent="0">
              <a:buNone/>
            </a:pPr>
            <a:r>
              <a:rPr lang="en-IN" dirty="0">
                <a:latin typeface="Arial" panose="020B0604020202020204" pitchFamily="34" charset="0"/>
                <a:cs typeface="Arial" panose="020B0604020202020204" pitchFamily="34" charset="0"/>
              </a:rPr>
              <a:t> </a:t>
            </a:r>
          </a:p>
          <a:p>
            <a:pPr marL="0" indent="0">
              <a:buNone/>
            </a:pPr>
            <a:r>
              <a:rPr lang="en-IN" sz="2400"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A streamlined solution for efficient inventory management</a:t>
            </a:r>
          </a:p>
          <a:p>
            <a:endParaRPr lang="en-IN" dirty="0">
              <a:latin typeface="Arial" panose="020B0604020202020204" pitchFamily="34" charset="0"/>
              <a:cs typeface="Arial" panose="020B0604020202020204" pitchFamily="34" charset="0"/>
            </a:endParaRPr>
          </a:p>
          <a:p>
            <a:endParaRPr lang="en-IN" dirty="0">
              <a:latin typeface="Arial" panose="020B0604020202020204" pitchFamily="34" charset="0"/>
              <a:cs typeface="Arial" panose="020B0604020202020204" pitchFamily="34" charset="0"/>
            </a:endParaRPr>
          </a:p>
          <a:p>
            <a:endParaRPr lang="en-IN" dirty="0">
              <a:latin typeface="Arial" panose="020B0604020202020204" pitchFamily="34" charset="0"/>
              <a:cs typeface="Arial" panose="020B0604020202020204" pitchFamily="34" charset="0"/>
            </a:endParaRPr>
          </a:p>
          <a:p>
            <a:pPr marL="0" indent="0">
              <a:buNone/>
            </a:pPr>
            <a:endParaRPr lang="en-IN" sz="2400" dirty="0">
              <a:latin typeface="Arial" panose="020B0604020202020204" pitchFamily="34" charset="0"/>
              <a:cs typeface="Arial" panose="020B0604020202020204" pitchFamily="34" charset="0"/>
            </a:endParaRPr>
          </a:p>
          <a:p>
            <a:pPr marL="0" indent="0">
              <a:buNone/>
            </a:pPr>
            <a:endParaRPr lang="en-IN" sz="2400" dirty="0">
              <a:latin typeface="Arial" panose="020B0604020202020204" pitchFamily="34" charset="0"/>
              <a:cs typeface="Arial" panose="020B0604020202020204" pitchFamily="34" charset="0"/>
            </a:endParaRPr>
          </a:p>
          <a:p>
            <a:pPr marL="0" indent="0">
              <a:buNone/>
            </a:pPr>
            <a:r>
              <a:rPr lang="en-IN" sz="2400" dirty="0">
                <a:latin typeface="Arial" panose="020B0604020202020204" pitchFamily="34" charset="0"/>
                <a:cs typeface="Arial" panose="020B0604020202020204" pitchFamily="34" charset="0"/>
              </a:rPr>
              <a:t>-Kumaran Dharmalingam</a:t>
            </a:r>
            <a:r>
              <a:rPr sz="2400" dirty="0">
                <a:latin typeface="Arial" panose="020B0604020202020204" pitchFamily="34" charset="0"/>
                <a:cs typeface="Arial" panose="020B0604020202020204" pitchFamily="34" charset="0"/>
              </a:rPr>
              <a:t> |</a:t>
            </a:r>
            <a:r>
              <a:rPr lang="en-IN" sz="2400" dirty="0">
                <a:latin typeface="Arial" panose="020B0604020202020204" pitchFamily="34" charset="0"/>
                <a:cs typeface="Arial" panose="020B0604020202020204" pitchFamily="34" charset="0"/>
              </a:rPr>
              <a:t>  01/03/2025</a:t>
            </a:r>
            <a:r>
              <a:rPr sz="2400" dirty="0">
                <a:latin typeface="Arial" panose="020B0604020202020204" pitchFamily="34" charset="0"/>
                <a:cs typeface="Arial" panose="020B0604020202020204" pitchFamily="34" charset="0"/>
              </a:rPr>
              <a:t>  |</a:t>
            </a:r>
            <a:r>
              <a:rPr lang="en-IN" sz="2400" dirty="0">
                <a:latin typeface="Arial" panose="020B0604020202020204" pitchFamily="34" charset="0"/>
                <a:cs typeface="Arial" panose="020B0604020202020204" pitchFamily="34" charset="0"/>
              </a:rPr>
              <a:t>  COEPD</a:t>
            </a:r>
            <a:endParaRPr sz="2400"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13F3ED-9AC0-377D-2948-CA33F31ACC1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4CF46D-42F6-3B5E-6ACB-1324C17C0E5D}"/>
              </a:ext>
            </a:extLst>
          </p:cNvPr>
          <p:cNvSpPr>
            <a:spLocks noGrp="1"/>
          </p:cNvSpPr>
          <p:nvPr>
            <p:ph idx="4294967295"/>
          </p:nvPr>
        </p:nvSpPr>
        <p:spPr>
          <a:xfrm>
            <a:off x="-1" y="0"/>
            <a:ext cx="9144001" cy="6725265"/>
          </a:xfrm>
        </p:spPr>
        <p:txBody>
          <a:bodyPr>
            <a:normAutofit fontScale="70000" lnSpcReduction="20000"/>
          </a:bodyPr>
          <a:lstStyle/>
          <a:p>
            <a:pPr marL="0" indent="0">
              <a:buNone/>
            </a:pPr>
            <a:endParaRPr lang="en-IN" sz="2900" b="1" i="0" u="none" strike="noStrike" baseline="0" dirty="0">
              <a:latin typeface="Arial" panose="020B0604020202020204" pitchFamily="34" charset="0"/>
              <a:cs typeface="Arial" panose="020B0604020202020204" pitchFamily="34" charset="0"/>
            </a:endParaRPr>
          </a:p>
          <a:p>
            <a:pPr marL="0" indent="0">
              <a:buNone/>
            </a:pPr>
            <a:r>
              <a:rPr lang="en-IN" sz="2900" b="1" i="0" u="none" strike="noStrike" baseline="0" dirty="0">
                <a:latin typeface="Arial" panose="020B0604020202020204" pitchFamily="34" charset="0"/>
                <a:cs typeface="Arial" panose="020B0604020202020204" pitchFamily="34" charset="0"/>
              </a:rPr>
              <a:t>Methods/Approach:</a:t>
            </a:r>
            <a:br>
              <a:rPr lang="en-IN" sz="1800" b="1" i="0" u="none" strike="noStrike" baseline="0" dirty="0">
                <a:latin typeface="Arial" panose="020B0604020202020204" pitchFamily="34" charset="0"/>
                <a:cs typeface="Arial" panose="020B0604020202020204" pitchFamily="34" charset="0"/>
              </a:rPr>
            </a:br>
            <a:br>
              <a:rPr lang="en-IN" sz="1800" b="1" i="0" u="none" strike="noStrike" baseline="0" dirty="0">
                <a:latin typeface="Arial" panose="020B0604020202020204" pitchFamily="34" charset="0"/>
                <a:cs typeface="Arial" panose="020B0604020202020204" pitchFamily="34" charset="0"/>
              </a:rPr>
            </a:br>
            <a:r>
              <a:rPr lang="en-IN" sz="2000" b="1" i="0" u="none" strike="noStrike" baseline="0" dirty="0">
                <a:latin typeface="Arial" panose="020B0604020202020204" pitchFamily="34" charset="0"/>
                <a:cs typeface="Arial" panose="020B0604020202020204" pitchFamily="34" charset="0"/>
              </a:rPr>
              <a:t>Waterfall Method is used to develop this Project.</a:t>
            </a:r>
            <a:br>
              <a:rPr lang="en-IN" sz="2000" b="1" i="0" u="none" strike="noStrike" baseline="0" dirty="0">
                <a:latin typeface="Arial" panose="020B0604020202020204" pitchFamily="34" charset="0"/>
                <a:cs typeface="Arial" panose="020B0604020202020204" pitchFamily="34" charset="0"/>
              </a:rPr>
            </a:br>
            <a:r>
              <a:rPr lang="en-IN" sz="2000" b="1" i="0" u="none" strike="noStrike" baseline="0" dirty="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This sequential, step-by-step Waterfall methodology ensures that each phase is completed before moving to the next, providing clear documentation and a systematic approach to developing a robust Warehouse Management System.</a:t>
            </a:r>
            <a:br>
              <a:rPr lang="en-US" sz="9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            </a:t>
            </a:r>
          </a:p>
          <a:p>
            <a:pPr marL="0" indent="0">
              <a:buNone/>
            </a:pPr>
            <a:r>
              <a:rPr lang="en-US" sz="2200" dirty="0">
                <a:latin typeface="Arial" panose="020B0604020202020204" pitchFamily="34" charset="0"/>
                <a:cs typeface="Arial" panose="020B0604020202020204" pitchFamily="34" charset="0"/>
              </a:rPr>
              <a:t>Below is an outline of the Waterfall Approach for WMS Software Development:</a:t>
            </a:r>
          </a:p>
          <a:p>
            <a:pPr>
              <a:buFont typeface="+mj-lt"/>
              <a:buAutoNum type="arabicPeriod"/>
            </a:pPr>
            <a:r>
              <a:rPr lang="en-US" sz="2200" b="1" dirty="0">
                <a:latin typeface="Arial" panose="020B0604020202020204" pitchFamily="34" charset="0"/>
                <a:cs typeface="Arial" panose="020B0604020202020204" pitchFamily="34" charset="0"/>
              </a:rPr>
              <a:t>Requirements Gathering and Analysis</a:t>
            </a:r>
            <a:endParaRPr lang="en-US" sz="2200" dirty="0">
              <a:latin typeface="Arial" panose="020B0604020202020204" pitchFamily="34" charset="0"/>
              <a:cs typeface="Arial" panose="020B0604020202020204" pitchFamily="34" charset="0"/>
            </a:endParaRPr>
          </a:p>
          <a:p>
            <a:pPr marL="742950" lvl="1" indent="-285750">
              <a:buFont typeface="+mj-lt"/>
              <a:buAutoNum type="arabicPeriod"/>
            </a:pPr>
            <a:r>
              <a:rPr lang="en-US" sz="2200" b="1" dirty="0">
                <a:latin typeface="Arial" panose="020B0604020202020204" pitchFamily="34" charset="0"/>
                <a:cs typeface="Arial" panose="020B0604020202020204" pitchFamily="34" charset="0"/>
              </a:rPr>
              <a:t>Objective:</a:t>
            </a:r>
            <a:r>
              <a:rPr lang="en-US" sz="2200" dirty="0">
                <a:latin typeface="Arial" panose="020B0604020202020204" pitchFamily="34" charset="0"/>
                <a:cs typeface="Arial" panose="020B0604020202020204" pitchFamily="34" charset="0"/>
              </a:rPr>
              <a:t> Define all functional, technical, and business requirements for the Warehouse Management System.</a:t>
            </a:r>
          </a:p>
          <a:p>
            <a:pPr marL="742950" lvl="1" indent="-285750">
              <a:buFont typeface="+mj-lt"/>
              <a:buAutoNum type="arabicPeriod"/>
            </a:pPr>
            <a:r>
              <a:rPr lang="en-US" sz="2200" b="1" dirty="0">
                <a:latin typeface="Arial" panose="020B0604020202020204" pitchFamily="34" charset="0"/>
                <a:cs typeface="Arial" panose="020B0604020202020204" pitchFamily="34" charset="0"/>
              </a:rPr>
              <a:t>Activities:</a:t>
            </a:r>
            <a:endParaRPr lang="en-US" sz="2200" dirty="0">
              <a:latin typeface="Arial" panose="020B0604020202020204" pitchFamily="34" charset="0"/>
              <a:cs typeface="Arial" panose="020B0604020202020204" pitchFamily="34" charset="0"/>
            </a:endParaRPr>
          </a:p>
          <a:p>
            <a:pPr marL="1428750" lvl="2" indent="-514350">
              <a:buFont typeface="+mj-lt"/>
              <a:buAutoNum type="romanLcPeriod"/>
            </a:pPr>
            <a:r>
              <a:rPr lang="en-US" sz="2200" dirty="0">
                <a:latin typeface="Arial" panose="020B0604020202020204" pitchFamily="34" charset="0"/>
                <a:cs typeface="Arial" panose="020B0604020202020204" pitchFamily="34" charset="0"/>
              </a:rPr>
              <a:t>Conduct stakeholder interviews and workshops.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Document detailed business processes and current challenges.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Establish clear acceptance criteria and project scope.</a:t>
            </a:r>
          </a:p>
          <a:p>
            <a:pPr>
              <a:buFont typeface="+mj-lt"/>
              <a:buAutoNum type="arabicPeriod"/>
            </a:pPr>
            <a:r>
              <a:rPr lang="en-US" sz="2200" b="1" dirty="0">
                <a:latin typeface="Arial" panose="020B0604020202020204" pitchFamily="34" charset="0"/>
                <a:cs typeface="Arial" panose="020B0604020202020204" pitchFamily="34" charset="0"/>
              </a:rPr>
              <a:t>System Design</a:t>
            </a:r>
            <a:endParaRPr lang="en-US" sz="2200" dirty="0">
              <a:latin typeface="Arial" panose="020B0604020202020204" pitchFamily="34" charset="0"/>
              <a:cs typeface="Arial" panose="020B0604020202020204" pitchFamily="34" charset="0"/>
            </a:endParaRPr>
          </a:p>
          <a:p>
            <a:pPr marL="742950" lvl="1" indent="-285750">
              <a:buFont typeface="+mj-lt"/>
              <a:buAutoNum type="arabicPeriod"/>
            </a:pPr>
            <a:r>
              <a:rPr lang="en-US" sz="2200" b="1" dirty="0">
                <a:latin typeface="Arial" panose="020B0604020202020204" pitchFamily="34" charset="0"/>
                <a:cs typeface="Arial" panose="020B0604020202020204" pitchFamily="34" charset="0"/>
              </a:rPr>
              <a:t>Objective:</a:t>
            </a:r>
            <a:r>
              <a:rPr lang="en-US" sz="2200" dirty="0">
                <a:latin typeface="Arial" panose="020B0604020202020204" pitchFamily="34" charset="0"/>
                <a:cs typeface="Arial" panose="020B0604020202020204" pitchFamily="34" charset="0"/>
              </a:rPr>
              <a:t> Develop a comprehensive design that meets the documented requirements.</a:t>
            </a:r>
          </a:p>
          <a:p>
            <a:pPr marL="742950" lvl="1" indent="-285750">
              <a:buFont typeface="+mj-lt"/>
              <a:buAutoNum type="arabicPeriod"/>
            </a:pPr>
            <a:r>
              <a:rPr lang="en-US" sz="2200" b="1" dirty="0">
                <a:latin typeface="Arial" panose="020B0604020202020204" pitchFamily="34" charset="0"/>
                <a:cs typeface="Arial" panose="020B0604020202020204" pitchFamily="34" charset="0"/>
              </a:rPr>
              <a:t>Activities:</a:t>
            </a:r>
            <a:endParaRPr lang="en-US" sz="2200" dirty="0">
              <a:latin typeface="Arial" panose="020B0604020202020204" pitchFamily="34" charset="0"/>
              <a:cs typeface="Arial" panose="020B0604020202020204" pitchFamily="34" charset="0"/>
            </a:endParaRPr>
          </a:p>
          <a:p>
            <a:pPr marL="1428750" lvl="2" indent="-514350">
              <a:buFont typeface="+mj-lt"/>
              <a:buAutoNum type="romanLcPeriod"/>
            </a:pPr>
            <a:r>
              <a:rPr lang="en-US" sz="2200" dirty="0">
                <a:latin typeface="Arial" panose="020B0604020202020204" pitchFamily="34" charset="0"/>
                <a:cs typeface="Arial" panose="020B0604020202020204" pitchFamily="34" charset="0"/>
              </a:rPr>
              <a:t>Create architectural designs including system, database, and network designs.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Develop detailed technical and functional specifications.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Prepare design documentation and review with key stakeholders for approval.</a:t>
            </a:r>
          </a:p>
          <a:p>
            <a:pPr>
              <a:buFont typeface="+mj-lt"/>
              <a:buAutoNum type="arabicPeriod"/>
            </a:pPr>
            <a:r>
              <a:rPr lang="en-US" sz="2200" b="1" dirty="0">
                <a:latin typeface="Arial" panose="020B0604020202020204" pitchFamily="34" charset="0"/>
                <a:cs typeface="Arial" panose="020B0604020202020204" pitchFamily="34" charset="0"/>
              </a:rPr>
              <a:t>Implementation (Development)</a:t>
            </a:r>
            <a:endParaRPr lang="en-US" sz="2200" dirty="0">
              <a:latin typeface="Arial" panose="020B0604020202020204" pitchFamily="34" charset="0"/>
              <a:cs typeface="Arial" panose="020B0604020202020204" pitchFamily="34" charset="0"/>
            </a:endParaRPr>
          </a:p>
          <a:p>
            <a:pPr marL="742950" lvl="1" indent="-285750">
              <a:buFont typeface="+mj-lt"/>
              <a:buAutoNum type="arabicPeriod"/>
            </a:pPr>
            <a:r>
              <a:rPr lang="en-US" sz="2200" b="1" dirty="0">
                <a:latin typeface="Arial" panose="020B0604020202020204" pitchFamily="34" charset="0"/>
                <a:cs typeface="Arial" panose="020B0604020202020204" pitchFamily="34" charset="0"/>
              </a:rPr>
              <a:t>Objective:</a:t>
            </a:r>
            <a:r>
              <a:rPr lang="en-US" sz="2200" dirty="0">
                <a:latin typeface="Arial" panose="020B0604020202020204" pitchFamily="34" charset="0"/>
                <a:cs typeface="Arial" panose="020B0604020202020204" pitchFamily="34" charset="0"/>
              </a:rPr>
              <a:t> Convert design documents into working software.</a:t>
            </a:r>
          </a:p>
          <a:p>
            <a:pPr marL="742950" lvl="1" indent="-285750">
              <a:buFont typeface="+mj-lt"/>
              <a:buAutoNum type="arabicPeriod"/>
            </a:pPr>
            <a:r>
              <a:rPr lang="en-US" sz="2200" b="1" dirty="0">
                <a:latin typeface="Arial" panose="020B0604020202020204" pitchFamily="34" charset="0"/>
                <a:cs typeface="Arial" panose="020B0604020202020204" pitchFamily="34" charset="0"/>
              </a:rPr>
              <a:t>Activities:</a:t>
            </a:r>
            <a:endParaRPr lang="en-US" sz="2200" dirty="0">
              <a:latin typeface="Arial" panose="020B0604020202020204" pitchFamily="34" charset="0"/>
              <a:cs typeface="Arial" panose="020B0604020202020204" pitchFamily="34" charset="0"/>
            </a:endParaRPr>
          </a:p>
          <a:p>
            <a:pPr marL="1428750" lvl="2" indent="-514350">
              <a:buFont typeface="+mj-lt"/>
              <a:buAutoNum type="romanLcPeriod"/>
            </a:pPr>
            <a:r>
              <a:rPr lang="en-US" sz="2200" dirty="0">
                <a:latin typeface="Arial" panose="020B0604020202020204" pitchFamily="34" charset="0"/>
                <a:cs typeface="Arial" panose="020B0604020202020204" pitchFamily="34" charset="0"/>
              </a:rPr>
              <a:t>Code the system modules based on the design documents.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Develop databases, user interfaces, and integration components.</a:t>
            </a:r>
          </a:p>
          <a:p>
            <a:pPr marL="1428750" lvl="2" indent="-514350">
              <a:buFont typeface="+mj-lt"/>
              <a:buAutoNum type="romanLcPeriod"/>
            </a:pPr>
            <a:r>
              <a:rPr lang="en-US" sz="2200" dirty="0">
                <a:latin typeface="Arial" panose="020B0604020202020204" pitchFamily="34" charset="0"/>
                <a:cs typeface="Arial" panose="020B0604020202020204" pitchFamily="34" charset="0"/>
              </a:rPr>
              <a:t>Perform initial unit testing during development to ensure code quality.</a:t>
            </a:r>
          </a:p>
          <a:p>
            <a:pPr>
              <a:buFont typeface="+mj-lt"/>
              <a:buAutoNum type="arabicPeriod"/>
            </a:pP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t>
            </a:r>
          </a:p>
          <a:p>
            <a:pPr marL="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5909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255CE-74A7-4F11-BEF2-061E6083AC7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B604BD-88AB-ECCC-73F2-57CCAEBF0FC7}"/>
              </a:ext>
            </a:extLst>
          </p:cNvPr>
          <p:cNvSpPr>
            <a:spLocks noGrp="1"/>
          </p:cNvSpPr>
          <p:nvPr>
            <p:ph idx="4294967295"/>
          </p:nvPr>
        </p:nvSpPr>
        <p:spPr>
          <a:xfrm>
            <a:off x="-1" y="0"/>
            <a:ext cx="9144001" cy="6725265"/>
          </a:xfrm>
        </p:spPr>
        <p:txBody>
          <a:bodyPr>
            <a:normAutofit fontScale="85000" lnSpcReduction="20000"/>
          </a:bodyPr>
          <a:lstStyle/>
          <a:p>
            <a:pPr marL="0" indent="0">
              <a:buNone/>
            </a:pPr>
            <a:endParaRPr lang="en-IN" b="1" i="0" u="none" strike="noStrike" baseline="0" dirty="0">
              <a:latin typeface="Arial-BoldMT"/>
            </a:endParaRPr>
          </a:p>
          <a:p>
            <a:pPr marL="0" indent="0">
              <a:buNone/>
            </a:pPr>
            <a:r>
              <a:rPr lang="en-IN" sz="2900" b="1" i="0" u="none" strike="noStrike" baseline="0" dirty="0">
                <a:latin typeface="Arial" panose="020B0604020202020204" pitchFamily="34" charset="0"/>
                <a:cs typeface="Arial" panose="020B0604020202020204" pitchFamily="34" charset="0"/>
              </a:rPr>
              <a:t>Methods/Approach:</a:t>
            </a:r>
            <a:br>
              <a:rPr lang="en-IN" sz="1600" b="1" i="0" u="none" strike="noStrike" baseline="0" dirty="0">
                <a:latin typeface="Arial" panose="020B0604020202020204" pitchFamily="34" charset="0"/>
                <a:cs typeface="Arial" panose="020B0604020202020204" pitchFamily="34" charset="0"/>
              </a:rPr>
            </a:br>
            <a:br>
              <a:rPr lang="en-IN" sz="1600" b="1" i="0" u="none" strike="noStrike" baseline="0" dirty="0">
                <a:latin typeface="Arial" panose="020B0604020202020204" pitchFamily="34" charset="0"/>
                <a:cs typeface="Arial" panose="020B0604020202020204" pitchFamily="34" charset="0"/>
              </a:rPr>
            </a:br>
            <a:r>
              <a:rPr lang="en-US" sz="800" dirty="0">
                <a:latin typeface="Arial" panose="020B0604020202020204" pitchFamily="34" charset="0"/>
                <a:cs typeface="Arial" panose="020B0604020202020204" pitchFamily="34" charset="0"/>
              </a:rPr>
              <a:t>            </a:t>
            </a:r>
          </a:p>
          <a:p>
            <a:pPr marL="0" indent="0">
              <a:buNone/>
            </a:pPr>
            <a:r>
              <a:rPr lang="en-US" sz="1800" b="1" dirty="0">
                <a:latin typeface="Arial" panose="020B0604020202020204" pitchFamily="34" charset="0"/>
                <a:cs typeface="Arial" panose="020B0604020202020204" pitchFamily="34" charset="0"/>
              </a:rPr>
              <a:t>4.Integration and Testing</a:t>
            </a:r>
            <a:endParaRPr lang="en-US" sz="1800" dirty="0">
              <a:latin typeface="Arial" panose="020B0604020202020204" pitchFamily="34" charset="0"/>
              <a:cs typeface="Arial" panose="020B0604020202020204" pitchFamily="34" charset="0"/>
            </a:endParaRPr>
          </a:p>
          <a:p>
            <a:pPr marL="742950" lvl="1" indent="-285750">
              <a:buFont typeface="+mj-lt"/>
              <a:buAutoNum type="arabicPeriod"/>
            </a:pPr>
            <a:r>
              <a:rPr lang="en-US" sz="1800" b="1" dirty="0">
                <a:latin typeface="Arial" panose="020B0604020202020204" pitchFamily="34" charset="0"/>
                <a:cs typeface="Arial" panose="020B0604020202020204" pitchFamily="34" charset="0"/>
              </a:rPr>
              <a:t>Objective:</a:t>
            </a:r>
            <a:r>
              <a:rPr lang="en-US" sz="1800" dirty="0">
                <a:latin typeface="Arial" panose="020B0604020202020204" pitchFamily="34" charset="0"/>
                <a:cs typeface="Arial" panose="020B0604020202020204" pitchFamily="34" charset="0"/>
              </a:rPr>
              <a:t> Verify that the system components work together as expected.</a:t>
            </a:r>
          </a:p>
          <a:p>
            <a:pPr marL="742950" lvl="1" indent="-285750">
              <a:buFont typeface="+mj-lt"/>
              <a:buAutoNum type="arabicPeriod"/>
            </a:pPr>
            <a:r>
              <a:rPr lang="en-US" sz="1800" b="1" dirty="0">
                <a:latin typeface="Arial" panose="020B0604020202020204" pitchFamily="34" charset="0"/>
                <a:cs typeface="Arial" panose="020B0604020202020204" pitchFamily="34" charset="0"/>
              </a:rPr>
              <a:t>Activities:</a:t>
            </a:r>
            <a:endParaRPr lang="en-US" sz="1800" dirty="0">
              <a:latin typeface="Arial" panose="020B0604020202020204" pitchFamily="34" charset="0"/>
              <a:cs typeface="Arial" panose="020B0604020202020204" pitchFamily="34" charset="0"/>
            </a:endParaRPr>
          </a:p>
          <a:p>
            <a:pPr marL="1143000" lvl="2" indent="-228600">
              <a:buFont typeface="+mj-lt"/>
              <a:buAutoNum type="arabicPeriod"/>
            </a:pPr>
            <a:r>
              <a:rPr lang="en-US" sz="1800" dirty="0">
                <a:latin typeface="Arial" panose="020B0604020202020204" pitchFamily="34" charset="0"/>
                <a:cs typeface="Arial" panose="020B0604020202020204" pitchFamily="34" charset="0"/>
              </a:rPr>
              <a:t>Conduct integration testing to validate interfaces between modules.</a:t>
            </a:r>
          </a:p>
          <a:p>
            <a:pPr marL="1143000" lvl="2" indent="-228600">
              <a:buFont typeface="+mj-lt"/>
              <a:buAutoNum type="arabicPeriod"/>
            </a:pPr>
            <a:r>
              <a:rPr lang="en-US" sz="1800" dirty="0">
                <a:latin typeface="Arial" panose="020B0604020202020204" pitchFamily="34" charset="0"/>
                <a:cs typeface="Arial" panose="020B0604020202020204" pitchFamily="34" charset="0"/>
              </a:rPr>
              <a:t>Perform system testing to ensure the software meets all requirements.</a:t>
            </a:r>
          </a:p>
          <a:p>
            <a:pPr marL="1143000" lvl="2" indent="-228600">
              <a:buFont typeface="+mj-lt"/>
              <a:buAutoNum type="arabicPeriod"/>
            </a:pPr>
            <a:r>
              <a:rPr lang="en-US" sz="1800" dirty="0">
                <a:latin typeface="Arial" panose="020B0604020202020204" pitchFamily="34" charset="0"/>
                <a:cs typeface="Arial" panose="020B0604020202020204" pitchFamily="34" charset="0"/>
              </a:rPr>
              <a:t>Engage in user acceptance testing (UAT) to obtain final validation from end users.</a:t>
            </a:r>
          </a:p>
          <a:p>
            <a:pPr marL="0" indent="0">
              <a:buNone/>
            </a:pPr>
            <a:r>
              <a:rPr lang="en-US" sz="1800" b="1" dirty="0">
                <a:latin typeface="Arial" panose="020B0604020202020204" pitchFamily="34" charset="0"/>
                <a:cs typeface="Arial" panose="020B0604020202020204" pitchFamily="34" charset="0"/>
              </a:rPr>
              <a:t> 5.Deployment</a:t>
            </a:r>
            <a:endParaRPr lang="en-US" sz="1800" dirty="0">
              <a:latin typeface="Arial" panose="020B0604020202020204" pitchFamily="34" charset="0"/>
              <a:cs typeface="Arial" panose="020B0604020202020204" pitchFamily="34" charset="0"/>
            </a:endParaRPr>
          </a:p>
          <a:p>
            <a:pPr marL="742950" lvl="1" indent="-285750">
              <a:buFont typeface="+mj-lt"/>
              <a:buAutoNum type="arabicPeriod"/>
            </a:pPr>
            <a:r>
              <a:rPr lang="en-US" sz="1800" b="1" dirty="0">
                <a:latin typeface="Arial" panose="020B0604020202020204" pitchFamily="34" charset="0"/>
                <a:cs typeface="Arial" panose="020B0604020202020204" pitchFamily="34" charset="0"/>
              </a:rPr>
              <a:t>Objective:</a:t>
            </a:r>
            <a:r>
              <a:rPr lang="en-US" sz="1800" dirty="0">
                <a:latin typeface="Arial" panose="020B0604020202020204" pitchFamily="34" charset="0"/>
                <a:cs typeface="Arial" panose="020B0604020202020204" pitchFamily="34" charset="0"/>
              </a:rPr>
              <a:t> Roll out the WMS to the production environment.</a:t>
            </a:r>
          </a:p>
          <a:p>
            <a:pPr marL="742950" lvl="1" indent="-285750">
              <a:buFont typeface="+mj-lt"/>
              <a:buAutoNum type="arabicPeriod"/>
            </a:pPr>
            <a:r>
              <a:rPr lang="en-US" sz="1800" b="1" dirty="0">
                <a:latin typeface="Arial" panose="020B0604020202020204" pitchFamily="34" charset="0"/>
                <a:cs typeface="Arial" panose="020B0604020202020204" pitchFamily="34" charset="0"/>
              </a:rPr>
              <a:t>Activities:</a:t>
            </a:r>
            <a:endParaRPr lang="en-US" sz="1800" dirty="0">
              <a:latin typeface="Arial" panose="020B0604020202020204" pitchFamily="34" charset="0"/>
              <a:cs typeface="Arial" panose="020B0604020202020204" pitchFamily="34" charset="0"/>
            </a:endParaRPr>
          </a:p>
          <a:p>
            <a:pPr marL="1143000" lvl="2" indent="-228600">
              <a:buFont typeface="+mj-lt"/>
              <a:buAutoNum type="arabicPeriod"/>
            </a:pPr>
            <a:r>
              <a:rPr lang="en-US" sz="1800" dirty="0">
                <a:latin typeface="Arial" panose="020B0604020202020204" pitchFamily="34" charset="0"/>
                <a:cs typeface="Arial" panose="020B0604020202020204" pitchFamily="34" charset="0"/>
              </a:rPr>
              <a:t>Develop a deployment plan and rollback strategies.</a:t>
            </a:r>
          </a:p>
          <a:p>
            <a:pPr marL="1143000" lvl="2" indent="-228600">
              <a:buFont typeface="+mj-lt"/>
              <a:buAutoNum type="arabicPeriod"/>
            </a:pPr>
            <a:r>
              <a:rPr lang="en-US" sz="1800" dirty="0">
                <a:latin typeface="Arial" panose="020B0604020202020204" pitchFamily="34" charset="0"/>
                <a:cs typeface="Arial" panose="020B0604020202020204" pitchFamily="34" charset="0"/>
              </a:rPr>
              <a:t>Train end users and technical support staff.</a:t>
            </a:r>
          </a:p>
          <a:p>
            <a:pPr marL="1143000" lvl="2" indent="-228600">
              <a:buFont typeface="+mj-lt"/>
              <a:buAutoNum type="arabicPeriod"/>
            </a:pPr>
            <a:r>
              <a:rPr lang="en-US" sz="1800" dirty="0">
                <a:latin typeface="Arial" panose="020B0604020202020204" pitchFamily="34" charset="0"/>
                <a:cs typeface="Arial" panose="020B0604020202020204" pitchFamily="34" charset="0"/>
              </a:rPr>
              <a:t>Execute a phased or full-scale deployment based on project strategy.</a:t>
            </a:r>
          </a:p>
          <a:p>
            <a:pPr marL="0" indent="0">
              <a:buNone/>
            </a:pPr>
            <a:r>
              <a:rPr lang="en-US" sz="1800" b="1" dirty="0">
                <a:latin typeface="Arial" panose="020B0604020202020204" pitchFamily="34" charset="0"/>
                <a:cs typeface="Arial" panose="020B0604020202020204" pitchFamily="34" charset="0"/>
              </a:rPr>
              <a:t> 6.Maintenance and Support</a:t>
            </a:r>
            <a:endParaRPr lang="en-US" sz="1800" dirty="0">
              <a:latin typeface="Arial" panose="020B0604020202020204" pitchFamily="34" charset="0"/>
              <a:cs typeface="Arial" panose="020B0604020202020204" pitchFamily="34" charset="0"/>
            </a:endParaRPr>
          </a:p>
          <a:p>
            <a:pPr marL="742950" lvl="1" indent="-285750">
              <a:buFont typeface="+mj-lt"/>
              <a:buAutoNum type="arabicPeriod"/>
            </a:pPr>
            <a:r>
              <a:rPr lang="en-US" sz="1800" b="1" dirty="0">
                <a:latin typeface="Arial" panose="020B0604020202020204" pitchFamily="34" charset="0"/>
                <a:cs typeface="Arial" panose="020B0604020202020204" pitchFamily="34" charset="0"/>
              </a:rPr>
              <a:t>Objective:</a:t>
            </a:r>
            <a:r>
              <a:rPr lang="en-US" sz="1800" dirty="0">
                <a:latin typeface="Arial" panose="020B0604020202020204" pitchFamily="34" charset="0"/>
                <a:cs typeface="Arial" panose="020B0604020202020204" pitchFamily="34" charset="0"/>
              </a:rPr>
              <a:t> Ensure ongoing system performance and manage any issues post-deployment.</a:t>
            </a:r>
          </a:p>
          <a:p>
            <a:pPr marL="742950" lvl="1" indent="-285750">
              <a:buFont typeface="+mj-lt"/>
              <a:buAutoNum type="arabicPeriod"/>
            </a:pPr>
            <a:r>
              <a:rPr lang="en-US" sz="1800" b="1" dirty="0">
                <a:latin typeface="Arial" panose="020B0604020202020204" pitchFamily="34" charset="0"/>
                <a:cs typeface="Arial" panose="020B0604020202020204" pitchFamily="34" charset="0"/>
              </a:rPr>
              <a:t>Activities:</a:t>
            </a:r>
            <a:endParaRPr lang="en-US" sz="1800" dirty="0">
              <a:latin typeface="Arial" panose="020B0604020202020204" pitchFamily="34" charset="0"/>
              <a:cs typeface="Arial" panose="020B0604020202020204" pitchFamily="34" charset="0"/>
            </a:endParaRPr>
          </a:p>
          <a:p>
            <a:pPr marL="1143000" lvl="2" indent="-228600">
              <a:buFont typeface="+mj-lt"/>
              <a:buAutoNum type="arabicPeriod"/>
            </a:pPr>
            <a:r>
              <a:rPr lang="en-US" sz="1800" dirty="0">
                <a:latin typeface="Arial" panose="020B0604020202020204" pitchFamily="34" charset="0"/>
                <a:cs typeface="Arial" panose="020B0604020202020204" pitchFamily="34" charset="0"/>
              </a:rPr>
              <a:t>Monitor system performance and perform routine maintenance.</a:t>
            </a:r>
          </a:p>
          <a:p>
            <a:pPr marL="1143000" lvl="2" indent="-228600">
              <a:buFont typeface="+mj-lt"/>
              <a:buAutoNum type="arabicPeriod"/>
            </a:pPr>
            <a:r>
              <a:rPr lang="en-US" sz="1800" dirty="0">
                <a:latin typeface="Arial" panose="020B0604020202020204" pitchFamily="34" charset="0"/>
                <a:cs typeface="Arial" panose="020B0604020202020204" pitchFamily="34" charset="0"/>
              </a:rPr>
              <a:t>Address any bugs or enhancements through a structured change management process.</a:t>
            </a:r>
          </a:p>
          <a:p>
            <a:pPr marL="1143000" lvl="2" indent="-228600">
              <a:buFont typeface="+mj-lt"/>
              <a:buAutoNum type="arabicPeriod"/>
            </a:pPr>
            <a:r>
              <a:rPr lang="en-US" sz="1800" dirty="0">
                <a:latin typeface="Arial" panose="020B0604020202020204" pitchFamily="34" charset="0"/>
                <a:cs typeface="Arial" panose="020B0604020202020204" pitchFamily="34" charset="0"/>
              </a:rPr>
              <a:t>Provide technical support and continuous improvement based on user feedback.</a:t>
            </a:r>
          </a:p>
          <a:p>
            <a:pPr marL="0" indent="0">
              <a:buNone/>
            </a:pPr>
            <a:br>
              <a:rPr lang="en-US" sz="900" dirty="0"/>
            </a:br>
            <a:br>
              <a:rPr lang="en-US" sz="900" dirty="0"/>
            </a:br>
            <a:br>
              <a:rPr lang="en-US" sz="900" dirty="0"/>
            </a:br>
            <a:br>
              <a:rPr lang="en-US" sz="900" dirty="0"/>
            </a:br>
            <a:br>
              <a:rPr lang="en-US" sz="900" dirty="0"/>
            </a:br>
            <a:br>
              <a:rPr lang="en-US" sz="900" dirty="0"/>
            </a:br>
            <a:br>
              <a:rPr lang="en-US" sz="900" dirty="0"/>
            </a:br>
            <a:br>
              <a:rPr lang="en-US" sz="1000" dirty="0"/>
            </a:br>
            <a:r>
              <a:rPr lang="en-US" sz="1000" dirty="0"/>
              <a:t> </a:t>
            </a:r>
          </a:p>
          <a:p>
            <a:pPr marL="0" indent="0">
              <a:buNone/>
            </a:pPr>
            <a:endParaRPr lang="en-US" sz="2000" dirty="0"/>
          </a:p>
        </p:txBody>
      </p:sp>
    </p:spTree>
    <p:extLst>
      <p:ext uri="{BB962C8B-B14F-4D97-AF65-F5344CB8AC3E}">
        <p14:creationId xmlns:p14="http://schemas.microsoft.com/office/powerpoint/2010/main" val="2341058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919986-4876-1992-60F9-64EB8E2EDEB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ADE588-2B97-9649-9F51-CC6C12059CC4}"/>
              </a:ext>
            </a:extLst>
          </p:cNvPr>
          <p:cNvSpPr>
            <a:spLocks noGrp="1"/>
          </p:cNvSpPr>
          <p:nvPr>
            <p:ph idx="4294967295"/>
          </p:nvPr>
        </p:nvSpPr>
        <p:spPr>
          <a:xfrm>
            <a:off x="-1" y="0"/>
            <a:ext cx="9144001" cy="6725265"/>
          </a:xfrm>
        </p:spPr>
        <p:txBody>
          <a:bodyPr>
            <a:normAutofit fontScale="92500" lnSpcReduction="10000"/>
          </a:bodyPr>
          <a:lstStyle/>
          <a:p>
            <a:pPr marL="0" indent="0">
              <a:buNone/>
            </a:pPr>
            <a:endParaRPr lang="en-IN" sz="1800" b="1" i="0" u="none" strike="noStrike" baseline="0" dirty="0">
              <a:latin typeface="Arial-BoldMT"/>
            </a:endParaRPr>
          </a:p>
          <a:p>
            <a:pPr marL="0" indent="0">
              <a:buNone/>
            </a:pPr>
            <a:r>
              <a:rPr lang="en-IN" sz="1500" b="1" i="0" u="none" strike="noStrike" baseline="0" dirty="0">
                <a:latin typeface="Arial" panose="020B0604020202020204" pitchFamily="34" charset="0"/>
                <a:cs typeface="Arial" panose="020B0604020202020204" pitchFamily="34" charset="0"/>
              </a:rPr>
              <a:t>Resources:</a:t>
            </a:r>
            <a:br>
              <a:rPr lang="en-IN" sz="1500" b="1" i="0" u="none" strike="noStrike" baseline="0" dirty="0">
                <a:latin typeface="Arial" panose="020B0604020202020204" pitchFamily="34" charset="0"/>
                <a:cs typeface="Arial" panose="020B0604020202020204" pitchFamily="34" charset="0"/>
              </a:rPr>
            </a:br>
            <a:r>
              <a:rPr lang="en-IN" sz="1500" b="1" i="0" u="none" strike="noStrike" baseline="0" dirty="0">
                <a:latin typeface="Arial" panose="020B0604020202020204" pitchFamily="34" charset="0"/>
                <a:cs typeface="Arial" panose="020B0604020202020204" pitchFamily="34" charset="0"/>
              </a:rPr>
              <a:t>     </a:t>
            </a:r>
          </a:p>
          <a:p>
            <a:pPr marL="0" indent="0">
              <a:buNone/>
            </a:pPr>
            <a:r>
              <a:rPr lang="en-IN" sz="1500" b="1" dirty="0">
                <a:latin typeface="Arial" panose="020B0604020202020204" pitchFamily="34" charset="0"/>
                <a:cs typeface="Arial" panose="020B0604020202020204" pitchFamily="34" charset="0"/>
              </a:rPr>
              <a:t>    </a:t>
            </a:r>
            <a:r>
              <a:rPr lang="en-IN" sz="1500" b="1" i="0" u="none" strike="noStrike" baseline="0" dirty="0">
                <a:latin typeface="Arial" panose="020B0604020202020204" pitchFamily="34" charset="0"/>
                <a:cs typeface="Arial" panose="020B0604020202020204" pitchFamily="34" charset="0"/>
              </a:rPr>
              <a:t>             People: </a:t>
            </a:r>
          </a:p>
          <a:p>
            <a:pPr lvl="2"/>
            <a:r>
              <a:rPr lang="en-IN" sz="1300" dirty="0">
                <a:latin typeface="Arial" panose="020B0604020202020204" pitchFamily="34" charset="0"/>
                <a:cs typeface="Arial" panose="020B0604020202020204" pitchFamily="34" charset="0"/>
              </a:rPr>
              <a:t>Project Manager</a:t>
            </a:r>
          </a:p>
          <a:p>
            <a:pPr lvl="2"/>
            <a:r>
              <a:rPr lang="en-IN" sz="1300" dirty="0">
                <a:latin typeface="Arial" panose="020B0604020202020204" pitchFamily="34" charset="0"/>
                <a:cs typeface="Arial" panose="020B0604020202020204" pitchFamily="34" charset="0"/>
              </a:rPr>
              <a:t>Business Analysts</a:t>
            </a:r>
          </a:p>
          <a:p>
            <a:pPr lvl="2"/>
            <a:r>
              <a:rPr lang="en-IN" sz="1300" dirty="0">
                <a:latin typeface="Arial" panose="020B0604020202020204" pitchFamily="34" charset="0"/>
                <a:cs typeface="Arial" panose="020B0604020202020204" pitchFamily="34" charset="0"/>
              </a:rPr>
              <a:t>Developers</a:t>
            </a:r>
          </a:p>
          <a:p>
            <a:pPr lvl="2"/>
            <a:r>
              <a:rPr lang="en-IN" sz="1300" dirty="0">
                <a:latin typeface="Arial" panose="020B0604020202020204" pitchFamily="34" charset="0"/>
                <a:cs typeface="Arial" panose="020B0604020202020204" pitchFamily="34" charset="0"/>
              </a:rPr>
              <a:t>Systems/Software Architects</a:t>
            </a:r>
          </a:p>
          <a:p>
            <a:pPr lvl="2"/>
            <a:r>
              <a:rPr lang="en-IN" sz="1300" dirty="0">
                <a:latin typeface="Arial" panose="020B0604020202020204" pitchFamily="34" charset="0"/>
                <a:cs typeface="Arial" panose="020B0604020202020204" pitchFamily="34" charset="0"/>
              </a:rPr>
              <a:t>Database Administrators (DBAs)</a:t>
            </a:r>
          </a:p>
          <a:p>
            <a:pPr lvl="2"/>
            <a:r>
              <a:rPr lang="en-US" sz="1300" dirty="0">
                <a:latin typeface="Arial" panose="020B0604020202020204" pitchFamily="34" charset="0"/>
                <a:cs typeface="Arial" panose="020B0604020202020204" pitchFamily="34" charset="0"/>
              </a:rPr>
              <a:t>Quality Assurance (QA) and Testing Teams</a:t>
            </a:r>
          </a:p>
          <a:p>
            <a:pPr lvl="2"/>
            <a:r>
              <a:rPr lang="en-IN" sz="1300" dirty="0">
                <a:latin typeface="Arial" panose="020B0604020202020204" pitchFamily="34" charset="0"/>
                <a:cs typeface="Arial" panose="020B0604020202020204" pitchFamily="34" charset="0"/>
              </a:rPr>
              <a:t>UI/UX Designers</a:t>
            </a:r>
            <a:endParaRPr lang="en-US" sz="1300" dirty="0">
              <a:latin typeface="Arial" panose="020B0604020202020204" pitchFamily="34" charset="0"/>
              <a:cs typeface="Arial" panose="020B0604020202020204" pitchFamily="34" charset="0"/>
            </a:endParaRPr>
          </a:p>
          <a:p>
            <a:pPr lvl="2"/>
            <a:r>
              <a:rPr lang="en-IN" sz="1300" dirty="0">
                <a:latin typeface="Arial" panose="020B0604020202020204" pitchFamily="34" charset="0"/>
                <a:cs typeface="Arial" panose="020B0604020202020204" pitchFamily="34" charset="0"/>
              </a:rPr>
              <a:t>Training and Support Staff</a:t>
            </a:r>
            <a:br>
              <a:rPr lang="en-IN" sz="1500" dirty="0">
                <a:latin typeface="Arial" panose="020B0604020202020204" pitchFamily="34" charset="0"/>
                <a:cs typeface="Arial" panose="020B0604020202020204" pitchFamily="34" charset="0"/>
              </a:rPr>
            </a:br>
            <a:br>
              <a:rPr lang="en-US" sz="1500" dirty="0">
                <a:latin typeface="Arial" panose="020B0604020202020204" pitchFamily="34" charset="0"/>
                <a:cs typeface="Arial" panose="020B0604020202020204" pitchFamily="34" charset="0"/>
              </a:rPr>
            </a:br>
            <a:r>
              <a:rPr lang="en-US" sz="1500" b="1" dirty="0">
                <a:latin typeface="Arial" panose="020B0604020202020204" pitchFamily="34" charset="0"/>
                <a:cs typeface="Arial" panose="020B0604020202020204" pitchFamily="34" charset="0"/>
              </a:rPr>
              <a:t>Time:</a:t>
            </a:r>
          </a:p>
          <a:p>
            <a:pPr lvl="2">
              <a:buFont typeface="Arial" panose="020B0604020202020204" pitchFamily="34" charset="0"/>
              <a:buChar char="•"/>
            </a:pPr>
            <a:r>
              <a:rPr lang="en-US" sz="1400" dirty="0">
                <a:latin typeface="Arial" panose="020B0604020202020204" pitchFamily="34" charset="0"/>
                <a:cs typeface="Arial" panose="020B0604020202020204" pitchFamily="34" charset="0"/>
              </a:rPr>
              <a:t>Requirements Gathering and Analysis: Typically 4–6 weeks, including stakeholder meetings, workshops, and documentation.</a:t>
            </a:r>
          </a:p>
          <a:p>
            <a:pPr lvl="2">
              <a:buFont typeface="Arial" panose="020B0604020202020204" pitchFamily="34" charset="0"/>
              <a:buChar char="•"/>
            </a:pPr>
            <a:r>
              <a:rPr lang="en-US" sz="1400" dirty="0">
                <a:latin typeface="Arial" panose="020B0604020202020204" pitchFamily="34" charset="0"/>
                <a:cs typeface="Arial" panose="020B0604020202020204" pitchFamily="34" charset="0"/>
              </a:rPr>
              <a:t>System Design: Around 3–4 weeks to develop detailed technical and functional designs.</a:t>
            </a:r>
          </a:p>
          <a:p>
            <a:pPr lvl="2">
              <a:buFont typeface="Arial" panose="020B0604020202020204" pitchFamily="34" charset="0"/>
              <a:buChar char="•"/>
            </a:pPr>
            <a:r>
              <a:rPr lang="en-US" sz="1400" dirty="0">
                <a:latin typeface="Arial" panose="020B0604020202020204" pitchFamily="34" charset="0"/>
                <a:cs typeface="Arial" panose="020B0604020202020204" pitchFamily="34" charset="0"/>
              </a:rPr>
              <a:t>Implementation (Development): Can range from 8–16 weeks depending on the complexity of the modules.</a:t>
            </a:r>
          </a:p>
          <a:p>
            <a:pPr lvl="2">
              <a:buFont typeface="Arial" panose="020B0604020202020204" pitchFamily="34" charset="0"/>
              <a:buChar char="•"/>
            </a:pPr>
            <a:r>
              <a:rPr lang="en-US" sz="1400" dirty="0">
                <a:latin typeface="Arial" panose="020B0604020202020204" pitchFamily="34" charset="0"/>
                <a:cs typeface="Arial" panose="020B0604020202020204" pitchFamily="34" charset="0"/>
              </a:rPr>
              <a:t>Integration and Testing: Typically 4–6 weeks to combine modules and conduct comprehensive testing.</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Deployment: 1–2 weeks for a phased rollout and user training.</a:t>
            </a:r>
          </a:p>
          <a:p>
            <a:pPr lvl="2">
              <a:buFont typeface="Arial" panose="020B0604020202020204" pitchFamily="34" charset="0"/>
              <a:buChar char="•"/>
            </a:pPr>
            <a:r>
              <a:rPr lang="en-US" sz="1400" dirty="0">
                <a:latin typeface="Arial" panose="020B0604020202020204" pitchFamily="34" charset="0"/>
                <a:cs typeface="Arial" panose="020B0604020202020204" pitchFamily="34" charset="0"/>
              </a:rPr>
              <a:t>Maintenance and Support: Ongoing resource allocation post-deployment for system monitoring, troubleshooting, and updates.</a:t>
            </a:r>
            <a:br>
              <a:rPr lang="en-US" sz="700" dirty="0">
                <a:latin typeface="Arial" panose="020B0604020202020204" pitchFamily="34" charset="0"/>
                <a:cs typeface="Arial" panose="020B0604020202020204" pitchFamily="34" charset="0"/>
              </a:rPr>
            </a:br>
            <a:endParaRPr lang="en-US" sz="700" dirty="0">
              <a:latin typeface="Arial" panose="020B0604020202020204" pitchFamily="34" charset="0"/>
              <a:cs typeface="Arial" panose="020B0604020202020204" pitchFamily="34" charset="0"/>
            </a:endParaRPr>
          </a:p>
          <a:p>
            <a:pPr marL="0" indent="0">
              <a:buNone/>
            </a:pPr>
            <a:r>
              <a:rPr lang="en-US" sz="1500" dirty="0">
                <a:latin typeface="Arial" panose="020B0604020202020204" pitchFamily="34" charset="0"/>
                <a:cs typeface="Arial" panose="020B0604020202020204" pitchFamily="34" charset="0"/>
              </a:rPr>
              <a:t>                     </a:t>
            </a:r>
            <a:r>
              <a:rPr lang="en-US" sz="1500" b="1" dirty="0">
                <a:latin typeface="Arial" panose="020B0604020202020204" pitchFamily="34" charset="0"/>
                <a:cs typeface="Arial" panose="020B0604020202020204" pitchFamily="34" charset="0"/>
              </a:rPr>
              <a:t>Budget:</a:t>
            </a:r>
          </a:p>
          <a:p>
            <a:pPr marL="0" indent="0">
              <a:buNone/>
            </a:pPr>
            <a:r>
              <a:rPr lang="en-IN" sz="1500" b="1" dirty="0">
                <a:effectLst/>
                <a:latin typeface="Arial" panose="020B0604020202020204" pitchFamily="34" charset="0"/>
                <a:ea typeface="Calibri" panose="020F0502020204030204" pitchFamily="34" charset="0"/>
                <a:cs typeface="Arial" panose="020B0604020202020204" pitchFamily="34" charset="0"/>
              </a:rPr>
              <a:t>                     </a:t>
            </a:r>
            <a:r>
              <a:rPr lang="en-IN" sz="1300" b="1" dirty="0">
                <a:effectLst/>
                <a:latin typeface="Arial" panose="020B0604020202020204" pitchFamily="34" charset="0"/>
                <a:ea typeface="Calibri" panose="020F0502020204030204" pitchFamily="34" charset="0"/>
                <a:cs typeface="Arial" panose="020B0604020202020204" pitchFamily="34" charset="0"/>
              </a:rPr>
              <a:t>Total Budget of the Project is 1.3 CR INR</a:t>
            </a:r>
            <a:br>
              <a:rPr lang="en-IN" sz="1300" b="1" dirty="0">
                <a:effectLst/>
                <a:latin typeface="Arial" panose="020B0604020202020204" pitchFamily="34" charset="0"/>
                <a:ea typeface="Calibri" panose="020F0502020204030204" pitchFamily="34" charset="0"/>
                <a:cs typeface="Arial" panose="020B0604020202020204" pitchFamily="34" charset="0"/>
              </a:rPr>
            </a:br>
            <a:r>
              <a:rPr lang="en-IN" sz="1300" b="1" dirty="0">
                <a:effectLst/>
                <a:latin typeface="Arial" panose="020B0604020202020204" pitchFamily="34" charset="0"/>
                <a:ea typeface="Calibri" panose="020F0502020204030204" pitchFamily="34" charset="0"/>
                <a:cs typeface="Arial" panose="020B0604020202020204" pitchFamily="34" charset="0"/>
              </a:rPr>
              <a:t>                        </a:t>
            </a:r>
            <a:r>
              <a:rPr lang="en-IN" sz="1300" dirty="0">
                <a:effectLst/>
                <a:latin typeface="Arial" panose="020B0604020202020204" pitchFamily="34" charset="0"/>
                <a:ea typeface="Calibri" panose="020F0502020204030204" pitchFamily="34" charset="0"/>
                <a:cs typeface="Arial" panose="020B0604020202020204" pitchFamily="34" charset="0"/>
              </a:rPr>
              <a:t>For Software – 15 Lakhs</a:t>
            </a:r>
            <a:br>
              <a:rPr lang="en-IN" sz="1300" dirty="0">
                <a:effectLst/>
                <a:latin typeface="Arial" panose="020B0604020202020204" pitchFamily="34" charset="0"/>
                <a:ea typeface="Calibri" panose="020F0502020204030204" pitchFamily="34" charset="0"/>
                <a:cs typeface="Arial" panose="020B0604020202020204" pitchFamily="34" charset="0"/>
              </a:rPr>
            </a:br>
            <a:r>
              <a:rPr lang="en-IN" sz="1300" dirty="0">
                <a:effectLst/>
                <a:latin typeface="Arial" panose="020B0604020202020204" pitchFamily="34" charset="0"/>
                <a:ea typeface="Calibri" panose="020F0502020204030204" pitchFamily="34" charset="0"/>
                <a:cs typeface="Arial" panose="020B0604020202020204" pitchFamily="34" charset="0"/>
              </a:rPr>
              <a:t>                               Hardware-   25 Lakhs</a:t>
            </a:r>
            <a:r>
              <a:rPr lang="en-IN" sz="1300" b="1" dirty="0">
                <a:effectLst/>
                <a:latin typeface="Arial" panose="020B0604020202020204" pitchFamily="34" charset="0"/>
                <a:ea typeface="Calibri" panose="020F0502020204030204" pitchFamily="34" charset="0"/>
                <a:cs typeface="Arial" panose="020B0604020202020204" pitchFamily="34" charset="0"/>
              </a:rPr>
              <a:t>   </a:t>
            </a:r>
            <a:br>
              <a:rPr lang="en-IN" sz="1300" b="1" dirty="0">
                <a:effectLst/>
                <a:latin typeface="Arial" panose="020B0604020202020204" pitchFamily="34" charset="0"/>
                <a:ea typeface="Calibri" panose="020F0502020204030204" pitchFamily="34" charset="0"/>
                <a:cs typeface="Arial" panose="020B0604020202020204" pitchFamily="34" charset="0"/>
              </a:rPr>
            </a:br>
            <a:r>
              <a:rPr lang="en-IN" sz="1300" b="1" dirty="0">
                <a:effectLst/>
                <a:latin typeface="Arial" panose="020B0604020202020204" pitchFamily="34" charset="0"/>
                <a:ea typeface="Calibri" panose="020F0502020204030204" pitchFamily="34" charset="0"/>
                <a:cs typeface="Arial" panose="020B0604020202020204" pitchFamily="34" charset="0"/>
              </a:rPr>
              <a:t>                               </a:t>
            </a:r>
            <a:r>
              <a:rPr lang="en-IN" sz="1300" dirty="0">
                <a:effectLst/>
                <a:latin typeface="Arial" panose="020B0604020202020204" pitchFamily="34" charset="0"/>
                <a:ea typeface="Calibri" panose="020F0502020204030204" pitchFamily="34" charset="0"/>
                <a:cs typeface="Arial" panose="020B0604020202020204" pitchFamily="34" charset="0"/>
              </a:rPr>
              <a:t>Infrastructures – 10 Lakhs</a:t>
            </a:r>
            <a:br>
              <a:rPr lang="en-IN" sz="1300" dirty="0">
                <a:effectLst/>
                <a:latin typeface="Arial" panose="020B0604020202020204" pitchFamily="34" charset="0"/>
                <a:ea typeface="Calibri" panose="020F0502020204030204" pitchFamily="34" charset="0"/>
                <a:cs typeface="Arial" panose="020B0604020202020204" pitchFamily="34" charset="0"/>
              </a:rPr>
            </a:br>
            <a:r>
              <a:rPr lang="en-IN" sz="1300" dirty="0">
                <a:effectLst/>
                <a:latin typeface="Arial" panose="020B0604020202020204" pitchFamily="34" charset="0"/>
                <a:ea typeface="Calibri" panose="020F0502020204030204" pitchFamily="34" charset="0"/>
                <a:cs typeface="Arial" panose="020B0604020202020204" pitchFamily="34" charset="0"/>
              </a:rPr>
              <a:t>                               Resources(Salary &amp; Training)-70 Lakh</a:t>
            </a:r>
          </a:p>
          <a:p>
            <a:pPr marL="0" indent="0">
              <a:buNone/>
            </a:pPr>
            <a:r>
              <a:rPr lang="en-IN" sz="1300" dirty="0">
                <a:latin typeface="Arial" panose="020B0604020202020204" pitchFamily="34" charset="0"/>
                <a:ea typeface="Calibri" panose="020F0502020204030204" pitchFamily="34" charset="0"/>
                <a:cs typeface="Arial" panose="020B0604020202020204" pitchFamily="34" charset="0"/>
              </a:rPr>
              <a:t>                               Miscellaneous-5 Lakh</a:t>
            </a:r>
            <a:br>
              <a:rPr lang="en-IN" sz="1800" dirty="0">
                <a:effectLst/>
                <a:latin typeface="Calibri" panose="020F0502020204030204" pitchFamily="34" charset="0"/>
                <a:ea typeface="Calibri" panose="020F0502020204030204" pitchFamily="34" charset="0"/>
              </a:rPr>
            </a:br>
            <a:endParaRPr lang="en-US" sz="2000" dirty="0"/>
          </a:p>
        </p:txBody>
      </p:sp>
    </p:spTree>
    <p:extLst>
      <p:ext uri="{BB962C8B-B14F-4D97-AF65-F5344CB8AC3E}">
        <p14:creationId xmlns:p14="http://schemas.microsoft.com/office/powerpoint/2010/main" val="1963527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AD35D-85F4-5E0E-3637-207F7D381FF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51C02C-7A1D-4AF3-36DC-F8356378A5B6}"/>
              </a:ext>
            </a:extLst>
          </p:cNvPr>
          <p:cNvSpPr>
            <a:spLocks noGrp="1"/>
          </p:cNvSpPr>
          <p:nvPr>
            <p:ph idx="4294967295"/>
          </p:nvPr>
        </p:nvSpPr>
        <p:spPr>
          <a:xfrm>
            <a:off x="-1" y="0"/>
            <a:ext cx="9144001" cy="6725265"/>
          </a:xfrm>
        </p:spPr>
        <p:txBody>
          <a:bodyPr>
            <a:noAutofit/>
          </a:bodyPr>
          <a:lstStyle/>
          <a:p>
            <a:pPr marL="0" indent="0">
              <a:buNone/>
            </a:pPr>
            <a:endParaRPr lang="en-IN" sz="1200" b="1" i="0" u="none" strike="noStrike" baseline="0" dirty="0">
              <a:latin typeface="Arial" panose="020B0604020202020204" pitchFamily="34" charset="0"/>
              <a:cs typeface="Arial" panose="020B0604020202020204" pitchFamily="34" charset="0"/>
            </a:endParaRPr>
          </a:p>
          <a:p>
            <a:pPr marL="0" indent="0">
              <a:buNone/>
            </a:pPr>
            <a:endParaRPr lang="en-IN" sz="1200" b="1" dirty="0">
              <a:latin typeface="Arial" panose="020B0604020202020204" pitchFamily="34" charset="0"/>
              <a:cs typeface="Arial" panose="020B0604020202020204" pitchFamily="34" charset="0"/>
            </a:endParaRPr>
          </a:p>
          <a:p>
            <a:pPr marL="0" indent="0">
              <a:buNone/>
            </a:pPr>
            <a:r>
              <a:rPr lang="en-IN" sz="1200" b="1" i="0" u="none" strike="noStrike" baseline="0" dirty="0">
                <a:latin typeface="Arial" panose="020B0604020202020204" pitchFamily="34" charset="0"/>
                <a:cs typeface="Arial" panose="020B0604020202020204" pitchFamily="34" charset="0"/>
              </a:rPr>
              <a:t>           </a:t>
            </a:r>
            <a:r>
              <a:rPr lang="en-IN" sz="1800" b="1" i="0" u="none" strike="noStrike" baseline="0" dirty="0">
                <a:latin typeface="Arial" panose="020B0604020202020204" pitchFamily="34" charset="0"/>
                <a:cs typeface="Arial" panose="020B0604020202020204" pitchFamily="34" charset="0"/>
              </a:rPr>
              <a:t>Technologies:</a:t>
            </a:r>
            <a:br>
              <a:rPr lang="en-IN" sz="1200" b="1" i="0" u="none" strike="noStrike" baseline="0" dirty="0">
                <a:latin typeface="Arial" panose="020B0604020202020204" pitchFamily="34" charset="0"/>
                <a:cs typeface="Arial" panose="020B0604020202020204" pitchFamily="34" charset="0"/>
              </a:rPr>
            </a:br>
            <a:endParaRPr lang="en-IN" sz="1200" b="0" i="0" u="none" strike="noStrike" baseline="0" dirty="0">
              <a:latin typeface="Arial" panose="020B0604020202020204" pitchFamily="34" charset="0"/>
              <a:cs typeface="Arial" panose="020B0604020202020204" pitchFamily="34" charset="0"/>
            </a:endParaRPr>
          </a:p>
          <a:p>
            <a:pPr lvl="2"/>
            <a:r>
              <a:rPr lang="en-IN" sz="1200" dirty="0">
                <a:latin typeface="Arial" panose="020B0604020202020204" pitchFamily="34" charset="0"/>
                <a:cs typeface="Arial" panose="020B0604020202020204" pitchFamily="34" charset="0"/>
              </a:rPr>
              <a:t>Java</a:t>
            </a:r>
          </a:p>
          <a:p>
            <a:pPr lvl="2"/>
            <a:r>
              <a:rPr lang="en-US" sz="1200" b="1" dirty="0">
                <a:latin typeface="Arial" panose="020B0604020202020204" pitchFamily="34" charset="0"/>
                <a:cs typeface="Arial" panose="020B0604020202020204" pitchFamily="34" charset="0"/>
              </a:rPr>
              <a:t>HTML5, CSS3, and JavaScript</a:t>
            </a:r>
            <a:r>
              <a:rPr lang="en-US" sz="1200" dirty="0">
                <a:latin typeface="Arial" panose="020B0604020202020204" pitchFamily="34" charset="0"/>
                <a:cs typeface="Arial" panose="020B0604020202020204" pitchFamily="34" charset="0"/>
              </a:rPr>
              <a:t> for web interfaces.</a:t>
            </a:r>
          </a:p>
          <a:p>
            <a:pPr lvl="2"/>
            <a:r>
              <a:rPr lang="en-IN" sz="1200" dirty="0">
                <a:latin typeface="Arial" panose="020B0604020202020204" pitchFamily="34" charset="0"/>
                <a:cs typeface="Arial" panose="020B0604020202020204" pitchFamily="34" charset="0"/>
              </a:rPr>
              <a:t>Oracle, MySQL, PostgreSQL</a:t>
            </a:r>
            <a:endParaRPr lang="en-US" sz="1200" dirty="0">
              <a:latin typeface="Arial" panose="020B0604020202020204" pitchFamily="34" charset="0"/>
              <a:cs typeface="Arial" panose="020B0604020202020204" pitchFamily="34" charset="0"/>
            </a:endParaRPr>
          </a:p>
          <a:p>
            <a:pPr lvl="2"/>
            <a:r>
              <a:rPr lang="en-US" sz="1200" b="1" dirty="0">
                <a:latin typeface="Arial" panose="020B0604020202020204" pitchFamily="34" charset="0"/>
                <a:cs typeface="Arial" panose="020B0604020202020204" pitchFamily="34" charset="0"/>
              </a:rPr>
              <a:t>MuleSoft</a:t>
            </a:r>
            <a:r>
              <a:rPr lang="en-US" sz="1200" dirty="0">
                <a:latin typeface="Arial" panose="020B0604020202020204" pitchFamily="34" charset="0"/>
                <a:cs typeface="Arial" panose="020B0604020202020204" pitchFamily="34" charset="0"/>
              </a:rPr>
              <a:t> or </a:t>
            </a:r>
            <a:r>
              <a:rPr lang="en-US" sz="1200" b="1" dirty="0">
                <a:latin typeface="Arial" panose="020B0604020202020204" pitchFamily="34" charset="0"/>
                <a:cs typeface="Arial" panose="020B0604020202020204" pitchFamily="34" charset="0"/>
              </a:rPr>
              <a:t>IBM Integration Bus</a:t>
            </a:r>
            <a:r>
              <a:rPr lang="en-US" sz="1200" dirty="0">
                <a:latin typeface="Arial" panose="020B0604020202020204" pitchFamily="34" charset="0"/>
                <a:cs typeface="Arial" panose="020B0604020202020204" pitchFamily="34" charset="0"/>
              </a:rPr>
              <a:t> to facilitate communication between the WMS and other enterprise systems (ERP, CRM, etc.)</a:t>
            </a:r>
          </a:p>
          <a:p>
            <a:pPr lvl="2"/>
            <a:r>
              <a:rPr lang="en-US" sz="1200" b="1" dirty="0">
                <a:latin typeface="Arial" panose="020B0604020202020204" pitchFamily="34" charset="0"/>
                <a:cs typeface="Arial" panose="020B0604020202020204" pitchFamily="34" charset="0"/>
              </a:rPr>
              <a:t>RESTful or SOAP APIs</a:t>
            </a:r>
            <a:r>
              <a:rPr lang="en-US" sz="1200" dirty="0">
                <a:latin typeface="Arial" panose="020B0604020202020204" pitchFamily="34" charset="0"/>
                <a:cs typeface="Arial" panose="020B0604020202020204" pitchFamily="34" charset="0"/>
              </a:rPr>
              <a:t> to enable seamless integration and data exchange across various platforms.</a:t>
            </a:r>
          </a:p>
          <a:p>
            <a:pPr lvl="2"/>
            <a:r>
              <a:rPr lang="en-US" sz="1200" b="1" dirty="0">
                <a:latin typeface="Arial" panose="020B0604020202020204" pitchFamily="34" charset="0"/>
                <a:cs typeface="Arial" panose="020B0604020202020204" pitchFamily="34" charset="0"/>
              </a:rPr>
              <a:t>Eclipse, IntelliJ IDEA, or Visual Studio</a:t>
            </a:r>
            <a:r>
              <a:rPr lang="en-US" sz="1200" dirty="0">
                <a:latin typeface="Arial" panose="020B0604020202020204" pitchFamily="34" charset="0"/>
                <a:cs typeface="Arial" panose="020B0604020202020204" pitchFamily="34" charset="0"/>
              </a:rPr>
              <a:t> for efficient coding and debugging</a:t>
            </a:r>
          </a:p>
          <a:p>
            <a:pPr lvl="2"/>
            <a:r>
              <a:rPr lang="en-IN" sz="1200" b="1" dirty="0">
                <a:latin typeface="Arial" panose="020B0604020202020204" pitchFamily="34" charset="0"/>
                <a:cs typeface="Arial" panose="020B0604020202020204" pitchFamily="34" charset="0"/>
              </a:rPr>
              <a:t>Git, SVN, or Mercurial</a:t>
            </a:r>
            <a:r>
              <a:rPr lang="en-IN" sz="1200" dirty="0">
                <a:latin typeface="Arial" panose="020B0604020202020204" pitchFamily="34" charset="0"/>
                <a:cs typeface="Arial" panose="020B0604020202020204" pitchFamily="34" charset="0"/>
              </a:rPr>
              <a:t> to manage source code revisions and ensure team collaboration</a:t>
            </a:r>
            <a:endParaRPr lang="en-US" sz="1200" dirty="0">
              <a:latin typeface="Arial" panose="020B0604020202020204" pitchFamily="34" charset="0"/>
              <a:cs typeface="Arial" panose="020B0604020202020204" pitchFamily="34" charset="0"/>
            </a:endParaRPr>
          </a:p>
          <a:p>
            <a:pPr lvl="2"/>
            <a:r>
              <a:rPr lang="en-US" sz="1200" dirty="0">
                <a:latin typeface="Arial" panose="020B0604020202020204" pitchFamily="34" charset="0"/>
                <a:cs typeface="Arial" panose="020B0604020202020204" pitchFamily="34" charset="0"/>
              </a:rPr>
              <a:t>Frameworks such as </a:t>
            </a:r>
            <a:r>
              <a:rPr lang="en-US" sz="1200" b="1" dirty="0">
                <a:latin typeface="Arial" panose="020B0604020202020204" pitchFamily="34" charset="0"/>
                <a:cs typeface="Arial" panose="020B0604020202020204" pitchFamily="34" charset="0"/>
              </a:rPr>
              <a:t>JUnit</a:t>
            </a:r>
            <a:r>
              <a:rPr lang="en-US" sz="1200" dirty="0">
                <a:latin typeface="Arial" panose="020B0604020202020204" pitchFamily="34" charset="0"/>
                <a:cs typeface="Arial" panose="020B0604020202020204" pitchFamily="34" charset="0"/>
              </a:rPr>
              <a:t> for Java, </a:t>
            </a:r>
            <a:r>
              <a:rPr lang="en-US" sz="1200" b="1" dirty="0">
                <a:latin typeface="Arial" panose="020B0604020202020204" pitchFamily="34" charset="0"/>
                <a:cs typeface="Arial" panose="020B0604020202020204" pitchFamily="34" charset="0"/>
              </a:rPr>
              <a:t>NUnit</a:t>
            </a:r>
            <a:r>
              <a:rPr lang="en-US" sz="1200" dirty="0">
                <a:latin typeface="Arial" panose="020B0604020202020204" pitchFamily="34" charset="0"/>
                <a:cs typeface="Arial" panose="020B0604020202020204" pitchFamily="34" charset="0"/>
              </a:rPr>
              <a:t> for .NET, or </a:t>
            </a:r>
            <a:r>
              <a:rPr lang="en-US" sz="1200" b="1" dirty="0">
                <a:latin typeface="Arial" panose="020B0604020202020204" pitchFamily="34" charset="0"/>
                <a:cs typeface="Arial" panose="020B0604020202020204" pitchFamily="34" charset="0"/>
              </a:rPr>
              <a:t>pytest</a:t>
            </a:r>
            <a:r>
              <a:rPr lang="en-US" sz="1200" dirty="0">
                <a:latin typeface="Arial" panose="020B0604020202020204" pitchFamily="34" charset="0"/>
                <a:cs typeface="Arial" panose="020B0604020202020204" pitchFamily="34" charset="0"/>
              </a:rPr>
              <a:t> for Python to validate individual components. </a:t>
            </a:r>
          </a:p>
          <a:p>
            <a:pPr lvl="2"/>
            <a:r>
              <a:rPr lang="en-US" sz="1200" b="1" dirty="0">
                <a:latin typeface="Arial" panose="020B0604020202020204" pitchFamily="34" charset="0"/>
                <a:cs typeface="Arial" panose="020B0604020202020204" pitchFamily="34" charset="0"/>
              </a:rPr>
              <a:t>Selenium</a:t>
            </a:r>
            <a:r>
              <a:rPr lang="en-US" sz="1200" dirty="0">
                <a:latin typeface="Arial" panose="020B0604020202020204" pitchFamily="34" charset="0"/>
                <a:cs typeface="Arial" panose="020B0604020202020204" pitchFamily="34" charset="0"/>
              </a:rPr>
              <a:t> for UI testing and tools like </a:t>
            </a:r>
            <a:r>
              <a:rPr lang="en-US" sz="1200" b="1" dirty="0">
                <a:latin typeface="Arial" panose="020B0604020202020204" pitchFamily="34" charset="0"/>
                <a:cs typeface="Arial" panose="020B0604020202020204" pitchFamily="34" charset="0"/>
              </a:rPr>
              <a:t>JUnit/TestNG</a:t>
            </a:r>
            <a:r>
              <a:rPr lang="en-US" sz="1200" dirty="0">
                <a:latin typeface="Arial" panose="020B0604020202020204" pitchFamily="34" charset="0"/>
                <a:cs typeface="Arial" panose="020B0604020202020204" pitchFamily="34" charset="0"/>
              </a:rPr>
              <a:t> for integration tests</a:t>
            </a:r>
          </a:p>
          <a:p>
            <a:pPr lvl="2"/>
            <a:r>
              <a:rPr lang="en-US" sz="1200" dirty="0">
                <a:latin typeface="Arial" panose="020B0604020202020204" pitchFamily="34" charset="0"/>
                <a:cs typeface="Arial" panose="020B0604020202020204" pitchFamily="34" charset="0"/>
              </a:rPr>
              <a:t>Tools like </a:t>
            </a:r>
            <a:r>
              <a:rPr lang="en-US" sz="1200" b="1" dirty="0">
                <a:latin typeface="Arial" panose="020B0604020202020204" pitchFamily="34" charset="0"/>
                <a:cs typeface="Arial" panose="020B0604020202020204" pitchFamily="34" charset="0"/>
              </a:rPr>
              <a:t>JMeter</a:t>
            </a:r>
            <a:r>
              <a:rPr lang="en-US" sz="1200" dirty="0">
                <a:latin typeface="Arial" panose="020B0604020202020204" pitchFamily="34" charset="0"/>
                <a:cs typeface="Arial" panose="020B0604020202020204" pitchFamily="34" charset="0"/>
              </a:rPr>
              <a:t> or </a:t>
            </a:r>
            <a:r>
              <a:rPr lang="en-US" sz="1200" b="1" dirty="0">
                <a:latin typeface="Arial" panose="020B0604020202020204" pitchFamily="34" charset="0"/>
                <a:cs typeface="Arial" panose="020B0604020202020204" pitchFamily="34" charset="0"/>
              </a:rPr>
              <a:t>LoadRunner</a:t>
            </a:r>
            <a:r>
              <a:rPr lang="en-US" sz="1200" dirty="0">
                <a:latin typeface="Arial" panose="020B0604020202020204" pitchFamily="34" charset="0"/>
                <a:cs typeface="Arial" panose="020B0604020202020204" pitchFamily="34" charset="0"/>
              </a:rPr>
              <a:t> to simulate load and ensure the system meets performance criteria.</a:t>
            </a:r>
          </a:p>
          <a:p>
            <a:pPr lvl="2"/>
            <a:r>
              <a:rPr lang="en-US" sz="1200" b="1" dirty="0">
                <a:latin typeface="Arial" panose="020B0604020202020204" pitchFamily="34" charset="0"/>
                <a:cs typeface="Arial" panose="020B0604020202020204" pitchFamily="34" charset="0"/>
              </a:rPr>
              <a:t>Microsoft Power BI, Tableau, or custom reporting tools</a:t>
            </a:r>
            <a:r>
              <a:rPr lang="en-US" sz="1200" dirty="0">
                <a:latin typeface="Arial" panose="020B0604020202020204" pitchFamily="34" charset="0"/>
                <a:cs typeface="Arial" panose="020B0604020202020204" pitchFamily="34" charset="0"/>
              </a:rPr>
              <a:t> integrated into the WMS for real-time analytics and dashboard reporting.</a:t>
            </a:r>
          </a:p>
          <a:p>
            <a:pPr lvl="2"/>
            <a:r>
              <a:rPr lang="en-IN" sz="1200" dirty="0">
                <a:latin typeface="Arial" panose="020B0604020202020204" pitchFamily="34" charset="0"/>
                <a:cs typeface="Arial" panose="020B0604020202020204" pitchFamily="34" charset="0"/>
              </a:rPr>
              <a:t>Microsoft Office Suite, Confluence, or SharePoint</a:t>
            </a:r>
            <a:endParaRPr lang="en-US" sz="1200" dirty="0">
              <a:latin typeface="Arial" panose="020B0604020202020204" pitchFamily="34" charset="0"/>
              <a:cs typeface="Arial" panose="020B0604020202020204" pitchFamily="34" charset="0"/>
            </a:endParaRPr>
          </a:p>
          <a:p>
            <a:pPr lvl="2"/>
            <a:r>
              <a:rPr lang="en-US" sz="1200" b="1" dirty="0">
                <a:latin typeface="Arial" panose="020B0604020202020204" pitchFamily="34" charset="0"/>
                <a:cs typeface="Arial" panose="020B0604020202020204" pitchFamily="34" charset="0"/>
              </a:rPr>
              <a:t>Microsoft Project or similar PM software</a:t>
            </a:r>
            <a:r>
              <a:rPr lang="en-US" sz="1200" dirty="0">
                <a:latin typeface="Arial" panose="020B0604020202020204" pitchFamily="34" charset="0"/>
                <a:cs typeface="Arial" panose="020B0604020202020204" pitchFamily="34" charset="0"/>
              </a:rPr>
              <a:t> to plan, schedule, and monitor each sequential phase of the Waterfall methodology.</a:t>
            </a:r>
          </a:p>
          <a:p>
            <a:pPr lvl="2"/>
            <a:r>
              <a:rPr lang="en-US" sz="1200" b="1" dirty="0">
                <a:latin typeface="Arial" panose="020B0604020202020204" pitchFamily="34" charset="0"/>
                <a:cs typeface="Arial" panose="020B0604020202020204" pitchFamily="34" charset="0"/>
              </a:rPr>
              <a:t>Server Infrastructure:</a:t>
            </a:r>
            <a:br>
              <a:rPr lang="en-US" sz="1200" b="1"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On-premise servers or cloud platforms like </a:t>
            </a:r>
            <a:r>
              <a:rPr lang="en-US" sz="1200" b="1" dirty="0">
                <a:latin typeface="Arial" panose="020B0604020202020204" pitchFamily="34" charset="0"/>
                <a:cs typeface="Arial" panose="020B0604020202020204" pitchFamily="34" charset="0"/>
              </a:rPr>
              <a:t>AWS, Microsoft Azure, or Google Cloud Platform</a:t>
            </a:r>
            <a:r>
              <a:rPr lang="en-US" sz="1200" dirty="0">
                <a:latin typeface="Arial" panose="020B0604020202020204" pitchFamily="34" charset="0"/>
                <a:cs typeface="Arial" panose="020B0604020202020204" pitchFamily="34" charset="0"/>
              </a:rPr>
              <a:t> depending on the organization’s deployment strategy.</a:t>
            </a:r>
          </a:p>
          <a:p>
            <a:pPr lvl="2"/>
            <a:r>
              <a:rPr lang="en-IN" sz="1200" dirty="0">
                <a:latin typeface="Arial" panose="020B0604020202020204" pitchFamily="34" charset="0"/>
                <a:cs typeface="Arial" panose="020B0604020202020204" pitchFamily="34" charset="0"/>
              </a:rPr>
              <a:t>Networking and Device Integration:</a:t>
            </a:r>
            <a:br>
              <a:rPr lang="en-IN"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Infrastructure to support barcode scanners, RFID readers, and mobile devices that interface with the WMS.</a:t>
            </a:r>
          </a:p>
          <a:p>
            <a:pPr marL="914400" lvl="2" indent="0">
              <a:buNone/>
            </a:pP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 </a:t>
            </a:r>
          </a:p>
          <a:p>
            <a:pPr marL="0" indent="0">
              <a:buNone/>
            </a:pPr>
            <a:br>
              <a:rPr lang="en-IN" sz="1200" dirty="0">
                <a:effectLst/>
                <a:latin typeface="Arial" panose="020B0604020202020204" pitchFamily="34" charset="0"/>
                <a:ea typeface="Calibri" panose="020F050202020403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1667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F04C61-93A2-B744-9E50-9D56E1A1D2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A0951E-5131-5797-40B5-CAF54A94DF89}"/>
              </a:ext>
            </a:extLst>
          </p:cNvPr>
          <p:cNvSpPr>
            <a:spLocks noGrp="1"/>
          </p:cNvSpPr>
          <p:nvPr>
            <p:ph idx="4294967295"/>
          </p:nvPr>
        </p:nvSpPr>
        <p:spPr>
          <a:xfrm>
            <a:off x="-1" y="0"/>
            <a:ext cx="9144001" cy="6725265"/>
          </a:xfrm>
        </p:spPr>
        <p:txBody>
          <a:bodyPr>
            <a:normAutofit/>
          </a:bodyPr>
          <a:lstStyle/>
          <a:p>
            <a:pPr marL="0" indent="0">
              <a:buNone/>
            </a:pPr>
            <a:r>
              <a:rPr lang="en-IN" sz="1800" b="1" dirty="0"/>
              <a:t>   </a:t>
            </a:r>
          </a:p>
          <a:p>
            <a:pPr marL="0" indent="0">
              <a:buNone/>
            </a:pPr>
            <a:r>
              <a:rPr lang="en-IN" sz="1800" b="1" dirty="0"/>
              <a:t>     Risks and Dependencies:</a:t>
            </a:r>
            <a:br>
              <a:rPr lang="en-IN" sz="1800" b="1" i="0" u="none" strike="noStrike" baseline="0" dirty="0">
                <a:latin typeface="Arial-BoldMT"/>
              </a:rPr>
            </a:br>
            <a:r>
              <a:rPr lang="en-IN" sz="1200" dirty="0">
                <a:latin typeface="Arial" panose="020B0604020202020204" pitchFamily="34" charset="0"/>
                <a:cs typeface="Arial" panose="020B0604020202020204" pitchFamily="34" charset="0"/>
              </a:rPr>
              <a:t>                </a:t>
            </a:r>
          </a:p>
          <a:p>
            <a:pPr marL="0" indent="0">
              <a:buNone/>
            </a:pPr>
            <a:r>
              <a:rPr lang="en-IN" sz="1200" dirty="0">
                <a:latin typeface="Arial" panose="020B0604020202020204" pitchFamily="34" charset="0"/>
                <a:cs typeface="Arial" panose="020B0604020202020204" pitchFamily="34" charset="0"/>
              </a:rPr>
              <a:t>         </a:t>
            </a:r>
            <a:r>
              <a:rPr lang="en-IN" sz="1800" dirty="0">
                <a:latin typeface="Arial" panose="020B0604020202020204" pitchFamily="34" charset="0"/>
                <a:cs typeface="Arial" panose="020B0604020202020204" pitchFamily="34" charset="0"/>
              </a:rPr>
              <a:t>Risks</a:t>
            </a:r>
          </a:p>
          <a:p>
            <a:pPr marL="914400" lvl="2" indent="0">
              <a:buNone/>
            </a:pPr>
            <a:r>
              <a:rPr lang="en-US" sz="1400" b="1" dirty="0">
                <a:latin typeface="Arial" panose="020B0604020202020204" pitchFamily="34" charset="0"/>
                <a:cs typeface="Arial" panose="020B0604020202020204" pitchFamily="34" charset="0"/>
              </a:rPr>
              <a:t>Inflexible Requirements:</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The Waterfall model relies on thoroughly defined requirements at the start. If these requirements are incomplete or change mid-project, it can lead to significant rework, increased costs, and schedule delays.</a:t>
            </a:r>
          </a:p>
          <a:p>
            <a:pPr marL="914400" lvl="2" indent="0">
              <a:buNone/>
            </a:pPr>
            <a:r>
              <a:rPr lang="en-US" sz="1400" b="1" dirty="0">
                <a:latin typeface="Arial" panose="020B0604020202020204" pitchFamily="34" charset="0"/>
                <a:cs typeface="Arial" panose="020B0604020202020204" pitchFamily="34" charset="0"/>
              </a:rPr>
              <a:t>Late Testing and Error Discovery:</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Since testing occurs only after the implementation phase, critical bugs or design issues might be discovered late in the cycle, making them more expensive and time-consuming to fix.</a:t>
            </a:r>
          </a:p>
          <a:p>
            <a:pPr marL="914400" lvl="2" indent="0">
              <a:buNone/>
            </a:pPr>
            <a:r>
              <a:rPr lang="en-US" sz="1400" b="1" dirty="0">
                <a:latin typeface="Arial" panose="020B0604020202020204" pitchFamily="34" charset="0"/>
                <a:cs typeface="Arial" panose="020B0604020202020204" pitchFamily="34" charset="0"/>
              </a:rPr>
              <a:t>Limited Stakeholder Feedback:</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With stakeholder involvement primarily at the beginning (requirements gathering) and end (user acceptance testing), there is limited opportunity to refine the system based on continuous feedback, risking misalignment with business needs.</a:t>
            </a:r>
          </a:p>
          <a:p>
            <a:pPr marL="914400" lvl="2" indent="0">
              <a:buNone/>
            </a:pPr>
            <a:r>
              <a:rPr lang="en-US" sz="1400" b="1" dirty="0">
                <a:latin typeface="Arial" panose="020B0604020202020204" pitchFamily="34" charset="0"/>
                <a:cs typeface="Arial" panose="020B0604020202020204" pitchFamily="34" charset="0"/>
              </a:rPr>
              <a:t>Dependency on Sequential Completion:</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Each phase of the Waterfall approach is dependent on the successful completion of the previous phase. Any delays or issues in one stage (e.g., design) directly impact subsequent phases like development and testing.</a:t>
            </a:r>
          </a:p>
          <a:p>
            <a:pPr marL="914400" lvl="2" indent="0">
              <a:buNone/>
            </a:pPr>
            <a:r>
              <a:rPr lang="en-US" sz="1400" b="1" dirty="0">
                <a:latin typeface="Arial" panose="020B0604020202020204" pitchFamily="34" charset="0"/>
                <a:cs typeface="Arial" panose="020B0604020202020204" pitchFamily="34" charset="0"/>
              </a:rPr>
              <a:t>Resource and Budget Overruns:</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Inaccurate initial estimates and unforeseen challenges can lead to budget overruns. The structured nature of the Waterfall approach offers little flexibility to adjust resource allocation once the project is underway.</a:t>
            </a:r>
          </a:p>
          <a:p>
            <a:pPr marL="0" indent="0">
              <a:buNone/>
            </a:pPr>
            <a:endParaRPr lang="en-IN" sz="1200" dirty="0">
              <a:latin typeface="Arial" panose="020B0604020202020204" pitchFamily="34" charset="0"/>
              <a:cs typeface="Arial" panose="020B0604020202020204" pitchFamily="34" charset="0"/>
            </a:endParaRPr>
          </a:p>
          <a:p>
            <a:pPr marL="914400" lvl="2" indent="0">
              <a:buNone/>
            </a:pP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br>
              <a:rPr lang="en-IN" sz="1800" dirty="0">
                <a:effectLst/>
                <a:latin typeface="Calibri" panose="020F0502020204030204" pitchFamily="34" charset="0"/>
                <a:ea typeface="Calibri" panose="020F0502020204030204" pitchFamily="34" charset="0"/>
              </a:rPr>
            </a:br>
            <a:endParaRPr lang="en-US" sz="800" b="1" dirty="0"/>
          </a:p>
        </p:txBody>
      </p:sp>
    </p:spTree>
    <p:extLst>
      <p:ext uri="{BB962C8B-B14F-4D97-AF65-F5344CB8AC3E}">
        <p14:creationId xmlns:p14="http://schemas.microsoft.com/office/powerpoint/2010/main" val="672033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88FFB-6BD1-FC11-A152-C6DF01B2539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5FFCFB-CC08-FBA2-3D23-5E7DCB02ED1D}"/>
              </a:ext>
            </a:extLst>
          </p:cNvPr>
          <p:cNvSpPr>
            <a:spLocks noGrp="1"/>
          </p:cNvSpPr>
          <p:nvPr>
            <p:ph idx="4294967295"/>
          </p:nvPr>
        </p:nvSpPr>
        <p:spPr>
          <a:xfrm>
            <a:off x="-1" y="0"/>
            <a:ext cx="9144001" cy="6725265"/>
          </a:xfrm>
        </p:spPr>
        <p:txBody>
          <a:bodyPr>
            <a:normAutofit/>
          </a:bodyPr>
          <a:lstStyle/>
          <a:p>
            <a:pPr marL="0" indent="0">
              <a:buNone/>
            </a:pPr>
            <a:endParaRPr lang="en-IN" sz="1800" b="1" dirty="0"/>
          </a:p>
          <a:p>
            <a:pPr marL="0" indent="0">
              <a:buNone/>
            </a:pPr>
            <a:endParaRPr lang="en-IN" sz="1800" b="1" dirty="0"/>
          </a:p>
          <a:p>
            <a:pPr marL="0" indent="0">
              <a:buNone/>
            </a:pPr>
            <a:r>
              <a:rPr lang="en-IN" sz="1800" b="1" dirty="0"/>
              <a:t>      Risks and Dependencies:</a:t>
            </a:r>
            <a:br>
              <a:rPr lang="en-IN" sz="1800" b="1" i="0" u="none" strike="noStrike" baseline="0" dirty="0">
                <a:latin typeface="Arial-BoldMT"/>
              </a:rPr>
            </a:br>
            <a:br>
              <a:rPr lang="en-US" sz="1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marL="0" indent="0">
              <a:buNone/>
            </a:pPr>
            <a:r>
              <a:rPr lang="en-IN" sz="1600" b="1" dirty="0">
                <a:latin typeface="Arial" panose="020B0604020202020204" pitchFamily="34" charset="0"/>
                <a:cs typeface="Arial" panose="020B0604020202020204" pitchFamily="34" charset="0"/>
              </a:rPr>
              <a:t>      Dependencies</a:t>
            </a:r>
          </a:p>
          <a:p>
            <a:pPr marL="0" indent="0">
              <a:buNone/>
            </a:pPr>
            <a:r>
              <a:rPr lang="en-IN" sz="1200" dirty="0">
                <a:latin typeface="Arial" panose="020B0604020202020204" pitchFamily="34" charset="0"/>
                <a:cs typeface="Arial" panose="020B0604020202020204" pitchFamily="34" charset="0"/>
              </a:rPr>
              <a:t>            </a:t>
            </a:r>
            <a:r>
              <a:rPr lang="en-IN" sz="1400" dirty="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Comprehensive Requirements Documentation:</a:t>
            </a:r>
          </a:p>
          <a:p>
            <a:pPr marL="914400" lvl="2" indent="0">
              <a:buNone/>
            </a:pPr>
            <a:r>
              <a:rPr lang="en-US" sz="1400" dirty="0">
                <a:latin typeface="Arial" panose="020B0604020202020204" pitchFamily="34" charset="0"/>
                <a:cs typeface="Arial" panose="020B0604020202020204" pitchFamily="34" charset="0"/>
              </a:rPr>
              <a:t>The success of the project is heavily dependent on accurate and complete requirements documentation. Any gaps or misinterpretations at this stage can cascade into issues during design, development, and testing.</a:t>
            </a:r>
          </a:p>
          <a:p>
            <a:pPr marL="914400" lvl="2" indent="0">
              <a:buNone/>
            </a:pPr>
            <a:r>
              <a:rPr lang="en-US" sz="1400" b="1" dirty="0">
                <a:latin typeface="Arial" panose="020B0604020202020204" pitchFamily="34" charset="0"/>
                <a:cs typeface="Arial" panose="020B0604020202020204" pitchFamily="34" charset="0"/>
              </a:rPr>
              <a:t>Vendor and Third-Party Integrations:</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The approach often depends on the timely delivery and reliability of external vendors or third-party systems, particularly for middleware, APIs, or hardware integrations such as barcode scanners and RFID readers.</a:t>
            </a:r>
          </a:p>
          <a:p>
            <a:pPr marL="914400" lvl="2" indent="0">
              <a:buNone/>
            </a:pPr>
            <a:r>
              <a:rPr lang="en-US" sz="1400" b="1" dirty="0">
                <a:latin typeface="Arial" panose="020B0604020202020204" pitchFamily="34" charset="0"/>
                <a:cs typeface="Arial" panose="020B0604020202020204" pitchFamily="34" charset="0"/>
              </a:rPr>
              <a:t>Stakeholder Availability and Approvals:</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Timely reviews and approvals from stakeholders during the transition between phases are crucial. Delays in decision-making or feedback can hold up the project and affect overall timelines.</a:t>
            </a:r>
          </a:p>
          <a:p>
            <a:pPr marL="914400" lvl="2" indent="0">
              <a:buNone/>
            </a:pPr>
            <a:r>
              <a:rPr lang="en-US" sz="1400" b="1" dirty="0">
                <a:latin typeface="Arial" panose="020B0604020202020204" pitchFamily="34" charset="0"/>
                <a:cs typeface="Arial" panose="020B0604020202020204" pitchFamily="34" charset="0"/>
              </a:rPr>
              <a:t>Technology and Infrastructure Stability:</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The chosen technology stack, development tools, and hardware infrastructure must be robust and well-integrated. Dependencies on these elements mean that any disruptions or compatibility issues can impact the project's progress.</a:t>
            </a:r>
          </a:p>
          <a:p>
            <a:pPr marL="914400" lvl="2" indent="0">
              <a:buNone/>
            </a:pPr>
            <a:r>
              <a:rPr lang="en-US" sz="1400" b="1" dirty="0">
                <a:latin typeface="Arial" panose="020B0604020202020204" pitchFamily="34" charset="0"/>
                <a:cs typeface="Arial" panose="020B0604020202020204" pitchFamily="34" charset="0"/>
              </a:rPr>
              <a:t>Skilled Resource Availability:</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The project’s success is dependent on having the right mix of skilled personnel (developers, testers, analysts, etc.) available at each phase. A shortage or turnover in key team members can delay critical tasks.</a:t>
            </a:r>
          </a:p>
          <a:p>
            <a:pPr marL="0" indent="0">
              <a:buNone/>
            </a:pPr>
            <a:br>
              <a:rPr lang="en-IN" sz="1800" dirty="0">
                <a:effectLst/>
                <a:latin typeface="Calibri" panose="020F0502020204030204" pitchFamily="34" charset="0"/>
                <a:ea typeface="Calibri" panose="020F0502020204030204" pitchFamily="34" charset="0"/>
              </a:rPr>
            </a:br>
            <a:endParaRPr lang="en-US" sz="800" b="1" dirty="0"/>
          </a:p>
        </p:txBody>
      </p:sp>
    </p:spTree>
    <p:extLst>
      <p:ext uri="{BB962C8B-B14F-4D97-AF65-F5344CB8AC3E}">
        <p14:creationId xmlns:p14="http://schemas.microsoft.com/office/powerpoint/2010/main" val="3347440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1AA13E-E999-6817-F5E9-C7683446DBAE}"/>
              </a:ext>
            </a:extLst>
          </p:cNvPr>
          <p:cNvSpPr txBox="1"/>
          <p:nvPr/>
        </p:nvSpPr>
        <p:spPr>
          <a:xfrm>
            <a:off x="965200" y="5196562"/>
            <a:ext cx="2103120" cy="369332"/>
          </a:xfrm>
          <a:prstGeom prst="rect">
            <a:avLst/>
          </a:prstGeom>
          <a:noFill/>
        </p:spPr>
        <p:txBody>
          <a:bodyPr wrap="square" rtlCol="0">
            <a:spAutoFit/>
          </a:bodyPr>
          <a:lstStyle/>
          <a:p>
            <a:r>
              <a:rPr lang="en-IN" dirty="0"/>
              <a:t>Project Sponsor </a:t>
            </a:r>
          </a:p>
        </p:txBody>
      </p:sp>
      <p:sp>
        <p:nvSpPr>
          <p:cNvPr id="10" name="TextBox 9">
            <a:extLst>
              <a:ext uri="{FF2B5EF4-FFF2-40B4-BE49-F238E27FC236}">
                <a16:creationId xmlns:a16="http://schemas.microsoft.com/office/drawing/2014/main" id="{95496271-9508-3E74-7D20-039675619641}"/>
              </a:ext>
            </a:extLst>
          </p:cNvPr>
          <p:cNvSpPr txBox="1"/>
          <p:nvPr/>
        </p:nvSpPr>
        <p:spPr>
          <a:xfrm>
            <a:off x="5689600" y="5196562"/>
            <a:ext cx="2489200" cy="369332"/>
          </a:xfrm>
          <a:prstGeom prst="rect">
            <a:avLst/>
          </a:prstGeom>
          <a:noFill/>
        </p:spPr>
        <p:txBody>
          <a:bodyPr wrap="square" rtlCol="0">
            <a:spAutoFit/>
          </a:bodyPr>
          <a:lstStyle/>
          <a:p>
            <a:r>
              <a:rPr lang="en-IN" dirty="0"/>
              <a:t>Project Manager</a:t>
            </a:r>
          </a:p>
        </p:txBody>
      </p:sp>
      <p:sp>
        <p:nvSpPr>
          <p:cNvPr id="11" name="TextBox 10">
            <a:extLst>
              <a:ext uri="{FF2B5EF4-FFF2-40B4-BE49-F238E27FC236}">
                <a16:creationId xmlns:a16="http://schemas.microsoft.com/office/drawing/2014/main" id="{A88E2F59-EE12-BAC1-C266-D541E07F2E95}"/>
              </a:ext>
            </a:extLst>
          </p:cNvPr>
          <p:cNvSpPr txBox="1"/>
          <p:nvPr/>
        </p:nvSpPr>
        <p:spPr>
          <a:xfrm>
            <a:off x="172720" y="6248400"/>
            <a:ext cx="2458720" cy="369332"/>
          </a:xfrm>
          <a:prstGeom prst="rect">
            <a:avLst/>
          </a:prstGeom>
          <a:noFill/>
        </p:spPr>
        <p:txBody>
          <a:bodyPr wrap="square" rtlCol="0">
            <a:spAutoFit/>
          </a:bodyPr>
          <a:lstStyle/>
          <a:p>
            <a:r>
              <a:rPr lang="en-IN" dirty="0"/>
              <a:t>Date: 01-03-2025</a:t>
            </a:r>
          </a:p>
        </p:txBody>
      </p:sp>
    </p:spTree>
    <p:extLst>
      <p:ext uri="{BB962C8B-B14F-4D97-AF65-F5344CB8AC3E}">
        <p14:creationId xmlns:p14="http://schemas.microsoft.com/office/powerpoint/2010/main" val="840317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4543D6-551A-CCFC-0079-BC8A0C69D303}"/>
              </a:ext>
            </a:extLst>
          </p:cNvPr>
          <p:cNvSpPr>
            <a:spLocks noGrp="1"/>
          </p:cNvSpPr>
          <p:nvPr>
            <p:ph idx="4294967295"/>
          </p:nvPr>
        </p:nvSpPr>
        <p:spPr>
          <a:xfrm>
            <a:off x="-1" y="0"/>
            <a:ext cx="9144001" cy="6858000"/>
          </a:xfrm>
        </p:spPr>
        <p:txBody>
          <a:bodyPr>
            <a:normAutofit/>
          </a:bodyPr>
          <a:lstStyle/>
          <a:p>
            <a:pPr marL="0" indent="0">
              <a:buNone/>
            </a:pPr>
            <a:endParaRPr lang="en-US" sz="1600" b="1" dirty="0">
              <a:latin typeface="Arial" panose="020B0604020202020204" pitchFamily="34" charset="0"/>
              <a:cs typeface="Arial" panose="020B0604020202020204" pitchFamily="34" charset="0"/>
            </a:endParaRP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Situation (Current Scenario)</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Many warehouses still rely on </a:t>
            </a:r>
            <a:r>
              <a:rPr lang="en-US" sz="1600" b="1" dirty="0">
                <a:latin typeface="Arial" panose="020B0604020202020204" pitchFamily="34" charset="0"/>
                <a:cs typeface="Arial" panose="020B0604020202020204" pitchFamily="34" charset="0"/>
              </a:rPr>
              <a:t>manual processes</a:t>
            </a:r>
            <a:r>
              <a:rPr lang="en-US" sz="1600" dirty="0">
                <a:latin typeface="Arial" panose="020B0604020202020204" pitchFamily="34" charset="0"/>
                <a:cs typeface="Arial" panose="020B0604020202020204" pitchFamily="34" charset="0"/>
              </a:rPr>
              <a:t> or outdated systems for inventory management.</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Tracking stock levels, order fulfillment, and shipments is often </a:t>
            </a:r>
            <a:r>
              <a:rPr lang="en-US" sz="1600" b="1" dirty="0">
                <a:latin typeface="Arial" panose="020B0604020202020204" pitchFamily="34" charset="0"/>
                <a:cs typeface="Arial" panose="020B0604020202020204" pitchFamily="34" charset="0"/>
              </a:rPr>
              <a:t>time-consuming and error-prone</a:t>
            </a:r>
            <a:r>
              <a:rPr lang="en-US" sz="1600" dirty="0">
                <a:latin typeface="Arial" panose="020B0604020202020204" pitchFamily="34" charset="0"/>
                <a:cs typeface="Arial" panose="020B0604020202020204" pitchFamily="34" charset="0"/>
              </a:rPr>
              <a:t>.</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Businesses are expanding, increasing the need for </a:t>
            </a:r>
            <a:r>
              <a:rPr lang="en-US" sz="1600" b="1" dirty="0">
                <a:latin typeface="Arial" panose="020B0604020202020204" pitchFamily="34" charset="0"/>
                <a:cs typeface="Arial" panose="020B0604020202020204" pitchFamily="34" charset="0"/>
              </a:rPr>
              <a:t>real-time inventory visibility and automation</a:t>
            </a:r>
            <a:r>
              <a:rPr lang="en-US" sz="1600" dirty="0">
                <a:latin typeface="Arial" panose="020B0604020202020204" pitchFamily="34" charset="0"/>
                <a:cs typeface="Arial" panose="020B0604020202020204" pitchFamily="34" charset="0"/>
              </a:rPr>
              <a:t>.</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Customer expectations for </a:t>
            </a:r>
            <a:r>
              <a:rPr lang="en-US" sz="1600" b="1" dirty="0">
                <a:latin typeface="Arial" panose="020B0604020202020204" pitchFamily="34" charset="0"/>
                <a:cs typeface="Arial" panose="020B0604020202020204" pitchFamily="34" charset="0"/>
              </a:rPr>
              <a:t>fast and accurate deliveries</a:t>
            </a:r>
            <a:r>
              <a:rPr lang="en-US" sz="1600" dirty="0">
                <a:latin typeface="Arial" panose="020B0604020202020204" pitchFamily="34" charset="0"/>
                <a:cs typeface="Arial" panose="020B0604020202020204" pitchFamily="34" charset="0"/>
              </a:rPr>
              <a:t> are growing, requiring improved efficiency in warehouse operations.</a:t>
            </a:r>
          </a:p>
          <a:p>
            <a:pPr marL="0" indent="0">
              <a:buNone/>
            </a:pPr>
            <a:endParaRPr lang="en-IN"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6974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7B26B-5070-3D41-2245-CD33679AEA2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79A0D6-FCD1-9A88-978A-8840A3BDDA4F}"/>
              </a:ext>
            </a:extLst>
          </p:cNvPr>
          <p:cNvSpPr>
            <a:spLocks noGrp="1"/>
          </p:cNvSpPr>
          <p:nvPr>
            <p:ph idx="4294967295"/>
          </p:nvPr>
        </p:nvSpPr>
        <p:spPr>
          <a:xfrm>
            <a:off x="-1" y="0"/>
            <a:ext cx="9144001" cy="6858000"/>
          </a:xfrm>
        </p:spPr>
        <p:txBody>
          <a:bodyPr>
            <a:normAutofit/>
          </a:bodyPr>
          <a:lstStyle/>
          <a:p>
            <a:pPr marL="0" indent="0">
              <a:buNone/>
            </a:pP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Problem (Challenges Faced)</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Inventory Mismanagement: Difficulty in tracking stock levels leads to overstocking or stockouts.</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Operational Inefficiencies: Manual processes slow down order fulfillment and increase labor costs.</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Data Inaccuracy: Paper-based records or spreadsheets cause errors in reporting and decision-making.</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Delayed Order Processing: Inefficient picking, packing, and shipping lead to customer dissatisfaction.</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Lack of Integration: Incompatible systems create bottlenecks in warehouse operations and logistics.</a:t>
            </a:r>
          </a:p>
          <a:p>
            <a:pPr marL="0" indent="0">
              <a:buNone/>
            </a:pP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0751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284AB-8F5A-DB85-10A2-FBDB5D49AC1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6CEA69-DDA0-2C07-31BF-6F899A1CE699}"/>
              </a:ext>
            </a:extLst>
          </p:cNvPr>
          <p:cNvSpPr>
            <a:spLocks noGrp="1"/>
          </p:cNvSpPr>
          <p:nvPr>
            <p:ph idx="4294967295"/>
          </p:nvPr>
        </p:nvSpPr>
        <p:spPr>
          <a:xfrm>
            <a:off x="-1" y="0"/>
            <a:ext cx="8858865" cy="6725265"/>
          </a:xfrm>
        </p:spPr>
        <p:txBody>
          <a:bodyPr>
            <a:normAutofit/>
          </a:bodyPr>
          <a:lstStyle/>
          <a:p>
            <a:pPr marL="0" indent="0">
              <a:buNone/>
            </a:pP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Opportunity (Solution Benefits)</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Automation &amp; Accuracy: Implementing a WMS reduces errors and improves inventory tracking.</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Real-time Insights: Businesses can access up-to-date data for better decision-making.</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Faster Order Fulfillment: Efficient picking, packing, and shipping improve customer satisfaction.</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Cost Savings: Reducing manual labor and optimizing stock levels lowers operational costs.</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Scalability: A WMS can grow with the business, supporting multiple warehouse locations.</a:t>
            </a:r>
          </a:p>
        </p:txBody>
      </p:sp>
    </p:spTree>
    <p:extLst>
      <p:ext uri="{BB962C8B-B14F-4D97-AF65-F5344CB8AC3E}">
        <p14:creationId xmlns:p14="http://schemas.microsoft.com/office/powerpoint/2010/main" val="2002492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269540-D82B-B5C4-1C75-6D12A5361CA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38C5D7-24C3-B23A-02A9-840F9815BCB3}"/>
              </a:ext>
            </a:extLst>
          </p:cNvPr>
          <p:cNvSpPr>
            <a:spLocks noGrp="1"/>
          </p:cNvSpPr>
          <p:nvPr>
            <p:ph idx="4294967295"/>
          </p:nvPr>
        </p:nvSpPr>
        <p:spPr>
          <a:xfrm>
            <a:off x="-1" y="0"/>
            <a:ext cx="9144001" cy="6725265"/>
          </a:xfrm>
        </p:spPr>
        <p:txBody>
          <a:bodyPr>
            <a:normAutofit/>
          </a:bodyPr>
          <a:lstStyle/>
          <a:p>
            <a:pPr marL="0" indent="0">
              <a:buNone/>
            </a:pPr>
            <a:endParaRPr lang="en-US" sz="20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Purpose Statement</a:t>
            </a:r>
          </a:p>
          <a:p>
            <a:pPr marL="0" indent="0">
              <a:buNone/>
            </a:pPr>
            <a:r>
              <a:rPr lang="en-US"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The purpose of this project is to </a:t>
            </a:r>
            <a:r>
              <a:rPr lang="en-US" sz="1400" b="1" dirty="0">
                <a:latin typeface="Arial" panose="020B0604020202020204" pitchFamily="34" charset="0"/>
                <a:cs typeface="Arial" panose="020B0604020202020204" pitchFamily="34" charset="0"/>
              </a:rPr>
              <a:t>develop and implement an efficient Warehouse Management System (WMS)</a:t>
            </a:r>
            <a:r>
              <a:rPr lang="en-US" sz="1400" dirty="0">
                <a:latin typeface="Arial" panose="020B0604020202020204" pitchFamily="34" charset="0"/>
                <a:cs typeface="Arial" panose="020B0604020202020204" pitchFamily="34" charset="0"/>
              </a:rPr>
              <a:t> that enhances inventory tracking, optimizes order fulfillment, and improves overall warehouse efficiency. The system will automate key processes, minimize human errors, and provide real-time insights to support better decision-making and business growth.</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0" indent="0">
              <a:buNone/>
            </a:pPr>
            <a:r>
              <a:rPr lang="en-US" sz="1200" b="1" dirty="0">
                <a:latin typeface="Arial" panose="020B0604020202020204" pitchFamily="34" charset="0"/>
                <a:cs typeface="Arial" panose="020B0604020202020204" pitchFamily="34" charset="0"/>
              </a:rPr>
              <a:t>Goals &amp; Objectives</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Optimize Inventory Management</a:t>
            </a:r>
            <a:r>
              <a:rPr lang="en-US" sz="1200" dirty="0">
                <a:latin typeface="Arial" panose="020B0604020202020204" pitchFamily="34" charset="0"/>
                <a:cs typeface="Arial" panose="020B0604020202020204" pitchFamily="34" charset="0"/>
              </a:rPr>
              <a:t> – Ensure accurate stock tracking, reduce losses, and prevent overstocking/stockouts.</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Improve Operational Efficiency</a:t>
            </a:r>
            <a:r>
              <a:rPr lang="en-US" sz="1200" dirty="0">
                <a:latin typeface="Arial" panose="020B0604020202020204" pitchFamily="34" charset="0"/>
                <a:cs typeface="Arial" panose="020B0604020202020204" pitchFamily="34" charset="0"/>
              </a:rPr>
              <a:t> – Automate manual processes to increase speed and accuracy in warehouse operations.</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Enhance Order Processing</a:t>
            </a:r>
            <a:r>
              <a:rPr lang="en-US" sz="1200" dirty="0">
                <a:latin typeface="Arial" panose="020B0604020202020204" pitchFamily="34" charset="0"/>
                <a:cs typeface="Arial" panose="020B0604020202020204" pitchFamily="34" charset="0"/>
              </a:rPr>
              <a:t> – Streamline picking, packing, and shipping to ensure timely order fulfillment.</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Enable Real-time Data &amp; Reporting</a:t>
            </a:r>
            <a:r>
              <a:rPr lang="en-US" sz="1200" dirty="0">
                <a:latin typeface="Arial" panose="020B0604020202020204" pitchFamily="34" charset="0"/>
                <a:cs typeface="Arial" panose="020B0604020202020204" pitchFamily="34" charset="0"/>
              </a:rPr>
              <a:t> – Provide insights into stock levels, order status, and warehouse performance.</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Reduce Costs &amp; Errors</a:t>
            </a:r>
            <a:r>
              <a:rPr lang="en-US" sz="1200" dirty="0">
                <a:latin typeface="Arial" panose="020B0604020202020204" pitchFamily="34" charset="0"/>
                <a:cs typeface="Arial" panose="020B0604020202020204" pitchFamily="34" charset="0"/>
              </a:rPr>
              <a:t> – Minimize labor-intensive tasks, reduce human errors, and lower operational costs.</a:t>
            </a:r>
          </a:p>
          <a:p>
            <a:pPr>
              <a:lnSpc>
                <a:spcPct val="150000"/>
              </a:lnSpc>
              <a:buFont typeface="+mj-lt"/>
              <a:buAutoNum type="arabicPeriod"/>
            </a:pPr>
            <a:r>
              <a:rPr lang="en-US" sz="1200" b="1" dirty="0">
                <a:latin typeface="Arial" panose="020B0604020202020204" pitchFamily="34" charset="0"/>
                <a:cs typeface="Arial" panose="020B0604020202020204" pitchFamily="34" charset="0"/>
              </a:rPr>
              <a:t>Improve Scalability &amp; Integration</a:t>
            </a:r>
            <a:r>
              <a:rPr lang="en-US" sz="1200" dirty="0">
                <a:latin typeface="Arial" panose="020B0604020202020204" pitchFamily="34" charset="0"/>
                <a:cs typeface="Arial" panose="020B0604020202020204" pitchFamily="34" charset="0"/>
              </a:rPr>
              <a:t> – Ensure the system can grow with the business and integrate with existing ERP solutions.</a:t>
            </a:r>
          </a:p>
          <a:p>
            <a:pPr marL="0" indent="0">
              <a:buNone/>
            </a:pPr>
            <a:endParaRPr lang="en-US" sz="2000" dirty="0"/>
          </a:p>
        </p:txBody>
      </p:sp>
    </p:spTree>
    <p:extLst>
      <p:ext uri="{BB962C8B-B14F-4D97-AF65-F5344CB8AC3E}">
        <p14:creationId xmlns:p14="http://schemas.microsoft.com/office/powerpoint/2010/main" val="1785032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86F1F8-6728-CAE2-3645-64343EA9243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1A93CE-9CAD-CFF5-8D42-C7D6BF242DA3}"/>
              </a:ext>
            </a:extLst>
          </p:cNvPr>
          <p:cNvSpPr>
            <a:spLocks noGrp="1"/>
          </p:cNvSpPr>
          <p:nvPr>
            <p:ph idx="4294967295"/>
          </p:nvPr>
        </p:nvSpPr>
        <p:spPr>
          <a:xfrm>
            <a:off x="-1" y="0"/>
            <a:ext cx="9144001" cy="6725265"/>
          </a:xfrm>
        </p:spPr>
        <p:txBody>
          <a:bodyPr>
            <a:normAutofit/>
          </a:bodyPr>
          <a:lstStyle/>
          <a:p>
            <a:pPr marL="0" indent="0">
              <a:buNone/>
            </a:pPr>
            <a:endParaRPr lang="en-IN" sz="2000" b="1" dirty="0">
              <a:latin typeface="Arial" panose="020B0604020202020204" pitchFamily="34" charset="0"/>
              <a:cs typeface="Arial" panose="020B0604020202020204" pitchFamily="34" charset="0"/>
            </a:endParaRPr>
          </a:p>
          <a:p>
            <a:pPr marL="0" indent="0">
              <a:buNone/>
            </a:pPr>
            <a:r>
              <a:rPr lang="en-IN" sz="2000" b="1" dirty="0">
                <a:latin typeface="Arial" panose="020B0604020202020204" pitchFamily="34" charset="0"/>
                <a:cs typeface="Arial" panose="020B0604020202020204" pitchFamily="34" charset="0"/>
              </a:rPr>
              <a:t>               Project Objectives</a:t>
            </a:r>
          </a:p>
          <a:p>
            <a:pPr marL="0" indent="0">
              <a:buNone/>
            </a:pPr>
            <a:r>
              <a:rPr lang="en-US" sz="1400" b="1" dirty="0">
                <a:latin typeface="Arial" panose="020B0604020202020204" pitchFamily="34" charset="0"/>
                <a:cs typeface="Arial" panose="020B0604020202020204" pitchFamily="34" charset="0"/>
              </a:rPr>
              <a:t>1. Enhance Inventory Accuracy</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Implement </a:t>
            </a:r>
            <a:r>
              <a:rPr lang="en-US" sz="1400" b="1" dirty="0">
                <a:latin typeface="Arial" panose="020B0604020202020204" pitchFamily="34" charset="0"/>
                <a:cs typeface="Arial" panose="020B0604020202020204" pitchFamily="34" charset="0"/>
              </a:rPr>
              <a:t>real-time inventory tracking</a:t>
            </a:r>
            <a:r>
              <a:rPr lang="en-US" sz="1400" dirty="0">
                <a:latin typeface="Arial" panose="020B0604020202020204" pitchFamily="34" charset="0"/>
                <a:cs typeface="Arial" panose="020B0604020202020204" pitchFamily="34" charset="0"/>
              </a:rPr>
              <a:t> to eliminate stock discrepancies and ensure an accurate count of products at all times.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Automate stock updates with barcode/RFID scanning to reduce manual errors.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Provide </a:t>
            </a:r>
            <a:r>
              <a:rPr lang="en-US" sz="1400" b="1" dirty="0">
                <a:latin typeface="Arial" panose="020B0604020202020204" pitchFamily="34" charset="0"/>
                <a:cs typeface="Arial" panose="020B0604020202020204" pitchFamily="34" charset="0"/>
              </a:rPr>
              <a:t>low-stock alerts</a:t>
            </a:r>
            <a:r>
              <a:rPr lang="en-US" sz="1400" dirty="0">
                <a:latin typeface="Arial" panose="020B0604020202020204" pitchFamily="34" charset="0"/>
                <a:cs typeface="Arial" panose="020B0604020202020204" pitchFamily="34" charset="0"/>
              </a:rPr>
              <a:t> and notifications to avoid out-of-stock situations.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Improve visibility across multiple warehouse locations to streamline stock distribution.</a:t>
            </a:r>
          </a:p>
          <a:p>
            <a:pPr marL="0" indent="0">
              <a:buNone/>
            </a:pPr>
            <a:r>
              <a:rPr lang="en-US" sz="1400" b="1" dirty="0">
                <a:latin typeface="Arial" panose="020B0604020202020204" pitchFamily="34" charset="0"/>
                <a:cs typeface="Arial" panose="020B0604020202020204" pitchFamily="34" charset="0"/>
              </a:rPr>
              <a:t>2. Optimize Warehouse Operations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Automate warehouse workflows, including receiving, storing, picking, and shipping.</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Reduce manual handling and paperwork, minimizing human intervention and associated errors.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Implement efficient stock placement strategies to optimize space utilization and product accessibility.</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Introduce an automated task assignment system to improve worker productivity.</a:t>
            </a:r>
          </a:p>
          <a:p>
            <a:pPr marL="0" indent="0">
              <a:buNone/>
            </a:pPr>
            <a:r>
              <a:rPr lang="en-US" sz="1400" b="1" dirty="0">
                <a:latin typeface="Arial" panose="020B0604020202020204" pitchFamily="34" charset="0"/>
                <a:cs typeface="Arial" panose="020B0604020202020204" pitchFamily="34" charset="0"/>
              </a:rPr>
              <a:t>3. Improve Order Fulfillment</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Streamline the order processing cycle, ensuring faster order picking, packing, and shipping.</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Reduce order delays by implementing an automated priority-based dispatch system.</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Minimize mis-shipments by improving order verification mechanisms.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Integrate with logistics providers for real-time tracking of shipments.</a:t>
            </a:r>
          </a:p>
          <a:p>
            <a:pPr marL="0" indent="0">
              <a:buNone/>
            </a:pPr>
            <a:endParaRPr lang="en-US" sz="2000" dirty="0"/>
          </a:p>
        </p:txBody>
      </p:sp>
    </p:spTree>
    <p:extLst>
      <p:ext uri="{BB962C8B-B14F-4D97-AF65-F5344CB8AC3E}">
        <p14:creationId xmlns:p14="http://schemas.microsoft.com/office/powerpoint/2010/main" val="4246195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9EE53-249E-2E62-1E88-D9973854636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0EBC6F-1672-712D-FF05-C3708F275770}"/>
              </a:ext>
            </a:extLst>
          </p:cNvPr>
          <p:cNvSpPr>
            <a:spLocks noGrp="1"/>
          </p:cNvSpPr>
          <p:nvPr>
            <p:ph idx="4294967295"/>
          </p:nvPr>
        </p:nvSpPr>
        <p:spPr>
          <a:xfrm>
            <a:off x="-1" y="0"/>
            <a:ext cx="9144001" cy="6725265"/>
          </a:xfrm>
        </p:spPr>
        <p:txBody>
          <a:bodyPr>
            <a:normAutofit/>
          </a:bodyPr>
          <a:lstStyle/>
          <a:p>
            <a:pPr marL="0" indent="0">
              <a:buNone/>
            </a:pPr>
            <a:r>
              <a:rPr lang="en-IN" dirty="0">
                <a:latin typeface="Arial" panose="020B0604020202020204" pitchFamily="34" charset="0"/>
                <a:cs typeface="Arial" panose="020B0604020202020204" pitchFamily="34" charset="0"/>
              </a:rPr>
              <a:t>       </a:t>
            </a:r>
          </a:p>
          <a:p>
            <a:pPr marL="0" indent="0">
              <a:buNone/>
            </a:pPr>
            <a:r>
              <a:rPr lang="en-IN" dirty="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Project Objectives</a:t>
            </a:r>
          </a:p>
          <a:p>
            <a:pPr marL="0" indent="0">
              <a:buNone/>
            </a:pPr>
            <a:r>
              <a:rPr lang="en-US" sz="1400" b="1" dirty="0">
                <a:latin typeface="Arial" panose="020B0604020202020204" pitchFamily="34" charset="0"/>
                <a:cs typeface="Arial" panose="020B0604020202020204" pitchFamily="34" charset="0"/>
              </a:rPr>
              <a:t>4. Enable Real-time Data and Analytics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Provide </a:t>
            </a:r>
            <a:r>
              <a:rPr lang="en-US" sz="1400" b="1" dirty="0">
                <a:latin typeface="Arial" panose="020B0604020202020204" pitchFamily="34" charset="0"/>
                <a:cs typeface="Arial" panose="020B0604020202020204" pitchFamily="34" charset="0"/>
              </a:rPr>
              <a:t>real-time dashboards</a:t>
            </a:r>
            <a:r>
              <a:rPr lang="en-US" sz="1400" dirty="0">
                <a:latin typeface="Arial" panose="020B0604020202020204" pitchFamily="34" charset="0"/>
                <a:cs typeface="Arial" panose="020B0604020202020204" pitchFamily="34" charset="0"/>
              </a:rPr>
              <a:t> displaying stock levels, order status, and warehouse performance.</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Generate </a:t>
            </a:r>
            <a:r>
              <a:rPr lang="en-US" sz="1400" b="1" dirty="0">
                <a:latin typeface="Arial" panose="020B0604020202020204" pitchFamily="34" charset="0"/>
                <a:cs typeface="Arial" panose="020B0604020202020204" pitchFamily="34" charset="0"/>
              </a:rPr>
              <a:t>detailed reports</a:t>
            </a:r>
            <a:r>
              <a:rPr lang="en-US" sz="1400" dirty="0">
                <a:latin typeface="Arial" panose="020B0604020202020204" pitchFamily="34" charset="0"/>
                <a:cs typeface="Arial" panose="020B0604020202020204" pitchFamily="34" charset="0"/>
              </a:rPr>
              <a:t> for decision-making, such as demand forecasting and supplier performance analysis.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Monitor </a:t>
            </a:r>
            <a:r>
              <a:rPr lang="en-US" sz="1400" b="1" dirty="0">
                <a:latin typeface="Arial" panose="020B0604020202020204" pitchFamily="34" charset="0"/>
                <a:cs typeface="Arial" panose="020B0604020202020204" pitchFamily="34" charset="0"/>
              </a:rPr>
              <a:t>warehouse productivity metrics</a:t>
            </a:r>
            <a:r>
              <a:rPr lang="en-US" sz="1400" dirty="0">
                <a:latin typeface="Arial" panose="020B0604020202020204" pitchFamily="34" charset="0"/>
                <a:cs typeface="Arial" panose="020B0604020202020204" pitchFamily="34" charset="0"/>
              </a:rPr>
              <a:t>, including order processing time and storage utilization.</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Implement AI-driven </a:t>
            </a:r>
            <a:r>
              <a:rPr lang="en-US" sz="1400" b="1" dirty="0">
                <a:latin typeface="Arial" panose="020B0604020202020204" pitchFamily="34" charset="0"/>
                <a:cs typeface="Arial" panose="020B0604020202020204" pitchFamily="34" charset="0"/>
              </a:rPr>
              <a:t>predictive analytics</a:t>
            </a:r>
            <a:r>
              <a:rPr lang="en-US" sz="1400" dirty="0">
                <a:latin typeface="Arial" panose="020B0604020202020204" pitchFamily="34" charset="0"/>
                <a:cs typeface="Arial" panose="020B0604020202020204" pitchFamily="34" charset="0"/>
              </a:rPr>
              <a:t> to anticipate stock shortages and optimize reordering.</a:t>
            </a:r>
          </a:p>
          <a:p>
            <a:pPr marL="0" indent="0">
              <a:buNone/>
            </a:pPr>
            <a:r>
              <a:rPr lang="en-US" sz="1400" b="1" dirty="0">
                <a:latin typeface="Arial" panose="020B0604020202020204" pitchFamily="34" charset="0"/>
                <a:cs typeface="Arial" panose="020B0604020202020204" pitchFamily="34" charset="0"/>
              </a:rPr>
              <a:t>5. Reduce Operational Costs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Lower labor costs by automating repetitive tasks and reducing manual workload.</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Minimize inventory holding costs by improving stock turnover rates.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Reduce losses due to mismanagement, theft, or spoilage by implementing secure inventory controls.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Optimize resource allocation, ensuring warehouse space and workforce are utilized efficiently.</a:t>
            </a:r>
          </a:p>
          <a:p>
            <a:pPr marL="0" indent="0">
              <a:buNone/>
            </a:pPr>
            <a:r>
              <a:rPr lang="en-US" sz="1400" b="1" dirty="0">
                <a:latin typeface="Arial" panose="020B0604020202020204" pitchFamily="34" charset="0"/>
                <a:cs typeface="Arial" panose="020B0604020202020204" pitchFamily="34" charset="0"/>
              </a:rPr>
              <a:t>6. Enhance System Scalability &amp; Integration</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Design the WMS to support business expansion, accommodating multiple warehouses and increasing product volumes.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Ensure seamless integration with existing ERP, CRM, and e-commerce platforms for better data synchronization.</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Enable mobile compatibility, allowing warehouse staff to access and update inventory from handheld devices.</a:t>
            </a:r>
          </a:p>
          <a:p>
            <a:pPr lvl="1">
              <a:buFont typeface="Arial" panose="020B0604020202020204" pitchFamily="34" charset="0"/>
              <a:buChar char="•"/>
            </a:pPr>
            <a:r>
              <a:rPr lang="en-US" sz="1400" dirty="0">
                <a:latin typeface="Arial" panose="020B0604020202020204" pitchFamily="34" charset="0"/>
                <a:cs typeface="Arial" panose="020B0604020202020204" pitchFamily="34" charset="0"/>
              </a:rPr>
              <a:t>Provide a modular architecture that allows additional features or integrations as business needs evolve.</a:t>
            </a:r>
          </a:p>
          <a:p>
            <a:pPr marL="0" indent="0">
              <a:buNone/>
            </a:pPr>
            <a:endParaRPr lang="en-US" sz="2000" dirty="0"/>
          </a:p>
        </p:txBody>
      </p:sp>
    </p:spTree>
    <p:extLst>
      <p:ext uri="{BB962C8B-B14F-4D97-AF65-F5344CB8AC3E}">
        <p14:creationId xmlns:p14="http://schemas.microsoft.com/office/powerpoint/2010/main" val="2023185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8FFE7-FE81-748B-3A84-3F74126DA0A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CEFD85-42D0-E40E-DA51-F8A807316757}"/>
              </a:ext>
            </a:extLst>
          </p:cNvPr>
          <p:cNvSpPr>
            <a:spLocks noGrp="1"/>
          </p:cNvSpPr>
          <p:nvPr>
            <p:ph idx="4294967295"/>
          </p:nvPr>
        </p:nvSpPr>
        <p:spPr>
          <a:xfrm>
            <a:off x="-1" y="0"/>
            <a:ext cx="9144001" cy="6725265"/>
          </a:xfrm>
        </p:spPr>
        <p:txBody>
          <a:bodyPr>
            <a:normAutofit/>
          </a:bodyPr>
          <a:lstStyle/>
          <a:p>
            <a:pPr marL="0" indent="0">
              <a:buNone/>
            </a:pPr>
            <a:endParaRPr lang="en-IN" dirty="0"/>
          </a:p>
          <a:p>
            <a:pPr marL="0" indent="0">
              <a:buNone/>
            </a:pPr>
            <a:r>
              <a:rPr lang="en-IN" sz="2400" dirty="0">
                <a:latin typeface="Arial" panose="020B0604020202020204" pitchFamily="34" charset="0"/>
                <a:cs typeface="Arial" panose="020B0604020202020204" pitchFamily="34" charset="0"/>
              </a:rPr>
              <a:t>Success Criteria</a:t>
            </a:r>
          </a:p>
          <a:p>
            <a:pPr marL="0" indent="0">
              <a:buNone/>
            </a:pPr>
            <a:r>
              <a:rPr lang="en-US" sz="150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The success of the </a:t>
            </a:r>
            <a:r>
              <a:rPr lang="en-US" sz="1400" b="1" dirty="0">
                <a:latin typeface="Arial" panose="020B0604020202020204" pitchFamily="34" charset="0"/>
                <a:cs typeface="Arial" panose="020B0604020202020204" pitchFamily="34" charset="0"/>
              </a:rPr>
              <a:t>Warehouse Management System (WMS) project</a:t>
            </a:r>
            <a:r>
              <a:rPr lang="en-US" sz="1400" dirty="0">
                <a:latin typeface="Arial" panose="020B0604020202020204" pitchFamily="34" charset="0"/>
                <a:cs typeface="Arial" panose="020B0604020202020204" pitchFamily="34" charset="0"/>
              </a:rPr>
              <a:t> will be determined by its ability to enhance inventory accuracy, improve order fulfillment efficiency, reduce operational costs, and ensure seamless adoption. A key measure of success will be </a:t>
            </a:r>
            <a:r>
              <a:rPr lang="en-US" sz="1400" b="1" dirty="0">
                <a:latin typeface="Arial" panose="020B0604020202020204" pitchFamily="34" charset="0"/>
                <a:cs typeface="Arial" panose="020B0604020202020204" pitchFamily="34" charset="0"/>
              </a:rPr>
              <a:t>real-time inventory tracking</a:t>
            </a:r>
            <a:r>
              <a:rPr lang="en-US" sz="1400" dirty="0">
                <a:latin typeface="Arial" panose="020B0604020202020204" pitchFamily="34" charset="0"/>
                <a:cs typeface="Arial" panose="020B0604020202020204" pitchFamily="34" charset="0"/>
              </a:rPr>
              <a:t>, ensuring stock discrepancies are minimized by at least </a:t>
            </a:r>
            <a:r>
              <a:rPr lang="en-US" sz="1400" b="1" dirty="0">
                <a:latin typeface="Arial" panose="020B0604020202020204" pitchFamily="34" charset="0"/>
                <a:cs typeface="Arial" panose="020B0604020202020204" pitchFamily="34" charset="0"/>
              </a:rPr>
              <a:t>90%</a:t>
            </a:r>
            <a:r>
              <a:rPr lang="en-US" sz="1400" dirty="0">
                <a:latin typeface="Arial" panose="020B0604020202020204" pitchFamily="34" charset="0"/>
                <a:cs typeface="Arial" panose="020B0604020202020204" pitchFamily="34" charset="0"/>
              </a:rPr>
              <a:t>, with automated alerts reducing overstocking and stockouts. The system should also streamline order processing, cutting fulfillment time by at least </a:t>
            </a:r>
            <a:r>
              <a:rPr lang="en-US" sz="1400" b="1" dirty="0">
                <a:latin typeface="Arial" panose="020B0604020202020204" pitchFamily="34" charset="0"/>
                <a:cs typeface="Arial" panose="020B0604020202020204" pitchFamily="34" charset="0"/>
              </a:rPr>
              <a:t>40%</a:t>
            </a:r>
            <a:r>
              <a:rPr lang="en-US" sz="1400" dirty="0">
                <a:latin typeface="Arial" panose="020B0604020202020204" pitchFamily="34" charset="0"/>
                <a:cs typeface="Arial" panose="020B0604020202020204" pitchFamily="34" charset="0"/>
              </a:rPr>
              <a:t>, while minimizing mis-shipments and incorrect deliveries through automated order verification and real-time logistics tracking.</a:t>
            </a:r>
          </a:p>
          <a:p>
            <a:pPr marL="0" indent="0">
              <a:buNone/>
            </a:pPr>
            <a:endParaRPr lang="en-US" sz="800" dirty="0">
              <a:latin typeface="Arial" panose="020B0604020202020204" pitchFamily="34" charset="0"/>
              <a:cs typeface="Arial" panose="020B0604020202020204" pitchFamily="34" charset="0"/>
            </a:endParaRPr>
          </a:p>
          <a:p>
            <a:pPr>
              <a:buFont typeface="Wingdings" panose="05000000000000000000" pitchFamily="2" charset="2"/>
              <a:buChar char="v"/>
            </a:pPr>
            <a:endParaRPr lang="en-US" sz="8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 The success of the Warehouse Management System (WMS) will be measured by its ability to align with strategic business objectives and drive quantifiable improvements in operational efficiency.</a:t>
            </a:r>
          </a:p>
          <a:p>
            <a:pPr marL="0" indent="0">
              <a:buNone/>
            </a:pPr>
            <a:r>
              <a:rPr lang="en-US" sz="1400" dirty="0">
                <a:latin typeface="Arial" panose="020B0604020202020204" pitchFamily="34" charset="0"/>
                <a:cs typeface="Arial" panose="020B0604020202020204" pitchFamily="34" charset="0"/>
              </a:rPr>
              <a:t>✅ Key success criteria include achieving high levels of data accuracy and reliability, as evidenced by a significant reduction in stock discrepancies through real-time tracking and automated inventory updates.</a:t>
            </a:r>
          </a:p>
          <a:p>
            <a:pPr marL="0" indent="0">
              <a:buNone/>
            </a:pPr>
            <a:r>
              <a:rPr lang="en-US" sz="1400" dirty="0">
                <a:latin typeface="Arial" panose="020B0604020202020204" pitchFamily="34" charset="0"/>
                <a:cs typeface="Arial" panose="020B0604020202020204" pitchFamily="34" charset="0"/>
              </a:rPr>
              <a:t>✅ Success will be defined by enhanced process efficiency—demonstrated by shorter order fulfillment cycles and a measurable reduction in manual errors—which ultimately translates into cost savings and improved customer satisfaction.</a:t>
            </a:r>
          </a:p>
          <a:p>
            <a:pPr marL="0" indent="0">
              <a:buNone/>
            </a:pPr>
            <a:r>
              <a:rPr lang="en-US" sz="1400" dirty="0">
                <a:latin typeface="Arial" panose="020B0604020202020204" pitchFamily="34" charset="0"/>
                <a:cs typeface="Arial" panose="020B0604020202020204" pitchFamily="34" charset="0"/>
              </a:rPr>
              <a:t>✅ Integration with existing ERP, CRM, and logistics systems will also be a crucial indicator, ensuring that the WMS not only fits within the current technological ecosystem but also scales with future business growth.</a:t>
            </a:r>
          </a:p>
          <a:p>
            <a:pPr marL="0" indent="0">
              <a:buNone/>
            </a:pPr>
            <a:r>
              <a:rPr lang="en-US" sz="1400" dirty="0">
                <a:latin typeface="Arial" panose="020B0604020202020204" pitchFamily="34" charset="0"/>
                <a:cs typeface="Arial" panose="020B0604020202020204" pitchFamily="34" charset="0"/>
              </a:rPr>
              <a:t>✅ Successful user adoption, reflected in high training completion rates and positive feedback from warehouse staff, is essential to validate the system's usability and the overall return on investment.</a:t>
            </a:r>
            <a:br>
              <a:rPr lang="en-US" sz="9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            </a:t>
            </a:r>
            <a:br>
              <a:rPr lang="en-US" sz="900" dirty="0"/>
            </a:br>
            <a:br>
              <a:rPr lang="en-US" sz="900" dirty="0"/>
            </a:br>
            <a:br>
              <a:rPr lang="en-US" sz="900" dirty="0"/>
            </a:br>
            <a:br>
              <a:rPr lang="en-US" sz="900" dirty="0"/>
            </a:br>
            <a:br>
              <a:rPr lang="en-US" sz="900" dirty="0"/>
            </a:br>
            <a:br>
              <a:rPr lang="en-US" sz="900" dirty="0"/>
            </a:br>
            <a:br>
              <a:rPr lang="en-US" sz="900" dirty="0"/>
            </a:br>
            <a:br>
              <a:rPr lang="en-US" sz="1000" dirty="0"/>
            </a:br>
            <a:r>
              <a:rPr lang="en-US" sz="1000" dirty="0"/>
              <a:t> </a:t>
            </a:r>
          </a:p>
          <a:p>
            <a:pPr marL="0" indent="0">
              <a:buNone/>
            </a:pPr>
            <a:endParaRPr lang="en-US" sz="2000" dirty="0"/>
          </a:p>
        </p:txBody>
      </p:sp>
    </p:spTree>
    <p:extLst>
      <p:ext uri="{BB962C8B-B14F-4D97-AF65-F5344CB8AC3E}">
        <p14:creationId xmlns:p14="http://schemas.microsoft.com/office/powerpoint/2010/main" val="2607126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177D1-07DA-7244-3D47-3BD860B4C3B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187796-A880-32A3-9EA5-B22D369909A2}"/>
              </a:ext>
            </a:extLst>
          </p:cNvPr>
          <p:cNvSpPr>
            <a:spLocks noGrp="1"/>
          </p:cNvSpPr>
          <p:nvPr>
            <p:ph idx="4294967295"/>
          </p:nvPr>
        </p:nvSpPr>
        <p:spPr>
          <a:xfrm>
            <a:off x="-1" y="0"/>
            <a:ext cx="9144001" cy="6725265"/>
          </a:xfrm>
        </p:spPr>
        <p:txBody>
          <a:bodyPr>
            <a:normAutofit fontScale="85000" lnSpcReduction="20000"/>
          </a:bodyPr>
          <a:lstStyle/>
          <a:p>
            <a:pPr marL="0" indent="0">
              <a:buNone/>
            </a:pPr>
            <a:endParaRPr lang="en-IN" sz="2200" b="1" i="0" u="none" strike="noStrike" baseline="0" dirty="0">
              <a:latin typeface="Arial" panose="020B0604020202020204" pitchFamily="34" charset="0"/>
              <a:cs typeface="Arial" panose="020B0604020202020204" pitchFamily="34" charset="0"/>
            </a:endParaRPr>
          </a:p>
          <a:p>
            <a:pPr marL="0" indent="0">
              <a:buNone/>
            </a:pPr>
            <a:r>
              <a:rPr lang="en-IN" sz="2200" b="1" i="0" u="none" strike="noStrike" baseline="0" dirty="0">
                <a:latin typeface="Arial" panose="020B0604020202020204" pitchFamily="34" charset="0"/>
                <a:cs typeface="Arial" panose="020B0604020202020204" pitchFamily="34" charset="0"/>
              </a:rPr>
              <a:t>Methods/Approach:</a:t>
            </a:r>
            <a:br>
              <a:rPr lang="en-IN" sz="1200" b="1" i="0" u="none" strike="noStrike" baseline="0" dirty="0">
                <a:latin typeface="Arial" panose="020B0604020202020204" pitchFamily="34" charset="0"/>
                <a:cs typeface="Arial" panose="020B0604020202020204" pitchFamily="34" charset="0"/>
              </a:rPr>
            </a:br>
            <a:br>
              <a:rPr lang="en-IN" sz="1200" b="1" i="0" u="none" strike="noStrike" baseline="0" dirty="0">
                <a:latin typeface="Arial" panose="020B0604020202020204" pitchFamily="34" charset="0"/>
                <a:cs typeface="Arial" panose="020B0604020202020204" pitchFamily="34" charset="0"/>
              </a:rPr>
            </a:br>
            <a:r>
              <a:rPr lang="en-IN" sz="1200" b="1" i="0" u="none" strike="noStrike" baseline="0" dirty="0">
                <a:latin typeface="Arial" panose="020B0604020202020204" pitchFamily="34" charset="0"/>
                <a:cs typeface="Arial" panose="020B0604020202020204" pitchFamily="34" charset="0"/>
              </a:rPr>
              <a:t>               </a:t>
            </a:r>
            <a:r>
              <a:rPr lang="en-US" sz="1300" dirty="0">
                <a:latin typeface="Arial" panose="020B0604020202020204" pitchFamily="34" charset="0"/>
                <a:cs typeface="Arial" panose="020B0604020202020204" pitchFamily="34" charset="0"/>
              </a:rPr>
              <a:t>This structured approach ensures that the WMS software is developed to meet business needs, integrates effectively with existing systems, and delivers measurable improvements in warehouse efficiency and cost reduction.</a:t>
            </a:r>
          </a:p>
          <a:p>
            <a:pPr marL="0" indent="0">
              <a:buNone/>
            </a:pPr>
            <a:br>
              <a:rPr lang="en-US" sz="1300" dirty="0">
                <a:latin typeface="Arial" panose="020B0604020202020204" pitchFamily="34" charset="0"/>
                <a:cs typeface="Arial" panose="020B0604020202020204" pitchFamily="34" charset="0"/>
              </a:rPr>
            </a:br>
            <a:r>
              <a:rPr lang="en-US" sz="1300" b="1" dirty="0">
                <a:latin typeface="Arial" panose="020B0604020202020204" pitchFamily="34" charset="0"/>
                <a:cs typeface="Arial" panose="020B0604020202020204" pitchFamily="34" charset="0"/>
              </a:rPr>
              <a:t>Establish selection committee and define requirements</a:t>
            </a:r>
            <a:endParaRPr lang="en-US" sz="1300" dirty="0">
              <a:latin typeface="Arial" panose="020B0604020202020204" pitchFamily="34" charset="0"/>
              <a:cs typeface="Arial" panose="020B0604020202020204" pitchFamily="34" charset="0"/>
            </a:endParaRPr>
          </a:p>
          <a:p>
            <a:r>
              <a:rPr lang="en-US" sz="1300" dirty="0">
                <a:latin typeface="Arial" panose="020B0604020202020204" pitchFamily="34" charset="0"/>
                <a:cs typeface="Arial" panose="020B0604020202020204" pitchFamily="34" charset="0"/>
              </a:rPr>
              <a:t>Form a dedicated selection committee with representatives from key departments such as warehouse operations, IT, finance, and supply chain management.</a:t>
            </a:r>
          </a:p>
          <a:p>
            <a:r>
              <a:rPr lang="en-US" sz="1300" dirty="0">
                <a:latin typeface="Arial" panose="020B0604020202020204" pitchFamily="34" charset="0"/>
                <a:cs typeface="Arial" panose="020B0604020202020204" pitchFamily="34" charset="0"/>
              </a:rPr>
              <a:t>Conduct stakeholder interviews, surveys, and workshops to gather detailed business needs, current operational challenges, and desired functionalities.</a:t>
            </a:r>
          </a:p>
          <a:p>
            <a:r>
              <a:rPr lang="en-US" sz="1300" dirty="0">
                <a:latin typeface="Arial" panose="020B0604020202020204" pitchFamily="34" charset="0"/>
                <a:cs typeface="Arial" panose="020B0604020202020204" pitchFamily="34" charset="0"/>
              </a:rPr>
              <a:t>Map existing warehouse processes and identify areas for improvement to create a comprehensive set of system requirements.</a:t>
            </a:r>
          </a:p>
          <a:p>
            <a:pPr marL="0" indent="0">
              <a:buNone/>
            </a:pPr>
            <a:endParaRPr lang="en-US" sz="1300" dirty="0">
              <a:latin typeface="Arial" panose="020B0604020202020204" pitchFamily="34" charset="0"/>
              <a:cs typeface="Arial" panose="020B0604020202020204" pitchFamily="34" charset="0"/>
            </a:endParaRPr>
          </a:p>
          <a:p>
            <a:pPr marL="0" indent="0">
              <a:buNone/>
            </a:pPr>
            <a:r>
              <a:rPr lang="en-US" sz="1300" b="1" dirty="0">
                <a:latin typeface="Arial" panose="020B0604020202020204" pitchFamily="34" charset="0"/>
                <a:cs typeface="Arial" panose="020B0604020202020204" pitchFamily="34" charset="0"/>
              </a:rPr>
              <a:t>Select vendors and finalists through RFP, demonstrations, and reviews</a:t>
            </a:r>
            <a:endParaRPr lang="en-US" sz="1300" dirty="0">
              <a:latin typeface="Arial" panose="020B0604020202020204" pitchFamily="34" charset="0"/>
              <a:cs typeface="Arial" panose="020B0604020202020204" pitchFamily="34" charset="0"/>
            </a:endParaRPr>
          </a:p>
          <a:p>
            <a:r>
              <a:rPr lang="en-US" sz="1300" dirty="0">
                <a:latin typeface="Arial" panose="020B0604020202020204" pitchFamily="34" charset="0"/>
                <a:cs typeface="Arial" panose="020B0604020202020204" pitchFamily="34" charset="0"/>
              </a:rPr>
              <a:t>Develop and issue a Request for Proposal (RFP) that outlines the project scope, technical requirements, evaluation criteria, and timelines.</a:t>
            </a:r>
          </a:p>
          <a:p>
            <a:r>
              <a:rPr lang="en-US" sz="1300" dirty="0">
                <a:latin typeface="Arial" panose="020B0604020202020204" pitchFamily="34" charset="0"/>
                <a:cs typeface="Arial" panose="020B0604020202020204" pitchFamily="34" charset="0"/>
              </a:rPr>
              <a:t>Invite qualified vendors to submit their proposals and schedule product demonstrations.</a:t>
            </a:r>
          </a:p>
          <a:p>
            <a:r>
              <a:rPr lang="en-US" sz="1300" dirty="0">
                <a:latin typeface="Arial" panose="020B0604020202020204" pitchFamily="34" charset="0"/>
                <a:cs typeface="Arial" panose="020B0604020202020204" pitchFamily="34" charset="0"/>
              </a:rPr>
              <a:t>Evaluate vendor submissions based on factors such as technical capability, cost-effectiveness, integration ease, scalability, and vendor support.</a:t>
            </a:r>
          </a:p>
          <a:p>
            <a:r>
              <a:rPr lang="en-US" sz="1300" dirty="0">
                <a:latin typeface="Arial" panose="020B0604020202020204" pitchFamily="34" charset="0"/>
                <a:cs typeface="Arial" panose="020B0604020202020204" pitchFamily="34" charset="0"/>
              </a:rPr>
              <a:t>Shortlist finalists and conduct in-depth reviews to finalize the vendor selection.</a:t>
            </a:r>
          </a:p>
          <a:p>
            <a:pPr marL="0" indent="0">
              <a:buNone/>
            </a:pPr>
            <a:endParaRPr lang="en-US" sz="1300" dirty="0">
              <a:latin typeface="Arial" panose="020B0604020202020204" pitchFamily="34" charset="0"/>
              <a:cs typeface="Arial" panose="020B0604020202020204" pitchFamily="34" charset="0"/>
            </a:endParaRPr>
          </a:p>
          <a:p>
            <a:pPr marL="0" indent="0">
              <a:buNone/>
            </a:pPr>
            <a:r>
              <a:rPr lang="en-US" sz="1300" b="1" dirty="0">
                <a:latin typeface="Arial" panose="020B0604020202020204" pitchFamily="34" charset="0"/>
                <a:cs typeface="Arial" panose="020B0604020202020204" pitchFamily="34" charset="0"/>
              </a:rPr>
              <a:t>Select and implement solution. Train users and technical staff. Establish support processes</a:t>
            </a:r>
            <a:endParaRPr lang="en-US" sz="1300" dirty="0">
              <a:latin typeface="Arial" panose="020B0604020202020204" pitchFamily="34" charset="0"/>
              <a:cs typeface="Arial" panose="020B0604020202020204" pitchFamily="34" charset="0"/>
            </a:endParaRPr>
          </a:p>
          <a:p>
            <a:r>
              <a:rPr lang="en-US" sz="1300" dirty="0">
                <a:latin typeface="Arial" panose="020B0604020202020204" pitchFamily="34" charset="0"/>
                <a:cs typeface="Arial" panose="020B0604020202020204" pitchFamily="34" charset="0"/>
              </a:rPr>
              <a:t>Finalize the chosen vendor and commence the implementation phase with a clear project plan that includes customization to meet specific warehouse needs.</a:t>
            </a:r>
          </a:p>
          <a:p>
            <a:r>
              <a:rPr lang="en-US" sz="1300" dirty="0">
                <a:latin typeface="Arial" panose="020B0604020202020204" pitchFamily="34" charset="0"/>
                <a:cs typeface="Arial" panose="020B0604020202020204" pitchFamily="34" charset="0"/>
              </a:rPr>
              <a:t>Roll out the solution in phases, starting with pilot testing to identify and resolve any issues before full deployment.</a:t>
            </a:r>
          </a:p>
          <a:p>
            <a:r>
              <a:rPr lang="en-US" sz="1300" dirty="0">
                <a:latin typeface="Arial" panose="020B0604020202020204" pitchFamily="34" charset="0"/>
                <a:cs typeface="Arial" panose="020B0604020202020204" pitchFamily="34" charset="0"/>
              </a:rPr>
              <a:t>Develop a comprehensive training program for end users and technical staff, including hands-on sessions, user manuals, and ongoing training resources.</a:t>
            </a:r>
          </a:p>
          <a:p>
            <a:r>
              <a:rPr lang="en-US" sz="1300" dirty="0">
                <a:latin typeface="Arial" panose="020B0604020202020204" pitchFamily="34" charset="0"/>
                <a:cs typeface="Arial" panose="020B0604020202020204" pitchFamily="34" charset="0"/>
              </a:rPr>
              <a:t>Establish robust support processes, including a dedicated help desk, maintenance schedules, and continuous improvement practices to ensure system reliability and user satisfaction.</a:t>
            </a:r>
          </a:p>
          <a:p>
            <a:pPr marL="0" indent="0">
              <a:buNone/>
            </a:pPr>
            <a:endParaRPr lang="en-US" sz="1300" dirty="0">
              <a:latin typeface="Arial" panose="020B0604020202020204" pitchFamily="34" charset="0"/>
              <a:cs typeface="Arial" panose="020B0604020202020204" pitchFamily="34" charset="0"/>
            </a:endParaRPr>
          </a:p>
          <a:p>
            <a:pPr marL="0" indent="0">
              <a:buNone/>
            </a:pPr>
            <a:r>
              <a:rPr lang="en-US" sz="1300" b="1" dirty="0">
                <a:latin typeface="Arial" panose="020B0604020202020204" pitchFamily="34" charset="0"/>
                <a:cs typeface="Arial" panose="020B0604020202020204" pitchFamily="34" charset="0"/>
              </a:rPr>
              <a:t>Go Live with new system</a:t>
            </a:r>
            <a:endParaRPr lang="en-US" sz="1300" dirty="0">
              <a:latin typeface="Arial" panose="020B0604020202020204" pitchFamily="34" charset="0"/>
              <a:cs typeface="Arial" panose="020B0604020202020204" pitchFamily="34" charset="0"/>
            </a:endParaRPr>
          </a:p>
          <a:p>
            <a:r>
              <a:rPr lang="en-US" sz="1300" dirty="0">
                <a:latin typeface="Arial" panose="020B0604020202020204" pitchFamily="34" charset="0"/>
                <a:cs typeface="Arial" panose="020B0604020202020204" pitchFamily="34" charset="0"/>
              </a:rPr>
              <a:t>Execute a controlled go-live strategy, beginning with a pilot run to ensure system stability and performance.</a:t>
            </a:r>
          </a:p>
          <a:p>
            <a:r>
              <a:rPr lang="en-US" sz="1300" dirty="0">
                <a:latin typeface="Arial" panose="020B0604020202020204" pitchFamily="34" charset="0"/>
                <a:cs typeface="Arial" panose="020B0604020202020204" pitchFamily="34" charset="0"/>
              </a:rPr>
              <a:t>Monitor system performance closely, gather user feedback, and make necessary adjustments during the initial rollout.</a:t>
            </a:r>
          </a:p>
          <a:p>
            <a:r>
              <a:rPr lang="en-US" sz="1300" dirty="0">
                <a:latin typeface="Arial" panose="020B0604020202020204" pitchFamily="34" charset="0"/>
                <a:cs typeface="Arial" panose="020B0604020202020204" pitchFamily="34" charset="0"/>
              </a:rPr>
              <a:t>Transition fully to the new system with continuous support and post-implementation review sessions to ensure long-term success.</a:t>
            </a:r>
          </a:p>
          <a:p>
            <a:pPr marL="0" indent="0">
              <a:buNone/>
            </a:pPr>
            <a:br>
              <a:rPr lang="en-US" sz="9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            </a:t>
            </a: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9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t>
            </a:r>
          </a:p>
          <a:p>
            <a:pPr marL="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2508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225</TotalTime>
  <Words>2647</Words>
  <Application>Microsoft Office PowerPoint</Application>
  <PresentationFormat>On-screen Show (4:3)</PresentationFormat>
  <Paragraphs>217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Arial-BoldMT</vt:lpstr>
      <vt:lpstr>Calibri</vt:lpstr>
      <vt:lpstr>Wingdings</vt:lpstr>
      <vt:lpstr>Office Theme</vt:lpstr>
      <vt:lpstr>Warehouse Management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Balaji PR</dc:creator>
  <cp:keywords/>
  <dc:description>generated using python-pptx</dc:description>
  <cp:lastModifiedBy>Balaji PR</cp:lastModifiedBy>
  <cp:revision>10</cp:revision>
  <dcterms:created xsi:type="dcterms:W3CDTF">2013-01-27T09:14:16Z</dcterms:created>
  <dcterms:modified xsi:type="dcterms:W3CDTF">2025-03-01T08:28:37Z</dcterms:modified>
  <cp:category/>
</cp:coreProperties>
</file>