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5" r:id="rId9"/>
    <p:sldId id="263"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0" d="100"/>
          <a:sy n="70" d="100"/>
        </p:scale>
        <p:origin x="53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24B2751-D270-48B2-86E0-0A48DF183270}" type="datetimeFigureOut">
              <a:rPr lang="en-IN" smtClean="0"/>
              <a:t>29-04-2025</a:t>
            </a:fld>
            <a:endParaRPr lang="en-IN"/>
          </a:p>
        </p:txBody>
      </p:sp>
      <p:sp>
        <p:nvSpPr>
          <p:cNvPr id="5" name="Footer Placeholder 4"/>
          <p:cNvSpPr>
            <a:spLocks noGrp="1"/>
          </p:cNvSpPr>
          <p:nvPr>
            <p:ph type="ftr" sz="quarter" idx="11"/>
          </p:nvPr>
        </p:nvSpPr>
        <p:spPr>
          <a:xfrm>
            <a:off x="2416500" y="329307"/>
            <a:ext cx="4973915" cy="309201"/>
          </a:xfrm>
        </p:spPr>
        <p:txBody>
          <a:bodyPr/>
          <a:lstStyle/>
          <a:p>
            <a:endParaRPr lang="en-IN"/>
          </a:p>
        </p:txBody>
      </p:sp>
      <p:sp>
        <p:nvSpPr>
          <p:cNvPr id="6" name="Slide Number Placeholder 5"/>
          <p:cNvSpPr>
            <a:spLocks noGrp="1"/>
          </p:cNvSpPr>
          <p:nvPr>
            <p:ph type="sldNum" sz="quarter" idx="12"/>
          </p:nvPr>
        </p:nvSpPr>
        <p:spPr>
          <a:xfrm>
            <a:off x="1437664" y="798973"/>
            <a:ext cx="811019" cy="503578"/>
          </a:xfrm>
        </p:spPr>
        <p:txBody>
          <a:bodyPr/>
          <a:lstStyle/>
          <a:p>
            <a:fld id="{505B7008-5FD3-4215-8E8F-8F399147EF88}" type="slidenum">
              <a:rPr lang="en-IN" smtClean="0"/>
              <a:t>‹#›</a:t>
            </a:fld>
            <a:endParaRPr lang="en-IN"/>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36576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4B2751-D270-48B2-86E0-0A48DF183270}" type="datetimeFigureOut">
              <a:rPr lang="en-IN" smtClean="0"/>
              <a:t>29-04-2025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05B7008-5FD3-4215-8E8F-8F399147EF88}" type="slidenum">
              <a:rPr lang="en-IN" smtClean="0"/>
              <a:t>‹#›</a:t>
            </a:fld>
            <a:endParaRPr lang="en-IN"/>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08280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4B2751-D270-48B2-86E0-0A48DF183270}" type="datetimeFigureOut">
              <a:rPr lang="en-IN" smtClean="0"/>
              <a:t>29-04-2025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05B7008-5FD3-4215-8E8F-8F399147EF88}" type="slidenum">
              <a:rPr lang="en-IN" smtClean="0"/>
              <a:t>‹#›</a:t>
            </a:fld>
            <a:endParaRPr lang="en-IN"/>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68144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4B2751-D270-48B2-86E0-0A48DF183270}" type="datetimeFigureOut">
              <a:rPr lang="en-IN" smtClean="0"/>
              <a:t>29-04-2025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05B7008-5FD3-4215-8E8F-8F399147EF88}" type="slidenum">
              <a:rPr lang="en-IN" smtClean="0"/>
              <a:t>‹#›</a:t>
            </a:fld>
            <a:endParaRPr lang="en-IN"/>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74606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24B2751-D270-48B2-86E0-0A48DF183270}" type="datetimeFigureOut">
              <a:rPr lang="en-IN" smtClean="0"/>
              <a:t>29-04-2025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05B7008-5FD3-4215-8E8F-8F399147EF88}" type="slidenum">
              <a:rPr lang="en-IN" smtClean="0"/>
              <a:t>‹#›</a:t>
            </a:fld>
            <a:endParaRPr lang="en-IN"/>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18730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24B2751-D270-48B2-86E0-0A48DF183270}" type="datetimeFigureOut">
              <a:rPr lang="en-IN" smtClean="0"/>
              <a:t>29-04-2025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05B7008-5FD3-4215-8E8F-8F399147EF88}" type="slidenum">
              <a:rPr lang="en-IN" smtClean="0"/>
              <a:t>‹#›</a:t>
            </a:fld>
            <a:endParaRPr lang="en-IN"/>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43037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24B2751-D270-48B2-86E0-0A48DF183270}" type="datetimeFigureOut">
              <a:rPr lang="en-IN" smtClean="0"/>
              <a:t>29-04-2025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05B7008-5FD3-4215-8E8F-8F399147EF88}" type="slidenum">
              <a:rPr lang="en-IN" smtClean="0"/>
              <a:t>‹#›</a:t>
            </a:fld>
            <a:endParaRPr lang="en-IN"/>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9911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24B2751-D270-48B2-86E0-0A48DF183270}" type="datetimeFigureOut">
              <a:rPr lang="en-IN" smtClean="0"/>
              <a:t>29-04-2025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05B7008-5FD3-4215-8E8F-8F399147EF88}" type="slidenum">
              <a:rPr lang="en-IN" smtClean="0"/>
              <a:t>‹#›</a:t>
            </a:fld>
            <a:endParaRPr lang="en-IN"/>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16180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4B2751-D270-48B2-86E0-0A48DF183270}" type="datetimeFigureOut">
              <a:rPr lang="en-IN" smtClean="0"/>
              <a:t>29-04-2025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05B7008-5FD3-4215-8E8F-8F399147EF88}" type="slidenum">
              <a:rPr lang="en-IN" smtClean="0"/>
              <a:t>‹#›</a:t>
            </a:fld>
            <a:endParaRPr lang="en-IN"/>
          </a:p>
        </p:txBody>
      </p:sp>
    </p:spTree>
    <p:extLst>
      <p:ext uri="{BB962C8B-B14F-4D97-AF65-F5344CB8AC3E}">
        <p14:creationId xmlns:p14="http://schemas.microsoft.com/office/powerpoint/2010/main" val="1113879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24B2751-D270-48B2-86E0-0A48DF183270}" type="datetimeFigureOut">
              <a:rPr lang="en-IN" smtClean="0"/>
              <a:t>29-04-2025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05B7008-5FD3-4215-8E8F-8F399147EF88}" type="slidenum">
              <a:rPr lang="en-IN" smtClean="0"/>
              <a:t>‹#›</a:t>
            </a:fld>
            <a:endParaRPr lang="en-IN"/>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93718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E24B2751-D270-48B2-86E0-0A48DF183270}" type="datetimeFigureOut">
              <a:rPr lang="en-IN" smtClean="0"/>
              <a:t>29-04-2025</a:t>
            </a:fld>
            <a:endParaRPr lang="en-IN"/>
          </a:p>
        </p:txBody>
      </p:sp>
      <p:sp>
        <p:nvSpPr>
          <p:cNvPr id="6" name="Footer Placeholder 5"/>
          <p:cNvSpPr>
            <a:spLocks noGrp="1"/>
          </p:cNvSpPr>
          <p:nvPr>
            <p:ph type="ftr" sz="quarter" idx="11"/>
          </p:nvPr>
        </p:nvSpPr>
        <p:spPr>
          <a:xfrm>
            <a:off x="1447382" y="318640"/>
            <a:ext cx="5541004" cy="320931"/>
          </a:xfrm>
        </p:spPr>
        <p:txBody>
          <a:bodyPr/>
          <a:lstStyle/>
          <a:p>
            <a:endParaRPr lang="en-IN"/>
          </a:p>
        </p:txBody>
      </p:sp>
      <p:sp>
        <p:nvSpPr>
          <p:cNvPr id="7" name="Slide Number Placeholder 6"/>
          <p:cNvSpPr>
            <a:spLocks noGrp="1"/>
          </p:cNvSpPr>
          <p:nvPr>
            <p:ph type="sldNum" sz="quarter" idx="12"/>
          </p:nvPr>
        </p:nvSpPr>
        <p:spPr/>
        <p:txBody>
          <a:bodyPr/>
          <a:lstStyle/>
          <a:p>
            <a:fld id="{505B7008-5FD3-4215-8E8F-8F399147EF88}" type="slidenum">
              <a:rPr lang="en-IN" smtClean="0"/>
              <a:t>‹#›</a:t>
            </a:fld>
            <a:endParaRPr lang="en-IN"/>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87885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24B2751-D270-48B2-86E0-0A48DF183270}" type="datetimeFigureOut">
              <a:rPr lang="en-IN" smtClean="0"/>
              <a:t>29-04-2025</a:t>
            </a:fld>
            <a:endParaRPr lang="en-IN"/>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505B7008-5FD3-4215-8E8F-8F399147EF88}" type="slidenum">
              <a:rPr lang="en-IN" smtClean="0"/>
              <a:t>‹#›</a:t>
            </a:fld>
            <a:endParaRPr lang="en-IN"/>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07013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1B534-2E11-67A0-D22B-52E63C81D2D1}"/>
              </a:ext>
            </a:extLst>
          </p:cNvPr>
          <p:cNvSpPr>
            <a:spLocks noGrp="1"/>
          </p:cNvSpPr>
          <p:nvPr>
            <p:ph type="ctrTitle"/>
          </p:nvPr>
        </p:nvSpPr>
        <p:spPr/>
        <p:txBody>
          <a:bodyPr>
            <a:normAutofit/>
          </a:bodyPr>
          <a:lstStyle/>
          <a:p>
            <a:r>
              <a:rPr lang="en-IN" sz="4800" b="1" dirty="0"/>
              <a:t>CUSTOMER DATA OPTIMIZATION</a:t>
            </a:r>
          </a:p>
        </p:txBody>
      </p:sp>
      <p:sp>
        <p:nvSpPr>
          <p:cNvPr id="3" name="Subtitle 2">
            <a:extLst>
              <a:ext uri="{FF2B5EF4-FFF2-40B4-BE49-F238E27FC236}">
                <a16:creationId xmlns:a16="http://schemas.microsoft.com/office/drawing/2014/main" id="{947196B8-FC00-5925-A68F-08D1CF2607F3}"/>
              </a:ext>
            </a:extLst>
          </p:cNvPr>
          <p:cNvSpPr>
            <a:spLocks noGrp="1"/>
          </p:cNvSpPr>
          <p:nvPr>
            <p:ph type="subTitle" idx="1"/>
          </p:nvPr>
        </p:nvSpPr>
        <p:spPr/>
        <p:txBody>
          <a:bodyPr/>
          <a:lstStyle/>
          <a:p>
            <a:endParaRPr lang="en-IN" dirty="0"/>
          </a:p>
        </p:txBody>
      </p:sp>
    </p:spTree>
    <p:extLst>
      <p:ext uri="{BB962C8B-B14F-4D97-AF65-F5344CB8AC3E}">
        <p14:creationId xmlns:p14="http://schemas.microsoft.com/office/powerpoint/2010/main" val="2836611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95070E-359F-9869-5E8B-2EC8DAD6DC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1E579A-1A46-07BA-DBB8-83B57E2B312A}"/>
              </a:ext>
            </a:extLst>
          </p:cNvPr>
          <p:cNvSpPr>
            <a:spLocks noGrp="1"/>
          </p:cNvSpPr>
          <p:nvPr>
            <p:ph type="title"/>
          </p:nvPr>
        </p:nvSpPr>
        <p:spPr/>
        <p:txBody>
          <a:bodyPr/>
          <a:lstStyle/>
          <a:p>
            <a:r>
              <a:rPr lang="en-IN" b="1" u="sng" dirty="0">
                <a:latin typeface="Calibri" panose="020F0502020204030204" pitchFamily="34" charset="0"/>
                <a:ea typeface="Calibri" panose="020F0502020204030204" pitchFamily="34" charset="0"/>
                <a:cs typeface="Calibri" panose="020F0502020204030204" pitchFamily="34" charset="0"/>
              </a:rPr>
              <a:t>RISKS AND DEPENDENCIES</a:t>
            </a:r>
          </a:p>
        </p:txBody>
      </p:sp>
      <p:sp>
        <p:nvSpPr>
          <p:cNvPr id="3" name="Content Placeholder 2">
            <a:extLst>
              <a:ext uri="{FF2B5EF4-FFF2-40B4-BE49-F238E27FC236}">
                <a16:creationId xmlns:a16="http://schemas.microsoft.com/office/drawing/2014/main" id="{96691AEF-DA5C-FDFE-FEF5-0802B4C88003}"/>
              </a:ext>
            </a:extLst>
          </p:cNvPr>
          <p:cNvSpPr>
            <a:spLocks noGrp="1"/>
          </p:cNvSpPr>
          <p:nvPr>
            <p:ph idx="1"/>
          </p:nvPr>
        </p:nvSpPr>
        <p:spPr/>
        <p:txBody>
          <a:bodyPr/>
          <a:lstStyle/>
          <a:p>
            <a:pPr marL="0" indent="0">
              <a:buNone/>
            </a:pPr>
            <a:r>
              <a:rPr lang="en-IN" dirty="0"/>
              <a:t>DEPENDENCIES</a:t>
            </a:r>
          </a:p>
          <a:p>
            <a:r>
              <a:rPr lang="en-IN" dirty="0"/>
              <a:t>There is risk involved in the dependencies on the vendors involved. The change of vendor or unresponsive or change in contractual arrangement can hamper the project.</a:t>
            </a:r>
          </a:p>
          <a:p>
            <a:r>
              <a:rPr lang="en-IN" dirty="0"/>
              <a:t>Dependencies on the outdated and unsupported technologies which may lead to risk due to disruption in third party services.</a:t>
            </a:r>
          </a:p>
        </p:txBody>
      </p:sp>
    </p:spTree>
    <p:extLst>
      <p:ext uri="{BB962C8B-B14F-4D97-AF65-F5344CB8AC3E}">
        <p14:creationId xmlns:p14="http://schemas.microsoft.com/office/powerpoint/2010/main" val="1776841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ED1CA-DC4C-922D-0888-C955EB2FFF59}"/>
              </a:ext>
            </a:extLst>
          </p:cNvPr>
          <p:cNvSpPr>
            <a:spLocks noGrp="1"/>
          </p:cNvSpPr>
          <p:nvPr>
            <p:ph type="title"/>
          </p:nvPr>
        </p:nvSpPr>
        <p:spPr/>
        <p:txBody>
          <a:bodyPr/>
          <a:lstStyle/>
          <a:p>
            <a:r>
              <a:rPr lang="en-IN" b="1" u="sng" dirty="0">
                <a:latin typeface="Calibri" panose="020F0502020204030204" pitchFamily="34" charset="0"/>
                <a:ea typeface="Calibri" panose="020F0502020204030204" pitchFamily="34" charset="0"/>
                <a:cs typeface="Calibri" panose="020F0502020204030204" pitchFamily="34" charset="0"/>
              </a:rPr>
              <a:t>SITUATION</a:t>
            </a:r>
          </a:p>
        </p:txBody>
      </p:sp>
      <p:sp>
        <p:nvSpPr>
          <p:cNvPr id="3" name="Content Placeholder 2">
            <a:extLst>
              <a:ext uri="{FF2B5EF4-FFF2-40B4-BE49-F238E27FC236}">
                <a16:creationId xmlns:a16="http://schemas.microsoft.com/office/drawing/2014/main" id="{31DAD272-0AB1-0E91-45CB-8BD4FE7E1033}"/>
              </a:ext>
            </a:extLst>
          </p:cNvPr>
          <p:cNvSpPr>
            <a:spLocks noGrp="1"/>
          </p:cNvSpPr>
          <p:nvPr>
            <p:ph idx="1"/>
          </p:nvPr>
        </p:nvSpPr>
        <p:spPr/>
        <p:txBody>
          <a:bodyPr/>
          <a:lstStyle/>
          <a:p>
            <a:pPr algn="just"/>
            <a:r>
              <a:rPr lang="en-IN" dirty="0"/>
              <a:t>The financial institutions with day to day increasing competitions need to farm from there existing data and to get more business from same. Hence to fulfil the same an application is required to capture the data.</a:t>
            </a:r>
          </a:p>
          <a:p>
            <a:pPr algn="just"/>
            <a:r>
              <a:rPr lang="en-IN" dirty="0"/>
              <a:t>There are multiple business units in any financial institution hence it is required to co relate the customers data and make it useful for all the entities in a financial institution.</a:t>
            </a:r>
          </a:p>
          <a:p>
            <a:endParaRPr lang="en-IN" dirty="0"/>
          </a:p>
          <a:p>
            <a:endParaRPr lang="en-IN" dirty="0"/>
          </a:p>
          <a:p>
            <a:endParaRPr lang="en-IN" dirty="0"/>
          </a:p>
        </p:txBody>
      </p:sp>
    </p:spTree>
    <p:extLst>
      <p:ext uri="{BB962C8B-B14F-4D97-AF65-F5344CB8AC3E}">
        <p14:creationId xmlns:p14="http://schemas.microsoft.com/office/powerpoint/2010/main" val="2510157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EFD9E2-8068-BFDE-CD92-77F2A1ABF7A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0F727E-71DF-C3E5-E646-6AF7ED872DCA}"/>
              </a:ext>
            </a:extLst>
          </p:cNvPr>
          <p:cNvSpPr>
            <a:spLocks noGrp="1"/>
          </p:cNvSpPr>
          <p:nvPr>
            <p:ph type="title"/>
          </p:nvPr>
        </p:nvSpPr>
        <p:spPr/>
        <p:txBody>
          <a:bodyPr/>
          <a:lstStyle/>
          <a:p>
            <a:r>
              <a:rPr lang="en-IN" b="1" u="sng" dirty="0">
                <a:latin typeface="Calibri" panose="020F0502020204030204" pitchFamily="34" charset="0"/>
                <a:ea typeface="Calibri" panose="020F0502020204030204" pitchFamily="34" charset="0"/>
                <a:cs typeface="Calibri" panose="020F0502020204030204" pitchFamily="34" charset="0"/>
              </a:rPr>
              <a:t>PURPOSE STATEMENT</a:t>
            </a:r>
          </a:p>
        </p:txBody>
      </p:sp>
      <p:sp>
        <p:nvSpPr>
          <p:cNvPr id="3" name="Content Placeholder 2">
            <a:extLst>
              <a:ext uri="{FF2B5EF4-FFF2-40B4-BE49-F238E27FC236}">
                <a16:creationId xmlns:a16="http://schemas.microsoft.com/office/drawing/2014/main" id="{6C1BC032-0701-FEE5-F17F-8E6CD6ACC727}"/>
              </a:ext>
            </a:extLst>
          </p:cNvPr>
          <p:cNvSpPr>
            <a:spLocks noGrp="1"/>
          </p:cNvSpPr>
          <p:nvPr>
            <p:ph idx="1"/>
          </p:nvPr>
        </p:nvSpPr>
        <p:spPr/>
        <p:txBody>
          <a:bodyPr/>
          <a:lstStyle/>
          <a:p>
            <a:pPr algn="just"/>
            <a:r>
              <a:rPr lang="en-IN" dirty="0"/>
              <a:t>The purpose statement of the customer data optimization is to provide an advanced data optimization platform which will help the institution to extract more relevant data out from the existing database and to use the same to generate more business.</a:t>
            </a:r>
          </a:p>
        </p:txBody>
      </p:sp>
    </p:spTree>
    <p:extLst>
      <p:ext uri="{BB962C8B-B14F-4D97-AF65-F5344CB8AC3E}">
        <p14:creationId xmlns:p14="http://schemas.microsoft.com/office/powerpoint/2010/main" val="526076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B29413-326F-C2E3-F4D9-B5AA2DE72C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5373A4-F793-E06F-568D-BE81C0467421}"/>
              </a:ext>
            </a:extLst>
          </p:cNvPr>
          <p:cNvSpPr>
            <a:spLocks noGrp="1"/>
          </p:cNvSpPr>
          <p:nvPr>
            <p:ph type="title"/>
          </p:nvPr>
        </p:nvSpPr>
        <p:spPr/>
        <p:txBody>
          <a:bodyPr/>
          <a:lstStyle/>
          <a:p>
            <a:r>
              <a:rPr lang="en-IN" b="1" u="sng" dirty="0">
                <a:latin typeface="Calibri" panose="020F0502020204030204" pitchFamily="34" charset="0"/>
                <a:ea typeface="Calibri" panose="020F0502020204030204" pitchFamily="34" charset="0"/>
                <a:cs typeface="Calibri" panose="020F0502020204030204" pitchFamily="34" charset="0"/>
              </a:rPr>
              <a:t>PROJECT OBJECTIVES</a:t>
            </a:r>
          </a:p>
        </p:txBody>
      </p:sp>
      <p:sp>
        <p:nvSpPr>
          <p:cNvPr id="3" name="Content Placeholder 2">
            <a:extLst>
              <a:ext uri="{FF2B5EF4-FFF2-40B4-BE49-F238E27FC236}">
                <a16:creationId xmlns:a16="http://schemas.microsoft.com/office/drawing/2014/main" id="{0BAE863A-57A9-35DE-F779-C76D4A0598E5}"/>
              </a:ext>
            </a:extLst>
          </p:cNvPr>
          <p:cNvSpPr>
            <a:spLocks noGrp="1"/>
          </p:cNvSpPr>
          <p:nvPr>
            <p:ph idx="1"/>
          </p:nvPr>
        </p:nvSpPr>
        <p:spPr/>
        <p:txBody>
          <a:bodyPr/>
          <a:lstStyle/>
          <a:p>
            <a:endParaRPr lang="en-IN" dirty="0"/>
          </a:p>
        </p:txBody>
      </p:sp>
    </p:spTree>
    <p:extLst>
      <p:ext uri="{BB962C8B-B14F-4D97-AF65-F5344CB8AC3E}">
        <p14:creationId xmlns:p14="http://schemas.microsoft.com/office/powerpoint/2010/main" val="2076622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26C683-C511-1BE9-9383-4467CEF68A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DB44DE-76A3-91C7-025B-122E6A160002}"/>
              </a:ext>
            </a:extLst>
          </p:cNvPr>
          <p:cNvSpPr>
            <a:spLocks noGrp="1"/>
          </p:cNvSpPr>
          <p:nvPr>
            <p:ph type="title"/>
          </p:nvPr>
        </p:nvSpPr>
        <p:spPr/>
        <p:txBody>
          <a:bodyPr/>
          <a:lstStyle/>
          <a:p>
            <a:r>
              <a:rPr lang="en-IN" b="1" u="sng" dirty="0">
                <a:latin typeface="Calibri" panose="020F0502020204030204" pitchFamily="34" charset="0"/>
                <a:ea typeface="Calibri" panose="020F0502020204030204" pitchFamily="34" charset="0"/>
                <a:cs typeface="Calibri" panose="020F0502020204030204" pitchFamily="34" charset="0"/>
              </a:rPr>
              <a:t>SUCCESS CRITERIA</a:t>
            </a:r>
          </a:p>
        </p:txBody>
      </p:sp>
      <p:sp>
        <p:nvSpPr>
          <p:cNvPr id="3" name="Content Placeholder 2">
            <a:extLst>
              <a:ext uri="{FF2B5EF4-FFF2-40B4-BE49-F238E27FC236}">
                <a16:creationId xmlns:a16="http://schemas.microsoft.com/office/drawing/2014/main" id="{9B8C5BC8-5086-E34A-77FE-12CB3B1CF3F0}"/>
              </a:ext>
            </a:extLst>
          </p:cNvPr>
          <p:cNvSpPr>
            <a:spLocks noGrp="1"/>
          </p:cNvSpPr>
          <p:nvPr>
            <p:ph idx="1"/>
          </p:nvPr>
        </p:nvSpPr>
        <p:spPr/>
        <p:txBody>
          <a:bodyPr/>
          <a:lstStyle/>
          <a:p>
            <a:endParaRPr lang="en-IN"/>
          </a:p>
        </p:txBody>
      </p:sp>
    </p:spTree>
    <p:extLst>
      <p:ext uri="{BB962C8B-B14F-4D97-AF65-F5344CB8AC3E}">
        <p14:creationId xmlns:p14="http://schemas.microsoft.com/office/powerpoint/2010/main" val="2401771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200936-81EC-39D5-A150-F22A3356BF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E6FD58-C156-AE10-4932-CBBFADCF7BD1}"/>
              </a:ext>
            </a:extLst>
          </p:cNvPr>
          <p:cNvSpPr>
            <a:spLocks noGrp="1"/>
          </p:cNvSpPr>
          <p:nvPr>
            <p:ph type="title"/>
          </p:nvPr>
        </p:nvSpPr>
        <p:spPr/>
        <p:txBody>
          <a:bodyPr/>
          <a:lstStyle/>
          <a:p>
            <a:r>
              <a:rPr lang="en-IN" b="1" u="sng" dirty="0">
                <a:latin typeface="Calibri" panose="020F0502020204030204" pitchFamily="34" charset="0"/>
                <a:ea typeface="Calibri" panose="020F0502020204030204" pitchFamily="34" charset="0"/>
                <a:cs typeface="Calibri" panose="020F0502020204030204" pitchFamily="34" charset="0"/>
              </a:rPr>
              <a:t>METHOD AND APPROACHES</a:t>
            </a:r>
          </a:p>
        </p:txBody>
      </p:sp>
      <p:sp>
        <p:nvSpPr>
          <p:cNvPr id="3" name="Content Placeholder 2">
            <a:extLst>
              <a:ext uri="{FF2B5EF4-FFF2-40B4-BE49-F238E27FC236}">
                <a16:creationId xmlns:a16="http://schemas.microsoft.com/office/drawing/2014/main" id="{105C3B63-9E05-CB5D-6B74-1154FB93A9E3}"/>
              </a:ext>
            </a:extLst>
          </p:cNvPr>
          <p:cNvSpPr>
            <a:spLocks noGrp="1"/>
          </p:cNvSpPr>
          <p:nvPr>
            <p:ph idx="1"/>
          </p:nvPr>
        </p:nvSpPr>
        <p:spPr/>
        <p:txBody>
          <a:bodyPr/>
          <a:lstStyle/>
          <a:p>
            <a:endParaRPr lang="en-IN" dirty="0"/>
          </a:p>
        </p:txBody>
      </p:sp>
    </p:spTree>
    <p:extLst>
      <p:ext uri="{BB962C8B-B14F-4D97-AF65-F5344CB8AC3E}">
        <p14:creationId xmlns:p14="http://schemas.microsoft.com/office/powerpoint/2010/main" val="3787539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ADC3F-1105-4100-A97A-F422D3B9D765}"/>
              </a:ext>
            </a:extLst>
          </p:cNvPr>
          <p:cNvSpPr>
            <a:spLocks noGrp="1"/>
          </p:cNvSpPr>
          <p:nvPr>
            <p:ph type="title"/>
          </p:nvPr>
        </p:nvSpPr>
        <p:spPr/>
        <p:txBody>
          <a:bodyPr/>
          <a:lstStyle/>
          <a:p>
            <a:r>
              <a:rPr lang="en-IN" b="1" u="sng" dirty="0">
                <a:latin typeface="Calibri" panose="020F0502020204030204" pitchFamily="34" charset="0"/>
                <a:ea typeface="Calibri" panose="020F0502020204030204" pitchFamily="34" charset="0"/>
                <a:cs typeface="Calibri" panose="020F0502020204030204" pitchFamily="34" charset="0"/>
              </a:rPr>
              <a:t>RESOURCES</a:t>
            </a:r>
          </a:p>
        </p:txBody>
      </p:sp>
      <p:sp>
        <p:nvSpPr>
          <p:cNvPr id="3" name="Content Placeholder 2">
            <a:extLst>
              <a:ext uri="{FF2B5EF4-FFF2-40B4-BE49-F238E27FC236}">
                <a16:creationId xmlns:a16="http://schemas.microsoft.com/office/drawing/2014/main" id="{1B8631F2-2FB5-B4F6-20F5-7E3356B50AD4}"/>
              </a:ext>
            </a:extLst>
          </p:cNvPr>
          <p:cNvSpPr>
            <a:spLocks noGrp="1"/>
          </p:cNvSpPr>
          <p:nvPr>
            <p:ph idx="1"/>
          </p:nvPr>
        </p:nvSpPr>
        <p:spPr/>
        <p:txBody>
          <a:bodyPr>
            <a:normAutofit fontScale="92500" lnSpcReduction="20000"/>
          </a:bodyPr>
          <a:lstStyle/>
          <a:p>
            <a:r>
              <a:rPr lang="en-IN" dirty="0"/>
              <a:t>PEOPLE : Skilled UI/UX designer to design the platform, Scrum master and product owner should have the experience in the handling of projects related to banking domain. The developers are required upskilled with recent technologies for the developing and compliance.</a:t>
            </a:r>
          </a:p>
          <a:p>
            <a:r>
              <a:rPr lang="en-IN" dirty="0"/>
              <a:t>TIME : The application will be developed under waterfall model and will take around 2-3 months for project to get completed. It can defer if there are any changed brought in middle of development.</a:t>
            </a:r>
          </a:p>
          <a:p>
            <a:r>
              <a:rPr lang="en-IN" dirty="0"/>
              <a:t>BUDGET : The </a:t>
            </a:r>
            <a:r>
              <a:rPr lang="en-IN" dirty="0" err="1"/>
              <a:t>applicantion</a:t>
            </a:r>
            <a:r>
              <a:rPr lang="en-IN" dirty="0"/>
              <a:t> is linked to financial institution which required various compliances to be followed and very robust software to keep the data from breach. Hence the project cost can go </a:t>
            </a:r>
            <a:r>
              <a:rPr lang="en-IN" dirty="0" err="1"/>
              <a:t>upto</a:t>
            </a:r>
            <a:r>
              <a:rPr lang="en-IN" dirty="0"/>
              <a:t> Rs 250 lakhs.</a:t>
            </a:r>
          </a:p>
        </p:txBody>
      </p:sp>
    </p:spTree>
    <p:extLst>
      <p:ext uri="{BB962C8B-B14F-4D97-AF65-F5344CB8AC3E}">
        <p14:creationId xmlns:p14="http://schemas.microsoft.com/office/powerpoint/2010/main" val="2946156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81653-D640-4DE8-E437-2AA6381CADC6}"/>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B3E83B7B-5ED2-9895-01F7-F50A94D2D560}"/>
              </a:ext>
            </a:extLst>
          </p:cNvPr>
          <p:cNvSpPr>
            <a:spLocks noGrp="1"/>
          </p:cNvSpPr>
          <p:nvPr>
            <p:ph idx="1"/>
          </p:nvPr>
        </p:nvSpPr>
        <p:spPr/>
        <p:txBody>
          <a:bodyPr/>
          <a:lstStyle/>
          <a:p>
            <a:r>
              <a:rPr lang="en-IN" dirty="0"/>
              <a:t>TECHNOLOGIES :</a:t>
            </a:r>
          </a:p>
          <a:p>
            <a:r>
              <a:rPr lang="en-IN" dirty="0"/>
              <a:t>Java</a:t>
            </a:r>
          </a:p>
          <a:p>
            <a:r>
              <a:rPr lang="en-IN" dirty="0"/>
              <a:t>Python</a:t>
            </a:r>
          </a:p>
          <a:p>
            <a:r>
              <a:rPr lang="en-IN" dirty="0"/>
              <a:t>MySQL</a:t>
            </a:r>
          </a:p>
        </p:txBody>
      </p:sp>
    </p:spTree>
    <p:extLst>
      <p:ext uri="{BB962C8B-B14F-4D97-AF65-F5344CB8AC3E}">
        <p14:creationId xmlns:p14="http://schemas.microsoft.com/office/powerpoint/2010/main" val="1570641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63CF89-A9D9-87FE-2748-AB8FDC51E9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6AA97E-86FF-3622-3EE3-EBCEAC09D79B}"/>
              </a:ext>
            </a:extLst>
          </p:cNvPr>
          <p:cNvSpPr>
            <a:spLocks noGrp="1"/>
          </p:cNvSpPr>
          <p:nvPr>
            <p:ph type="title"/>
          </p:nvPr>
        </p:nvSpPr>
        <p:spPr/>
        <p:txBody>
          <a:bodyPr/>
          <a:lstStyle/>
          <a:p>
            <a:r>
              <a:rPr lang="en-IN" b="1" u="sng" dirty="0">
                <a:latin typeface="Calibri" panose="020F0502020204030204" pitchFamily="34" charset="0"/>
                <a:ea typeface="Calibri" panose="020F0502020204030204" pitchFamily="34" charset="0"/>
                <a:cs typeface="Calibri" panose="020F0502020204030204" pitchFamily="34" charset="0"/>
              </a:rPr>
              <a:t>RISKS AND DEPENDENCIES</a:t>
            </a:r>
          </a:p>
        </p:txBody>
      </p:sp>
      <p:sp>
        <p:nvSpPr>
          <p:cNvPr id="3" name="Content Placeholder 2">
            <a:extLst>
              <a:ext uri="{FF2B5EF4-FFF2-40B4-BE49-F238E27FC236}">
                <a16:creationId xmlns:a16="http://schemas.microsoft.com/office/drawing/2014/main" id="{613B50A7-3411-994A-4128-07306CAB0549}"/>
              </a:ext>
            </a:extLst>
          </p:cNvPr>
          <p:cNvSpPr>
            <a:spLocks noGrp="1"/>
          </p:cNvSpPr>
          <p:nvPr>
            <p:ph idx="1"/>
          </p:nvPr>
        </p:nvSpPr>
        <p:spPr/>
        <p:txBody>
          <a:bodyPr/>
          <a:lstStyle/>
          <a:p>
            <a:pPr marL="0" indent="0">
              <a:buNone/>
            </a:pPr>
            <a:r>
              <a:rPr lang="en-IN" dirty="0"/>
              <a:t>RISKS</a:t>
            </a:r>
          </a:p>
          <a:p>
            <a:r>
              <a:rPr lang="en-IN" dirty="0"/>
              <a:t>There is risk involved with the existing system to not get the utilization of the existing data with multiple business involved.</a:t>
            </a:r>
          </a:p>
          <a:p>
            <a:r>
              <a:rPr lang="en-IN" dirty="0"/>
              <a:t>As there is sensitive data involved the access control should be handled and authentication mechanism should be in place.</a:t>
            </a:r>
          </a:p>
          <a:p>
            <a:r>
              <a:rPr lang="en-IN" dirty="0"/>
              <a:t>There can be risk if any regulatory changes or requirements are brought into picture which will lead to delay or non compliance issue.</a:t>
            </a:r>
          </a:p>
          <a:p>
            <a:endParaRPr lang="en-IN" dirty="0"/>
          </a:p>
        </p:txBody>
      </p:sp>
    </p:spTree>
    <p:extLst>
      <p:ext uri="{BB962C8B-B14F-4D97-AF65-F5344CB8AC3E}">
        <p14:creationId xmlns:p14="http://schemas.microsoft.com/office/powerpoint/2010/main" val="159974376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10412</TotalTime>
  <Words>371</Words>
  <Application>Microsoft Office PowerPoint</Application>
  <PresentationFormat>Widescreen</PresentationFormat>
  <Paragraphs>27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Gill Sans MT</vt:lpstr>
      <vt:lpstr>Gallery</vt:lpstr>
      <vt:lpstr>CUSTOMER DATA OPTIMIZATION</vt:lpstr>
      <vt:lpstr>SITUATION</vt:lpstr>
      <vt:lpstr>PURPOSE STATEMENT</vt:lpstr>
      <vt:lpstr>PROJECT OBJECTIVES</vt:lpstr>
      <vt:lpstr>SUCCESS CRITERIA</vt:lpstr>
      <vt:lpstr>METHOD AND APPROACHES</vt:lpstr>
      <vt:lpstr>RESOURCES</vt:lpstr>
      <vt:lpstr>PowerPoint Presentation</vt:lpstr>
      <vt:lpstr>RISKS AND DEPENDENCIES</vt:lpstr>
      <vt:lpstr>RISKS AND DEPENDENCIES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abhiwin3@gmail.com</dc:creator>
  <cp:lastModifiedBy>abhiwin3@gmail.com</cp:lastModifiedBy>
  <cp:revision>2</cp:revision>
  <dcterms:created xsi:type="dcterms:W3CDTF">2025-04-20T13:28:25Z</dcterms:created>
  <dcterms:modified xsi:type="dcterms:W3CDTF">2025-04-29T02:48:08Z</dcterms:modified>
</cp:coreProperties>
</file>