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0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230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25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53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15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196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750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448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71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337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674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51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2E257-691B-406C-A4F0-81897EE1534B}" type="datetimeFigureOut">
              <a:rPr lang="en-IN" smtClean="0"/>
              <a:t>19-02-2025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C3E7-1FE4-44A6-B7E4-CDCD53E3438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302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26138-7471-4CAB-9D43-28FB11442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Project Title: Hospital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992F0-885C-4CC9-BEA4-86C963077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en-IN" i="1" dirty="0"/>
              <a:t>Prepared By: Neha </a:t>
            </a:r>
            <a:r>
              <a:rPr lang="en-IN" i="1" dirty="0" err="1"/>
              <a:t>Ravikant</a:t>
            </a:r>
            <a:r>
              <a:rPr lang="en-IN" i="1" dirty="0"/>
              <a:t> </a:t>
            </a:r>
            <a:r>
              <a:rPr lang="en-IN" i="1" dirty="0" err="1"/>
              <a:t>Ninave</a:t>
            </a:r>
            <a:endParaRPr lang="en-IN" i="1" dirty="0"/>
          </a:p>
          <a:p>
            <a:r>
              <a:rPr lang="en-IN" i="1" dirty="0"/>
              <a:t>Date: 20-02-2025</a:t>
            </a:r>
          </a:p>
        </p:txBody>
      </p:sp>
    </p:spTree>
    <p:extLst>
      <p:ext uri="{BB962C8B-B14F-4D97-AF65-F5344CB8AC3E}">
        <p14:creationId xmlns:p14="http://schemas.microsoft.com/office/powerpoint/2010/main" val="2564430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21707-3DB7-44D1-AC88-A50F61B64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042"/>
            <a:ext cx="10515600" cy="1325563"/>
          </a:xfrm>
        </p:spPr>
        <p:txBody>
          <a:bodyPr/>
          <a:lstStyle/>
          <a:p>
            <a:r>
              <a:rPr lang="en-IN" b="1" i="1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3BB21-1380-42D2-9D64-73A87913E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464"/>
            <a:ext cx="10515600" cy="47809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u="sng" dirty="0"/>
              <a:t>Requirements Gathering and Analysis</a:t>
            </a:r>
            <a:r>
              <a:rPr lang="en-IN" dirty="0"/>
              <a:t> (3 months)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Gathering detailed requirements from all the stakeholders.</a:t>
            </a:r>
          </a:p>
          <a:p>
            <a:r>
              <a:rPr lang="en-IN" dirty="0"/>
              <a:t>Documenting functional and technical requirement.</a:t>
            </a:r>
          </a:p>
          <a:p>
            <a:r>
              <a:rPr lang="en-IN" dirty="0"/>
              <a:t>Defining system architecture and security protocols.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u="sng" dirty="0"/>
              <a:t>Design</a:t>
            </a:r>
            <a:r>
              <a:rPr lang="en-IN" dirty="0"/>
              <a:t> (4 months)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Creating detailed system design documents.</a:t>
            </a:r>
          </a:p>
          <a:p>
            <a:r>
              <a:rPr lang="en-IN" dirty="0"/>
              <a:t>Designing database schema and user interfaces.</a:t>
            </a:r>
          </a:p>
          <a:p>
            <a:r>
              <a:rPr lang="en-IN" dirty="0"/>
              <a:t>Developing system integration protocols.</a:t>
            </a:r>
          </a:p>
        </p:txBody>
      </p:sp>
    </p:spTree>
    <p:extLst>
      <p:ext uri="{BB962C8B-B14F-4D97-AF65-F5344CB8AC3E}">
        <p14:creationId xmlns:p14="http://schemas.microsoft.com/office/powerpoint/2010/main" val="168981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F4685-8782-441D-B773-39309FFEE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FC522-363D-413C-B6BA-61853789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/>
              <a:t>Implementation</a:t>
            </a:r>
            <a:r>
              <a:rPr lang="en-US" dirty="0"/>
              <a:t> (6 months)</a:t>
            </a:r>
          </a:p>
          <a:p>
            <a:endParaRPr lang="en-US" dirty="0"/>
          </a:p>
          <a:p>
            <a:r>
              <a:rPr lang="en-US" dirty="0"/>
              <a:t>Develop core system modules</a:t>
            </a:r>
          </a:p>
          <a:p>
            <a:r>
              <a:rPr lang="en-US" dirty="0"/>
              <a:t>Implement database and security measures</a:t>
            </a:r>
          </a:p>
          <a:p>
            <a:r>
              <a:rPr lang="en-US" dirty="0"/>
              <a:t>Create user interfaces and reports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Testing</a:t>
            </a:r>
            <a:r>
              <a:rPr lang="en-US" dirty="0"/>
              <a:t> (3 months)</a:t>
            </a:r>
          </a:p>
          <a:p>
            <a:endParaRPr lang="en-US" dirty="0"/>
          </a:p>
          <a:p>
            <a:r>
              <a:rPr lang="en-US" dirty="0"/>
              <a:t>Perform unit testing and integration testing</a:t>
            </a:r>
          </a:p>
          <a:p>
            <a:r>
              <a:rPr lang="en-US" dirty="0"/>
              <a:t>Conduct security and performance testing</a:t>
            </a:r>
          </a:p>
          <a:p>
            <a:r>
              <a:rPr lang="en-US" dirty="0"/>
              <a:t>Execute user acceptance testing</a:t>
            </a:r>
          </a:p>
        </p:txBody>
      </p:sp>
    </p:spTree>
    <p:extLst>
      <p:ext uri="{BB962C8B-B14F-4D97-AF65-F5344CB8AC3E}">
        <p14:creationId xmlns:p14="http://schemas.microsoft.com/office/powerpoint/2010/main" val="4022353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F259-C8D1-4351-BCD1-AFE8905D6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AC9C7-5972-402A-B26B-658CC1FCD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Deployment</a:t>
            </a:r>
            <a:r>
              <a:rPr lang="en-US" dirty="0"/>
              <a:t> (2 months)</a:t>
            </a:r>
          </a:p>
          <a:p>
            <a:endParaRPr lang="en-US" dirty="0"/>
          </a:p>
          <a:p>
            <a:r>
              <a:rPr lang="en-US" dirty="0"/>
              <a:t>Deploy system in phases</a:t>
            </a:r>
          </a:p>
          <a:p>
            <a:r>
              <a:rPr lang="en-US" dirty="0"/>
              <a:t>Conduct staff training</a:t>
            </a:r>
          </a:p>
          <a:p>
            <a:r>
              <a:rPr lang="en-US" dirty="0"/>
              <a:t>Migrate existing data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0247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3978-D1BD-421B-8E14-1DE874240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</p:spPr>
        <p:txBody>
          <a:bodyPr/>
          <a:lstStyle/>
          <a:p>
            <a:r>
              <a:rPr lang="en-IN" b="1" i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C666A-F608-4F53-A8AA-7D84B6BB7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305"/>
            <a:ext cx="10515600" cy="52152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u="sng" dirty="0"/>
              <a:t>People</a:t>
            </a:r>
            <a:r>
              <a:rPr lang="en-IN" dirty="0"/>
              <a:t>: </a:t>
            </a:r>
          </a:p>
          <a:p>
            <a:r>
              <a:rPr lang="en-IN" dirty="0"/>
              <a:t>Project Manager, Business Analysts, Developers, QA Engineers, Database Administrator, Security Specialist, and Training Specialists. </a:t>
            </a:r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u="sng" dirty="0"/>
              <a:t>Time</a:t>
            </a:r>
            <a:r>
              <a:rPr lang="en-IN" dirty="0"/>
              <a:t>: Total implementation duration will be 18 months</a:t>
            </a:r>
          </a:p>
          <a:p>
            <a:pPr marL="0" indent="0">
              <a:buNone/>
            </a:pPr>
            <a:endParaRPr lang="en-IN" u="sng" dirty="0"/>
          </a:p>
          <a:p>
            <a:pPr marL="0" indent="0">
              <a:buNone/>
            </a:pPr>
            <a:r>
              <a:rPr lang="en-IN" u="sng" dirty="0"/>
              <a:t>Budget</a:t>
            </a:r>
            <a:r>
              <a:rPr lang="en-IN" dirty="0"/>
              <a:t>:</a:t>
            </a:r>
          </a:p>
          <a:p>
            <a:r>
              <a:rPr lang="en-IN" dirty="0"/>
              <a:t>Development and Implementation: Rs. 1,50,00,000</a:t>
            </a:r>
          </a:p>
          <a:p>
            <a:r>
              <a:rPr lang="en-IN" dirty="0"/>
              <a:t>Hardware and Infrastructure: Rs. 75,00,000</a:t>
            </a:r>
          </a:p>
          <a:p>
            <a:r>
              <a:rPr lang="en-IN" dirty="0"/>
              <a:t>Training and Documentation: Rs. 25,00,000</a:t>
            </a:r>
          </a:p>
          <a:p>
            <a:r>
              <a:rPr lang="en-IN" dirty="0"/>
              <a:t>Total Budget: Rs. 2,50,00,000</a:t>
            </a:r>
          </a:p>
        </p:txBody>
      </p:sp>
    </p:spTree>
    <p:extLst>
      <p:ext uri="{BB962C8B-B14F-4D97-AF65-F5344CB8AC3E}">
        <p14:creationId xmlns:p14="http://schemas.microsoft.com/office/powerpoint/2010/main" val="3110595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C075-6B4E-40B4-B4A5-5AFBD2A6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Risks and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47781-845C-4515-8E65-80B98E52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 integration with existing hospital systems</a:t>
            </a:r>
          </a:p>
          <a:p>
            <a:r>
              <a:rPr lang="en-US" dirty="0"/>
              <a:t>Regulatory compliance requirements and certifications</a:t>
            </a:r>
          </a:p>
          <a:p>
            <a:r>
              <a:rPr lang="en-US" dirty="0"/>
              <a:t>Staff resistance to new system adoption</a:t>
            </a:r>
          </a:p>
          <a:p>
            <a:r>
              <a:rPr lang="en-US" dirty="0"/>
              <a:t>Data migration complexity and accuracy</a:t>
            </a:r>
          </a:p>
          <a:p>
            <a:r>
              <a:rPr lang="en-US" dirty="0"/>
              <a:t>System downtime during implementation</a:t>
            </a:r>
          </a:p>
          <a:p>
            <a:r>
              <a:rPr lang="en-US" dirty="0"/>
              <a:t>Cybersecurity threats and data protection challenges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31403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F253D-5E0F-403D-A4FF-5C6DD3926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1701"/>
            <a:ext cx="10515600" cy="2696528"/>
          </a:xfrm>
        </p:spPr>
        <p:txBody>
          <a:bodyPr>
            <a:normAutofit fontScale="90000"/>
          </a:bodyPr>
          <a:lstStyle/>
          <a:p>
            <a:r>
              <a:rPr lang="en-IN" b="1" i="1" dirty="0"/>
              <a:t>To Be Completed by Appropriate Manager</a:t>
            </a:r>
            <a:br>
              <a:rPr lang="en-IN" b="1" i="1" dirty="0"/>
            </a:br>
            <a:br>
              <a:rPr lang="en-IN" b="1" i="1" dirty="0"/>
            </a:br>
            <a:r>
              <a:rPr lang="en-IN" b="1" i="1" dirty="0"/>
              <a:t>Project Sponsor:</a:t>
            </a:r>
            <a:br>
              <a:rPr lang="en-IN" b="1" i="1" dirty="0"/>
            </a:br>
            <a:br>
              <a:rPr lang="en-IN" b="1" i="1" dirty="0"/>
            </a:br>
            <a:r>
              <a:rPr lang="en-IN" b="1" i="1" dirty="0"/>
              <a:t>Project Manager:</a:t>
            </a:r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17DA-CFBC-481D-9FF6-5A2639B5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536A-A64F-4044-8968-A9B3B82D2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cancer hospital operates with manual and fragmented systems for managing patient records, appointments, treatments, and administrative tasks.</a:t>
            </a:r>
          </a:p>
          <a:p>
            <a:r>
              <a:rPr lang="en-US" dirty="0"/>
              <a:t>Medical staff use paper records and basic spreadsheets, while different departments maintain separate databases.</a:t>
            </a:r>
          </a:p>
          <a:p>
            <a:r>
              <a:rPr lang="en-US" dirty="0"/>
              <a:t>The hospital serves approximately 500 cancer patients monthly with a staff of 50 medical professionals and 100 support staff across departments including oncology, radiology, pathology, pharmacy, and administration.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369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D08B-CA4C-4248-BA63-F2EDA1309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6832F-1AFB-49AE-B674-EABC0A418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data is scattered across multiple systems and paper records, making it difficult for healthcare providers to access complete medical histories quickly.</a:t>
            </a:r>
          </a:p>
          <a:p>
            <a:r>
              <a:rPr lang="en-US" dirty="0"/>
              <a:t>Manual scheduling and resource management lead to longer wait times for patients and inefficient utilization of medical equipment and staff.</a:t>
            </a:r>
          </a:p>
          <a:p>
            <a:r>
              <a:rPr lang="en-US" dirty="0"/>
              <a:t>Paper-based records increase the risk of errors in treatment plans and medication administration.</a:t>
            </a:r>
          </a:p>
          <a:p>
            <a:r>
              <a:rPr lang="en-US" dirty="0"/>
              <a:t>Lack of integrated billing and insurance processing causes delays in payment collection and insurance claims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235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D08B-CA4C-4248-BA63-F2EDA1309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6832F-1AFB-49AE-B674-EABC0A418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centralized system for tracking treatment outcomes and analyzing patient data for research purposes.</a:t>
            </a:r>
          </a:p>
          <a:p>
            <a:r>
              <a:rPr lang="en-US" dirty="0"/>
              <a:t>Limited ability to coordinate care between different departments and specialists.</a:t>
            </a:r>
          </a:p>
          <a:p>
            <a:r>
              <a:rPr lang="en-US" dirty="0"/>
              <a:t>Difficulty in maintaining regulatory compliance due to inadequate documentation and audit trails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59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C1E22-D967-4A3A-9950-129D36073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DAA1F-162D-4EAA-9F7E-C09BA5EEA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/>
              <a:t>This web application will implement a comprehensive hospital management system that will:</a:t>
            </a:r>
          </a:p>
          <a:p>
            <a:endParaRPr lang="en-US" dirty="0"/>
          </a:p>
          <a:p>
            <a:r>
              <a:rPr lang="en-US" dirty="0"/>
              <a:t>Centralize all patient medical records in a secure digital format,</a:t>
            </a:r>
          </a:p>
          <a:p>
            <a:r>
              <a:rPr lang="en-US" dirty="0"/>
              <a:t>Automate appointment scheduling and resource allocation,</a:t>
            </a:r>
          </a:p>
          <a:p>
            <a:r>
              <a:rPr lang="en-US" dirty="0"/>
              <a:t>Enable real-time communication between departments,</a:t>
            </a:r>
          </a:p>
          <a:p>
            <a:r>
              <a:rPr lang="en-US" dirty="0"/>
              <a:t>Streamline billing and insurance processes,</a:t>
            </a:r>
          </a:p>
          <a:p>
            <a:r>
              <a:rPr lang="en-US" dirty="0"/>
              <a:t>Provide analytics capabilities for treatment outcomes, and</a:t>
            </a:r>
          </a:p>
          <a:p>
            <a:r>
              <a:rPr lang="en-US" dirty="0"/>
              <a:t>Enhance compliance monitoring and reporting.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542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3395-EFCF-4897-8424-996BBB7A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D7294-9EAC-4B71-88C0-18BB424B9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u="sng" dirty="0"/>
              <a:t>This system will benefit by providing:</a:t>
            </a:r>
          </a:p>
          <a:p>
            <a:pPr marL="0" indent="0">
              <a:buNone/>
            </a:pPr>
            <a:endParaRPr lang="en-IN" dirty="0"/>
          </a:p>
          <a:p>
            <a:r>
              <a:rPr lang="en-US" dirty="0"/>
              <a:t>Improved patient care through better access to medical information.</a:t>
            </a:r>
          </a:p>
          <a:p>
            <a:r>
              <a:rPr lang="en-US" dirty="0"/>
              <a:t>Reduced wait times and optimized resource utilization.</a:t>
            </a:r>
          </a:p>
          <a:p>
            <a:r>
              <a:rPr lang="en-US" dirty="0"/>
              <a:t>Enhanced patient safety through better medication management.</a:t>
            </a:r>
          </a:p>
          <a:p>
            <a:r>
              <a:rPr lang="en-US" dirty="0"/>
              <a:t>Increased revenue through efficient billing and reduced administrative costs.</a:t>
            </a:r>
          </a:p>
          <a:p>
            <a:r>
              <a:rPr lang="en-US" dirty="0"/>
              <a:t>Better research capabilities through comprehensive data analysis.</a:t>
            </a:r>
          </a:p>
          <a:p>
            <a:r>
              <a:rPr lang="en-US" dirty="0"/>
              <a:t>Improved regulatory compliance and risk management.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346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DE61-D7A4-4347-83FE-2F81A7CFF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Purpose Statement (Goals)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E3CA9-13D5-4337-8B72-6062BA5CB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purpose of this project is to analyze, design, and implement a comprehensive hospital management system specifically tailored for cancer treatment facilities, enabling better patient care, streamlined operations, and improved decision-making capabilities.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299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1EA2-36BE-4F53-AB72-AC8CAF739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59DA-A1E3-44E4-9B93-990BCAA11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387"/>
            <a:ext cx="10515600" cy="49164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Develop a centralized patient management system with electronic health records (EHR) integration.</a:t>
            </a:r>
          </a:p>
          <a:p>
            <a:r>
              <a:rPr lang="en-US" dirty="0"/>
              <a:t>Implement automated scheduling and resource allocation for treatments and procedures.</a:t>
            </a:r>
          </a:p>
          <a:p>
            <a:r>
              <a:rPr lang="en-US" dirty="0"/>
              <a:t>Create a medication and chemotherapy management module with safety protocols.</a:t>
            </a:r>
          </a:p>
          <a:p>
            <a:r>
              <a:rPr lang="en-US" dirty="0"/>
              <a:t>Establish a comprehensive billing and insurance processing system.</a:t>
            </a:r>
          </a:p>
          <a:p>
            <a:r>
              <a:rPr lang="en-US" dirty="0"/>
              <a:t>Design real-time analytics dashboard for hospital performance monitoring.</a:t>
            </a:r>
          </a:p>
          <a:p>
            <a:r>
              <a:rPr lang="en-US" dirty="0"/>
              <a:t>Implement secure data management system compliant with healthcare regulations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127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C3417-2ADA-4C49-8B71-9AC4EAE3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F92F-EEA0-4C52-9538-0D225290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patient wait times by 40% through optimized scheduling.</a:t>
            </a:r>
          </a:p>
          <a:p>
            <a:r>
              <a:rPr lang="en-US" dirty="0"/>
              <a:t>Achieve 99.9% system uptime for critical modules.</a:t>
            </a:r>
          </a:p>
          <a:p>
            <a:r>
              <a:rPr lang="en-US" dirty="0"/>
              <a:t>Decrease medication errors through automated verification.</a:t>
            </a:r>
          </a:p>
          <a:p>
            <a:r>
              <a:rPr lang="en-US" dirty="0"/>
              <a:t>Improve billing accuracy and reduce processing time.</a:t>
            </a:r>
          </a:p>
          <a:p>
            <a:r>
              <a:rPr lang="en-US" dirty="0"/>
              <a:t>Generate comprehensive patient reports within 5 minutes.</a:t>
            </a:r>
          </a:p>
          <a:p>
            <a:r>
              <a:rPr lang="en-US" dirty="0"/>
              <a:t>Complete staff training with competency achievement.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931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70</TotalTime>
  <Words>708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Project Title: Hospital Management System</vt:lpstr>
      <vt:lpstr>Situation</vt:lpstr>
      <vt:lpstr>Problem</vt:lpstr>
      <vt:lpstr>Problem</vt:lpstr>
      <vt:lpstr>Opportunity</vt:lpstr>
      <vt:lpstr>Opportunity</vt:lpstr>
      <vt:lpstr>Purpose Statement (Goals)</vt:lpstr>
      <vt:lpstr>Project Objectives</vt:lpstr>
      <vt:lpstr>Success Criteria</vt:lpstr>
      <vt:lpstr>Methods/Approach</vt:lpstr>
      <vt:lpstr>Methods/Approach</vt:lpstr>
      <vt:lpstr>Methods/Approach</vt:lpstr>
      <vt:lpstr>Resources</vt:lpstr>
      <vt:lpstr>Risks and Dependencies</vt:lpstr>
      <vt:lpstr>To Be Completed by Appropriate Manager  Project Sponsor:  Project Manager: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Title: Hospital Management System</dc:title>
  <dc:creator>Admin</dc:creator>
  <cp:lastModifiedBy>Admin</cp:lastModifiedBy>
  <cp:revision>8</cp:revision>
  <dcterms:created xsi:type="dcterms:W3CDTF">2025-02-19T12:27:26Z</dcterms:created>
  <dcterms:modified xsi:type="dcterms:W3CDTF">2025-02-19T13:37:29Z</dcterms:modified>
</cp:coreProperties>
</file>