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</p:sldIdLst>
  <p:sldSz cx="12192000" cy="6858000"/>
  <p:notesSz cx="6858000" cy="9144000"/>
  <p:embeddedFontLst>
    <p:embeddedFont>
      <p:font typeface="Trebuchet MS" panose="020B0603020202020204"/>
      <p:regular r:id="rId26"/>
    </p:embeddedFont>
    <p:embeddedFont>
      <p:font typeface="Calibri" panose="020F0502020204030204"/>
      <p:regular r:id="rId27"/>
    </p:embeddedFont>
    <p:embeddedFont>
      <p:font typeface="Arial Black" panose="020B0A04020102020204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B7CB116-DD3E-4D16-8652-198116FE321B}" styleName="Table_0">
    <a:wholeTbl>
      <a:tcTxStyle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Style>
        <a:tcBdr/>
        <a:fill>
          <a:solidFill>
            <a:srgbClr val="DBE9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BE9CB"/>
          </a:solidFill>
        </a:fill>
      </a:tcStyle>
    </a:band1V>
    <a:band2V>
      <a:tcStyle>
        <a:tcBdr/>
      </a:tcStyle>
    </a:band2V>
    <a:lastCol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07384c6f7_0_8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g3307384c6f7_0_8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07384c6f7_0_9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g3307384c6f7_0_9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07384c6f7_0_10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g3307384c6f7_0_10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07384c6f7_0_10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g3307384c6f7_0_10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07384c6f7_0_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07384c6f7_0_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g3307384c6f7_0_1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07384c6f7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07384c6f7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g3307384c6f7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07384c6f7_0_7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g3307384c6f7_0_7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07384c6f7_0_11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g3307384c6f7_0_1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 panose="020B0603020202020204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30" name="Google Shape;30;p14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3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07" name="Google Shape;107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sz="18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 panose="020B0603020202020204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22" name="Google Shape;122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 panose="020B0603020202020204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42" name="Google Shape;42;p16"/>
          <p:cNvSpPr txBox="1"/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44" name="Google Shape;44;p16"/>
          <p:cNvSpPr txBox="1"/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 Slid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Google Shape;55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" name="Google Shape;57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58" name="Google Shape;58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9" name="Google Shape;59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61" name="Google Shape;61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62" name="Google Shape;62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63" name="Google Shape;63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" name="Google Shape;65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 panose="020B0603020202020204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 panose="020B0603020202020204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 panose="020B0603020202020204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/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2"/>
          <p:cNvSpPr txBox="1"/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" name="Google Shape;21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 sz="36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title"/>
          </p:nvPr>
        </p:nvSpPr>
        <p:spPr>
          <a:xfrm>
            <a:off x="189502" y="154113"/>
            <a:ext cx="95400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 panose="020B0A04020102020204"/>
              <a:buNone/>
            </a:pPr>
            <a:r>
              <a:rPr lang="en-US" sz="4800" u="sng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 HDFC CRM </a:t>
            </a:r>
            <a:r>
              <a:rPr lang="en-US" sz="2400" u="sng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(</a:t>
            </a:r>
            <a:r>
              <a:rPr lang="en-US" u="sng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LEAD MANAGEMENT SYSTEM.)</a:t>
            </a:r>
            <a:endParaRPr u="sng">
              <a:solidFill>
                <a:schemeClr val="dk1"/>
              </a:solidFill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42022" y="1829419"/>
            <a:ext cx="4888625" cy="34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/>
          <p:nvPr/>
        </p:nvSpPr>
        <p:spPr>
          <a:xfrm>
            <a:off x="0" y="6222686"/>
            <a:ext cx="410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Prepared by :- Mohammad Imran</a:t>
            </a:r>
            <a:endParaRPr sz="1800" b="0" i="0" u="none" strike="noStrike" cap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Date :- 08/02/2025</a:t>
            </a:r>
            <a:endParaRPr sz="105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07384c6f7_0_86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1" name="Google Shape;211;g3307384c6f7_0_86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5) Sprint Execution (2-4 Weeks - Iterative Development)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Deliver incremental progress through Agile execution.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Develo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 and enhance c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ode implementation, API development, and CRM feature enhancement.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Create intuitive user interfaces for seamless lead tracking and management.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API Integration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onnect with third-party tools (e.g., customer database, analytics).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Test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each module functions independently before full system integration.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Daily Scrum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eetings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r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eview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progress, discuss blockers, and align priorities daily.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/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6)  Sprint Review &amp; Demo (End of Each Sprint)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/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Validate completed work with stakeholders and gather feedback.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Showcase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ompleted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ork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d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emonstrate sprint deliverables to business teams.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Gather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eedback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 order to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Identify gaps, missing functionalities, and required adjustments.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Make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ecessary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djustments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mplement stakeholder-driven refinements in upcoming sprints.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0000"/>
              <a:buNone/>
            </a:pPr>
            <a:endParaRPr sz="16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07384c6f7_0_94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217;g3307384c6f7_0_94"/>
          <p:cNvSpPr txBox="1"/>
          <p:nvPr>
            <p:ph type="body" idx="2"/>
          </p:nvPr>
        </p:nvSpPr>
        <p:spPr>
          <a:xfrm>
            <a:off x="179451" y="53430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7) Sprint Retrospective (Post-Sprint Reflection &amp; Process Improvement)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Improve efficiency by analyzing team performance.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Identify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ell &amp;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reas for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mprovement Discuss challenges, blockers, and best practices.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earning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oints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m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aintain a log of lessons learned for future sprints.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mprovements in the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print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Adjust workflow, team coordination, or backlog refinement processes.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8)  Continuous Integration &amp; Testing (Quality Assurance)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Maintain stability and ensure bug-free releases.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Regression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esting Validate that new updates don’t break existing features.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System Integration Testing</a:t>
            </a: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e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nsure smooth CRM interactions with external databases and services.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Performance &amp;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ecurity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esting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o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ptimize response times and strengthen security against vulnerabilities.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6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07384c6f7_0_109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223;g3307384c6f7_0_109"/>
          <p:cNvSpPr txBox="1"/>
          <p:nvPr>
            <p:ph type="body" idx="2"/>
          </p:nvPr>
        </p:nvSpPr>
        <p:spPr>
          <a:xfrm>
            <a:off x="86175" y="534300"/>
            <a:ext cx="11976600" cy="6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9) UAT (User Acceptance Testing)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Business teams validate CRM functionalities before launch.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Business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sers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alidate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for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CRM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unctionalities Ensure system meets real-world operational needs.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Bug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ixes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ased on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eedback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r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esolve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it, if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identified issues before deployment.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10) Deployment &amp; Go-Live (Production Rollout)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Successfully launch the CRM system with a structured rollout plan.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Deploy CRM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ystem in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roduction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 tested and verified features for live use.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Conduct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raining for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nd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sers</a:t>
            </a: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tr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ain DSAs, sales teams, and branch users on new system workflows.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Ensure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ost-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eployment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upport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to m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onitor adoption and resolve early-stage issues.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6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07384c6f7_0_102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9" name="Google Shape;229;g3307384c6f7_0_102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11)</a:t>
            </a: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Maintenance &amp; Continuous Improvement (Post-Launch Enhancements)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Sustain long-term efficiency through updates and improvements.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Gather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eal-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eedback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onitor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CRM performance and user experiences.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Release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pdates &amp;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ew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eatures in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uture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prints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to e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nhance functionalities based on analytics and business needs.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6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/>
          <p:nvPr>
            <p:ph type="title"/>
          </p:nvPr>
        </p:nvSpPr>
        <p:spPr>
          <a:xfrm>
            <a:off x="0" y="152400"/>
            <a:ext cx="55548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Resources and budget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sz="2400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-1" y="952071"/>
          <a:ext cx="12192000" cy="3000000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3441850"/>
                <a:gridCol w="3400750"/>
                <a:gridCol w="2640450"/>
                <a:gridCol w="2708950"/>
              </a:tblGrid>
              <a:tr h="69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Category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Tools/ Platforms 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Cost per Unit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Estimated Cost (INR)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236" name="Google Shape;236;p9"/>
          <p:cNvGraphicFramePr/>
          <p:nvPr/>
        </p:nvGraphicFramePr>
        <p:xfrm>
          <a:off x="0" y="1643820"/>
          <a:ext cx="12192025" cy="5214175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3431575"/>
                <a:gridCol w="3400750"/>
                <a:gridCol w="2663850"/>
                <a:gridCol w="2695850"/>
              </a:tblGrid>
              <a:tr h="10210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Operational and Miscellaneous</a:t>
                      </a:r>
                      <a:endParaRPr lang="en-US" sz="16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Training and Knowledge Transfer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 (Initial)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8296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Marketing and Customer Engagement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 (Initial)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8296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Internet and Server Maintenance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per year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51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Contingency Fund</a:t>
                      </a:r>
                      <a:endParaRPr lang="en-US" sz="16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Unforeseen Costs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 (Initial)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7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Estimated Project Cost</a:t>
                      </a:r>
                      <a:endParaRPr lang="en-US" sz="16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One-Time Cost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 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₹10,640,000 (Initial)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1240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Ongoing Annual Costs</a:t>
                      </a:r>
                      <a:endParaRPr lang="en-US" sz="16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Annual Costs (Including Subscriptions, Maintenance, Support)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 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₹3,50,000 (Annual)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title"/>
          </p:nvPr>
        </p:nvSpPr>
        <p:spPr>
          <a:xfrm>
            <a:off x="0" y="152400"/>
            <a:ext cx="5613400" cy="68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Resources and budget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u="sng">
              <a:solidFill>
                <a:schemeClr val="dk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aphicFrame>
        <p:nvGraphicFramePr>
          <p:cNvPr id="242" name="Google Shape;242;p10"/>
          <p:cNvGraphicFramePr/>
          <p:nvPr/>
        </p:nvGraphicFramePr>
        <p:xfrm>
          <a:off x="0" y="893852"/>
          <a:ext cx="12192000" cy="3656750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2431415"/>
                <a:gridCol w="4368885"/>
                <a:gridCol w="2323465"/>
                <a:gridCol w="3068235"/>
              </a:tblGrid>
              <a:tr h="69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Category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Tools/ Platforms 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Cost per Unit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Estimated Cost (INR)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972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Software and Tools</a:t>
                      </a:r>
                      <a:endParaRPr lang="en-US" sz="16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Google Cloud Platform (GCP)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₹3,00,000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₹3,00,000 (Initial)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6917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Google Workspace (Annual Subscription)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per year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972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Google Identity &amp; Security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₹1,50,000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₹1,50,000 (Initial)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6917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DocuSign Integration (Annual Subscription)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 per year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7870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Third-Party APIs (Verification, Valuation, Legal Agencies)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 (Initial)</a:t>
                      </a:r>
                      <a:endParaRPr lang="en-US" sz="16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243" name="Google Shape;243;p10"/>
          <p:cNvGraphicFramePr/>
          <p:nvPr/>
        </p:nvGraphicFramePr>
        <p:xfrm>
          <a:off x="-9427" y="4479832"/>
          <a:ext cx="12192000" cy="3000000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2417445"/>
                <a:gridCol w="4382855"/>
                <a:gridCol w="2367915"/>
                <a:gridCol w="3023785"/>
              </a:tblGrid>
              <a:tr h="369325"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Personnel Costs</a:t>
                      </a:r>
                      <a:endParaRPr lang="en-US" sz="16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Scrum Master (₹1,00,000 per month)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₹30,00,000 (30 months)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69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Developers (2 at ₹75,000 per month each)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₹75,000 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₹45,00,000 (30 months for 2 developers)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69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UI/UX Designers (2 at ₹50,000 per month each)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₹30,00,000 (30 months for 2 designers)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2618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Product Owner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₹90,000 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₹27,00,000 (30 months)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514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QA Engineers (2 at ₹40,000 per month each)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₹40,000 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₹12,00,000 (30 months for 2 QA Engineers)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2618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Security &amp; Compliance Expert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₹90,000 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₹27,00,000 (30 months)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514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Customer Support (5 at ₹25,000 per month each)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₹25,000 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₹30,00,000 (30 months for 5 support members)</a:t>
                      </a:r>
                      <a:endParaRPr lang="en-US" sz="16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/>
          <p:nvPr>
            <p:ph type="title"/>
          </p:nvPr>
        </p:nvSpPr>
        <p:spPr>
          <a:xfrm>
            <a:off x="1" y="0"/>
            <a:ext cx="12108872" cy="11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Implementation Timeline (15 Months for Pan India Launch)</a:t>
            </a:r>
            <a:endParaRPr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49" name="Google Shape;249;p11"/>
          <p:cNvGraphicFramePr/>
          <p:nvPr/>
        </p:nvGraphicFramePr>
        <p:xfrm>
          <a:off x="0" y="782426"/>
          <a:ext cx="12108850" cy="6075575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3094355"/>
                <a:gridCol w="5452455"/>
                <a:gridCol w="1555035"/>
                <a:gridCol w="2007005"/>
              </a:tblGrid>
              <a:tr h="19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Phase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Description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Duration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Timeline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 Project Planning &amp; Research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Initial planning, research, and requirements gathering.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0 – Month 1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 System Design &amp; Architecture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Designing the digital platform, architecture, and security frameworks.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1 – Month 2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75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3. Software Development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Development of core features for the home loan platform (UI/UX, APIs, integrations).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2 – Month 5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75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 Quality Assurance &amp; Testing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Comprehensive testing of the system for bugs, performance, and security.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5 – Month 7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5. Integration with Third-Party Services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API integrations with verification, valuation, legal, and other agencies.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7 – Month 8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 User Training &amp; Knowledge Transfer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Training internal staff and stakeholders on the new system.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8 – Month 9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94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 Marketing &amp; Awareness Campaign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Launching marketing campaigns and awareness programs for customers and employees.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9 – Month 10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 System Launch (Pilot Phase)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Launching the system in select regions for initial testing and feedback.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10 – Month 12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 Full-Scale Pan India Rollout</a:t>
                      </a:r>
                      <a:endParaRPr lang="en-US" sz="16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Full deployment across all 8,735 branches and 3,836 cities.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 Months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12 – Month 15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/>
          <p:nvPr>
            <p:ph type="title"/>
          </p:nvPr>
        </p:nvSpPr>
        <p:spPr>
          <a:xfrm>
            <a:off x="196525" y="84200"/>
            <a:ext cx="2145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Risk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641985" y="765810"/>
            <a:ext cx="11640820" cy="704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Incomplete User Stories: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Lack of clear acceptance criteria could lead to development delays or incorrect implementation.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Scope Creep: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Uncontrolled addition of new requirements during development could impact timelines and quality.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 Availability: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Limited access to key team members or stakeholders may slow down progress.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Dependency Delays: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External dependencies, such as third-party tools or integrations, may cause project bottlenecks.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Inadequate Testing: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Insufficient time for testing may result in undetected issues, impacting project outcomes.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Team Velocity Misjudgment: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Overestimating the team’s capacity may lead to sprint failures or missed deadlines.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Change Management: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Frequent changes in requirements could affect team productivity and focus.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endParaRPr lang="en-US" sz="16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Impediment Resolution Delays: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Delayed resolution of blockers may hinder sprint progress.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endParaRPr lang="en-US" sz="16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Technology Challenges: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Unforeseen technical issues with tools, platforms, or integrations may impact development.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endParaRPr lang="en-US" sz="16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 Feedback Delays: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Delayed inputs from stakeholders or customers may affect timely delivery of features.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285750" marR="0" lvl="0" indent="-2247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960"/>
              <a:buFont typeface="Noto Sans Symbols"/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07384c6f7_0_12"/>
          <p:cNvSpPr txBox="1"/>
          <p:nvPr>
            <p:ph type="title"/>
          </p:nvPr>
        </p:nvSpPr>
        <p:spPr>
          <a:xfrm>
            <a:off x="0" y="140375"/>
            <a:ext cx="3950400" cy="7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Dependencies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u="sng"/>
          </a:p>
        </p:txBody>
      </p:sp>
      <p:sp>
        <p:nvSpPr>
          <p:cNvPr id="262" name="Google Shape;262;g3307384c6f7_0_12"/>
          <p:cNvSpPr txBox="1"/>
          <p:nvPr/>
        </p:nvSpPr>
        <p:spPr>
          <a:xfrm>
            <a:off x="762000" y="772160"/>
            <a:ext cx="10507345" cy="47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Stakeholder Involvement: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Timely approvals and feedback from stakeholders are crucial for project progress.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Third-Party Tools: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Integration and performance of external tools directly affect the project’s functionality.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Data Availability: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Access to accurate and up-to-date data is essential for testing and development.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Team Collaboration: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Effective communication and collaboration between cross-functional teams are required.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Infrastructure Readiness: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Availability of required hardware, software, and network resources is necessary.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Regulatory Compliance: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Adherence to legal and regulatory requirements is critical for approval.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External Vendors: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Timely deliverables from vendors play a key role in meeting project milestones.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Market Trends: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Adjusting to market demand changes depends on real-time data and analytics.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Training and Upskilling: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Team’s ability to adopt new tools or methodologies depends on adequate training.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conclude, the project’s estimated cost of ₹1,84,50,000 over 15 months reflects a strategic investment in innovation. It promises to enhance customer satisfaction, drive growth, and secure HDFC Bank’s leadership in digital banking, delivering long-term value and competitive advantage.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IN" altLang="en-GB">
                <a:solidFill>
                  <a:schemeClr val="tx1"/>
                </a:solidFill>
              </a:rPr>
              <a:t>Thank You for your valuable support and suggestions</a:t>
            </a:r>
            <a:endParaRPr lang="en-IN" alt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7620" y="-635"/>
            <a:ext cx="3321050" cy="66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dk1"/>
                </a:solidFill>
              </a:rPr>
              <a:t>Situation :-</a:t>
            </a:r>
            <a:br>
              <a:rPr lang="en-US" sz="2400" u="sng">
                <a:solidFill>
                  <a:schemeClr val="dk1"/>
                </a:solidFill>
              </a:rPr>
            </a:br>
            <a:endParaRPr sz="2400" u="sng">
              <a:solidFill>
                <a:schemeClr val="dk1"/>
              </a:solidFill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213175" y="890675"/>
            <a:ext cx="116631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br>
              <a:rPr lang="en-US" sz="1800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</a:br>
            <a:br>
              <a:rPr lang="en-US" sz="1800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</a:br>
            <a:endParaRPr sz="1800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641675" y="1243275"/>
            <a:ext cx="11358300" cy="673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Understanding the current lead management process is essential to streamline operations and enhance the efficiency of handling leads sourced from diverse channels such as DSAs, branches, and online platforms.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Leads are generated through Direct Sales Agencies (DSAs), HDFC branches, and online marketing campaigns.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Leads are collected and recorded separately based on their source.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Branches and DSAs manually transfer leads to the centralized system or team.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Online leads are captured directly through digital platforms and routed for processing.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Assigned personnel evaluate and distribute leads to relevant sales teams for follow-up.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Follow-ups are conducted via phone calls, emails, or in-person meetings to convert leads into applications.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Updates on lead status are shared with the central system for further tracking and reporting.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"The existing lead management process lays the foundation for customer acquisition but requires integration and optimization to achieve seamless coordination, faster response times, and improved conversion rates."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281150" y="5634803"/>
            <a:ext cx="118347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07384c6f7_0_0"/>
          <p:cNvSpPr txBox="1"/>
          <p:nvPr>
            <p:ph type="title"/>
          </p:nvPr>
        </p:nvSpPr>
        <p:spPr>
          <a:xfrm>
            <a:off x="0" y="0"/>
            <a:ext cx="3368700" cy="7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b="1" u="sng">
                <a:solidFill>
                  <a:schemeClr val="dk1"/>
                </a:solidFill>
              </a:rPr>
              <a:t>Problems :-</a:t>
            </a: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g3307384c6f7_0_0"/>
          <p:cNvSpPr txBox="1"/>
          <p:nvPr>
            <p:ph type="body" idx="1"/>
          </p:nvPr>
        </p:nvSpPr>
        <p:spPr>
          <a:xfrm>
            <a:off x="661670" y="701675"/>
            <a:ext cx="10788015" cy="53797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"The current lead management process faces several challenges that hinder efficiency and impact lead conversion rates. Identifying these issues is crucial to implementing a more streamlined and effective system.”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Lack of Integration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No unified system to consolidate leads from DSAs, branches, and online platforms.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Manual Data Entry: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High dependency on manual processes increases errors and delays.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Duplicate Leads: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Repeated entries across sources lead to inefficiencies and wasted effort.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Delayed Follow-Ups: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Ineffective lead assignment results in slow response times, affecting conversion rates.  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Limited Tracking: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Absence of real-time visibility into lead progress and status.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Inconsistent Lead Quality: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Variability in the quality of leads from different sources reduces productivity.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Poor Communication: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Ineffective coordination between branches, DSAs, and central teams hampers lead management.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High Drop-Off Rates: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Leads often go cold due to delays or lack of timely follow-ups.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 Misallocation: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Manual prioritization of leads to inefficient resource utilization.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Lack of Analytics: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Insufficient insights into lead performance hinder data-driven decision-making.</a:t>
            </a: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"Addressing these challenges in the lead management process will pave the way for improved efficiency, better coordination, and higher lead conversion rates."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>
            <p:ph type="title"/>
          </p:nvPr>
        </p:nvSpPr>
        <p:spPr>
          <a:xfrm>
            <a:off x="0" y="0"/>
            <a:ext cx="3288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b="1" u="sng">
                <a:solidFill>
                  <a:schemeClr val="dk1"/>
                </a:solidFill>
              </a:rPr>
              <a:t>Opportunity</a:t>
            </a:r>
            <a:r>
              <a:rPr lang="en-US" sz="1800" b="1" u="sng">
                <a:solidFill>
                  <a:schemeClr val="dk1"/>
                </a:solidFill>
              </a:rPr>
              <a:t>:-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 panose="020B0603020202020204"/>
              <a:buNone/>
            </a:pPr>
            <a:endParaRPr b="1" u="sng">
              <a:solidFill>
                <a:schemeClr val="dk1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64962" y="646332"/>
            <a:ext cx="116912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rgbClr val="3F3F3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203150" y="782050"/>
            <a:ext cx="10507500" cy="2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641985" y="717550"/>
            <a:ext cx="11550015" cy="608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"By analyzing the current lead management process, we can identify key opportunities to enhance efficiency, streamline operations, and improve overall lead conversion rates."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Opportunities:-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Centralized Lead Management System: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Implementing a unified platform to consolidate leads from all sources.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Automation of Data Entry: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Reducing manual work to minimize errors and save time.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Real-Time Lead Tracking: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Enabling real-time updates on lead status to improve visibility and decision-making.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Lead Prioritization: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Using data analytics to rank leads based on quality and conversion potential.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Improved Communication: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Establishing seamless collaboration between DSAs, branches, and central teams.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Faster Follow-Ups: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Automating lead assignment to ensure timely engagement with prospects.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Targeted Marketing Campaigns:</a:t>
            </a:r>
            <a:r>
              <a:rPr lang="en-US" sz="1600" b="1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Using data insights to design campaigns tailored to specific customer segments. 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Scalable Processes: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Creating a system capable of handling an increasing volume of leads efficiently. 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Performance Insights: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Generating detailed reports and analytics for continuous improvement.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"By capitalizing on these opportunities, the lead management process can become more efficient, customer-centric, and aligned with business goals."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type="title"/>
          </p:nvPr>
        </p:nvSpPr>
        <p:spPr>
          <a:xfrm>
            <a:off x="-41275" y="1270"/>
            <a:ext cx="675894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b="1" u="sng">
                <a:solidFill>
                  <a:schemeClr val="dk1"/>
                </a:solidFill>
              </a:rPr>
              <a:t>Purpose</a:t>
            </a:r>
            <a:r>
              <a:rPr lang="en-US" sz="1800" b="1" u="sng">
                <a:solidFill>
                  <a:schemeClr val="dk1"/>
                </a:solidFill>
              </a:rPr>
              <a:t> </a:t>
            </a:r>
            <a:r>
              <a:rPr lang="en-US" b="1" u="sng">
                <a:solidFill>
                  <a:schemeClr val="dk1"/>
                </a:solidFill>
              </a:rPr>
              <a:t>Statement</a:t>
            </a:r>
            <a:r>
              <a:rPr lang="en-US" sz="1800" b="1" u="sng">
                <a:solidFill>
                  <a:schemeClr val="dk1"/>
                </a:solidFill>
              </a:rPr>
              <a:t> </a:t>
            </a:r>
            <a:r>
              <a:rPr lang="en-US" b="1" u="sng">
                <a:solidFill>
                  <a:schemeClr val="dk1"/>
                </a:solidFill>
              </a:rPr>
              <a:t>(Goals):-</a:t>
            </a:r>
            <a:endParaRPr b="1" u="sng">
              <a:solidFill>
                <a:schemeClr val="dk1"/>
              </a:solidFill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196609" y="750424"/>
            <a:ext cx="11995391" cy="121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60705" y="2070234"/>
            <a:ext cx="61205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741950" y="750425"/>
            <a:ext cx="11450100" cy="57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"To design and implement a streamlined, efficient, and automated lead management system that enhances lead tracking, follow-up efficiency, and overall conversion rates.“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Centralized System: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Develop a unified platform to integrate leads from DSAs, branches, and online marketing.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Automation: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Minimize manual processes by automating lead capture, assignment, and follow-ups.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Visibility: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Provide real-time insights into lead status and progress for better decision-making.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Improved Response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Times: Ensure quick follow-ups through automated lead prioritization and allocation.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 Quality Management: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 tools to evaluate and prioritize high-potential leads effectively. 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Seamless Collaboration: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Facilitate efficient communication between branches, DSAs, and sales teams.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Data-Driven Insights: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advanced analytics to identify trends and optimize lead conversion strategies.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Scalability: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Build a system capable of handling increasing lead volumes without compromising performance.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Customer-Centric Approach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Personalize engagement strategies to enhance customer satisfaction and retention.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Conversion Rates:</a:t>
            </a:r>
            <a:r>
              <a:rPr lang="en-US" sz="16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Achieve higher productivity and success rates through a structured and optimized process.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0" y="-70000"/>
            <a:ext cx="53739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 panose="020B0603020202020204"/>
              <a:buNone/>
            </a:pPr>
            <a:r>
              <a:rPr lang="en-US" b="1" u="sng">
                <a:solidFill>
                  <a:schemeClr val="dk1"/>
                </a:solidFill>
              </a:rPr>
              <a:t>Project Objectives :-</a:t>
            </a:r>
            <a:endParaRPr sz="2000" b="1" u="sng">
              <a:solidFill>
                <a:schemeClr val="dk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87" name="Google Shape;187;p5"/>
          <p:cNvSpPr txBox="1"/>
          <p:nvPr>
            <p:ph type="body" idx="2"/>
          </p:nvPr>
        </p:nvSpPr>
        <p:spPr>
          <a:xfrm>
            <a:off x="822325" y="702310"/>
            <a:ext cx="11273155" cy="527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"To establish a robust lead management system that optimizes lead generation, tracking, and conversion processes to drive business growth and enhance customer experience.”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Integrate Lead Sources:-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Unify DSAs, branches, and online marketing channels into a single lead management platform.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Automate Processes:- 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Streamline lead capture, allocation, and follow-ups through automation.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Real-Time Monitoring:-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Enable live tracking of lead status and activity for improved decision-making.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Optimize Lead Assignment:-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Ensure proper distribution of leads based on location, priority, or customer needs.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Reduce Manual Errors:-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Minimize data entry errors with automated data integration and validation tools.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Boost Conversion Rates:-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Implement strategies to convert more leads into successful applications.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 Team Collaboration:-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Enhance communication and coordination between DSAs, branches, and sales teams.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 Customer Experience:-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Provide timely and personalized interactions to improve satisfaction.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Generate Analytical Insights:-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Use detailed reports and analytics to refine marketing and sales strategies.</a:t>
            </a:r>
            <a:endParaRPr sz="16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Ensure Scalability:-</a:t>
            </a: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Design a system that adapts to growing lead volumes and future business needs.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"Achieving these objectives will empower the organization with an efficient, scalable, and customer-focused lead management system, driving higher conversions and sustained business growth."</a:t>
            </a:r>
            <a:endParaRPr lang="en-US"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0" y="43125"/>
            <a:ext cx="46722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rebuchet MS" panose="020B0603020202020204"/>
              <a:buNone/>
            </a:pPr>
            <a:r>
              <a:rPr lang="en-US" b="1" u="sng">
                <a:solidFill>
                  <a:srgbClr val="000000"/>
                </a:solidFill>
              </a:rPr>
              <a:t>Success Criteria 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01345" y="1249680"/>
            <a:ext cx="11590655" cy="55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"Measuring the effectiveness of the lead management system to ensure it meets business objectives and enhances overall efficiency.“</a:t>
            </a:r>
            <a:endParaRPr sz="1600" b="1" u="sng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Seamless Collaboration: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Facilitate efficient communication between branches, DSAs, and sales teams.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Data-Driven Insights</a:t>
            </a:r>
            <a:r>
              <a:rPr lang="en-US" sz="1600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Use advanced analytics to identify trends and optimize lead conversion strategies.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Scalability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Build a system capable of handling increasing lead volumes without compromising performance.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Customer-Centric Approach: 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Personalize engagement strategies to enhance customer satisfaction and retention.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Conversion Rates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Achieve higher productivity and success rates through a structured and optimized process.</a:t>
            </a:r>
            <a:endParaRPr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Seamless Integration: 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Successful unification of all lead sources (DSAs, branches, and online platforms) into a centralized system.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Automation Achieved: 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Reduction in manual effort for lead capture, assignment, and follow-ups through automated processes.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Improved Lead Visibility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Availability of real-time updates on lead status and progress across teams.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Faster Lead Response Times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Reduction in the average time taken to follow up with leads.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Higher Conversion Rates: 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Increase in the percentage of leads converted into successful loan applications.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Reduced Duplicate Leads: 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Significant decline in the number of duplicate entries in the system.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Team Collaboration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Smoother communication and coordination between DSAs, branches, and sales teams.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600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 Satisfaction</a:t>
            </a: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Positive feedback from customers regarding timely and personalized engagement.</a:t>
            </a:r>
            <a:endParaRPr lang="en-US"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“Meeting these success criteria will ensure the project's success, enabling HDFC to achieve its strategic goals and deliver exceptional value to its customers</a:t>
            </a:r>
            <a:endParaRPr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07384c6f7_0_78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9" name="Google Shape;199;g3307384c6f7_0_78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Calibri" panose="020F0502020204030204"/>
              <a:buAutoNum type="arabicParenR"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Initiation &amp; Planning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Define the project vision, set goals, and align stakeholders.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n-US"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Identify who’s invloved (DSAs, Branches, Sales, &amp; IT</a:t>
            </a:r>
            <a:endParaRPr lang="en-IN" altLang="en-US"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Define basic needs and system goals.</a:t>
            </a:r>
            <a:endParaRPr lang="en-IN" altLang="en-US"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 core CRM functions in a 2-3 sprint timeframe to gather feedback early.</a:t>
            </a:r>
            <a:endParaRPr lang="en-IN" altLang="en-US"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d) Step :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Assign key roles (Product Owner &amp; Scrum Master)</a:t>
            </a:r>
            <a:endParaRPr lang="en-IN" alt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4033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None/>
            </a:pPr>
            <a:endParaRPr lang="en-US"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4033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None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2) 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Minimum Viable Product (MVP) Definition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Deliver a basic but functional CRM to validate early requirements.</a:t>
            </a:r>
            <a:endParaRPr 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Focus on essentials features (Lead capture &amp; Tracking).</a:t>
            </a:r>
            <a:endParaRPr lang="en-IN" altLang="en-US"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Get stakeholder agreement.</a:t>
            </a:r>
            <a:endParaRPr lang="en-IN" altLang="en-US"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Develop quickly (2-3 sprints).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6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07384c6f7_0_114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g3307384c6f7_0_114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3)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Product Backlog Creation &amp; Grooming</a:t>
            </a:r>
            <a:endParaRPr lang="en-US"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Establish and refine the backlog to ensure clear priorities.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Gather &amp;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rioritize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tories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ollect business needs, categorize user stories, and define acceptance criteria.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Break down into epics (lead capture, lead tracking, follow-ups, reporting).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Regularly refine and prioritize tasks based on stakeholder feedback.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ools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ike JIRA or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rello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to m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aintain transparency and real-time tracking of user stories and sprint progress.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4) </a:t>
            </a: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Sprint Planning (Every Sprint - 2 to 4 Weeks)</a:t>
            </a: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Objective: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Prepare for focused development cycles with well-defined deliverables.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Select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op-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riority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acklog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tems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c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hoose high-impact features for the sprint based on MoSCoW prioritization.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Break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own into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asks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s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plit user stories into actionable development tasks for the team.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Define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"Done"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nsure each feature meets quality and business acceptance criteria.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d) Step :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Assign Tasks to the Development Team</a:t>
            </a:r>
            <a:r>
              <a:rPr lang="en-IN" altLang="en-US" sz="1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IN" alt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a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llocate work based on skills and sprint capacity.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6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18179</Words>
  <Application>WPS Presentation</Application>
  <PresentationFormat/>
  <Paragraphs>584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Arial</vt:lpstr>
      <vt:lpstr>Trebuchet MS</vt:lpstr>
      <vt:lpstr>Noto Sans Symbols</vt:lpstr>
      <vt:lpstr>Segoe Print</vt:lpstr>
      <vt:lpstr>Calibri</vt:lpstr>
      <vt:lpstr>Arial Black</vt:lpstr>
      <vt:lpstr>Microsoft YaHei</vt:lpstr>
      <vt:lpstr>Arial Unicode MS</vt:lpstr>
      <vt:lpstr>Wingdings</vt:lpstr>
      <vt:lpstr>Facet</vt:lpstr>
      <vt:lpstr> HDFC CRM (LEAD MANAGEMENT SYSTEM.)</vt:lpstr>
      <vt:lpstr>Situation :- </vt:lpstr>
      <vt:lpstr>Problems :-</vt:lpstr>
      <vt:lpstr>Opportunity:-</vt:lpstr>
      <vt:lpstr>Purpose Statement (Goals):-</vt:lpstr>
      <vt:lpstr>Project Objectives :-</vt:lpstr>
      <vt:lpstr>Success Criteria :-</vt:lpstr>
      <vt:lpstr>Methods and Approach </vt:lpstr>
      <vt:lpstr>Methods and Approach </vt:lpstr>
      <vt:lpstr>Methods and Approach </vt:lpstr>
      <vt:lpstr>Methods and Approach </vt:lpstr>
      <vt:lpstr>Methods and Approach </vt:lpstr>
      <vt:lpstr>Methods and Approach </vt:lpstr>
      <vt:lpstr>10) Resources and budget:-</vt:lpstr>
      <vt:lpstr>11) Resources and budget:-</vt:lpstr>
      <vt:lpstr>12) Implementation Timeline (15 Months for Pan India Launch)</vt:lpstr>
      <vt:lpstr>14) Risk:-</vt:lpstr>
      <vt:lpstr>15) Dependencies:-</vt:lpstr>
      <vt:lpstr>Thank You for your valuable support and suggestions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HDFC CRM (LEAD MANAGEMENT SYSTEM.)</dc:title>
  <dc:creator/>
  <cp:lastModifiedBy>hobbs pagal</cp:lastModifiedBy>
  <cp:revision>30</cp:revision>
  <dcterms:created xsi:type="dcterms:W3CDTF">2025-02-10T12:40:00Z</dcterms:created>
  <dcterms:modified xsi:type="dcterms:W3CDTF">2025-02-12T07:47:45Z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69F04ED537DC4CBBB58C52F2FBB032F5_12</vt:lpwstr>
  </property>
  <property fmtid="{D5CDD505-2E9C-101B-9397-08002B2CF9AE}" pid="3" name="KSOProductBuildVer">
    <vt:lpwstr>2057-12.2.0.19821</vt:lpwstr>
  </property>
</Properties>
</file>