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73" r:id="rId3"/>
    <p:sldId id="274" r:id="rId4"/>
    <p:sldId id="276" r:id="rId5"/>
    <p:sldId id="257" r:id="rId6"/>
    <p:sldId id="258" r:id="rId7"/>
    <p:sldId id="259" r:id="rId8"/>
    <p:sldId id="260" r:id="rId9"/>
    <p:sldId id="267" r:id="rId10"/>
    <p:sldId id="261" r:id="rId11"/>
    <p:sldId id="266" r:id="rId12"/>
    <p:sldId id="270" r:id="rId13"/>
    <p:sldId id="275" r:id="rId14"/>
    <p:sldId id="268" r:id="rId15"/>
    <p:sldId id="26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B13857-7397-4E64-A33C-F8CDFBFAF2DD}" v="27" dt="2025-03-03T08:12:34.3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0FD8B3-7B31-4890-A481-C4C8418464F4}"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F694A5A7-0460-475B-9667-EDB9D6D98196}">
      <dgm:prSet/>
      <dgm:spPr/>
      <dgm:t>
        <a:bodyPr/>
        <a:lstStyle/>
        <a:p>
          <a:r>
            <a:rPr lang="en-US" b="1" i="0" baseline="0"/>
            <a:t>Daily Standups</a:t>
          </a:r>
          <a:r>
            <a:rPr lang="en-US" b="0" i="0" baseline="0"/>
            <a:t> for progress tracking.</a:t>
          </a:r>
          <a:endParaRPr lang="en-US"/>
        </a:p>
      </dgm:t>
    </dgm:pt>
    <dgm:pt modelId="{CACA4BBB-4D2E-428E-BC37-47B07A8C5E5D}" type="parTrans" cxnId="{49BA2BDE-1BCA-417F-8A23-9911A96F91A5}">
      <dgm:prSet/>
      <dgm:spPr/>
      <dgm:t>
        <a:bodyPr/>
        <a:lstStyle/>
        <a:p>
          <a:endParaRPr lang="en-US"/>
        </a:p>
      </dgm:t>
    </dgm:pt>
    <dgm:pt modelId="{7AC200AD-A3F1-48E0-A072-07F704876D59}" type="sibTrans" cxnId="{49BA2BDE-1BCA-417F-8A23-9911A96F91A5}">
      <dgm:prSet/>
      <dgm:spPr/>
      <dgm:t>
        <a:bodyPr/>
        <a:lstStyle/>
        <a:p>
          <a:endParaRPr lang="en-US"/>
        </a:p>
      </dgm:t>
    </dgm:pt>
    <dgm:pt modelId="{7CC7C5E9-45ED-4F87-A947-DC5E1973131E}">
      <dgm:prSet/>
      <dgm:spPr/>
      <dgm:t>
        <a:bodyPr/>
        <a:lstStyle/>
        <a:p>
          <a:r>
            <a:rPr lang="en-US" b="1" i="0" baseline="0"/>
            <a:t>Bi-weekly Sprint Reviews</a:t>
          </a:r>
          <a:r>
            <a:rPr lang="en-US" b="0" i="0" baseline="0"/>
            <a:t> to capture stakeholder feedback.</a:t>
          </a:r>
          <a:endParaRPr lang="en-US"/>
        </a:p>
      </dgm:t>
    </dgm:pt>
    <dgm:pt modelId="{177609CE-60C0-4FA7-84B1-99977AE341F2}" type="parTrans" cxnId="{7D9B80C0-E6A7-4B66-905A-6476FF383AC9}">
      <dgm:prSet/>
      <dgm:spPr/>
      <dgm:t>
        <a:bodyPr/>
        <a:lstStyle/>
        <a:p>
          <a:endParaRPr lang="en-US"/>
        </a:p>
      </dgm:t>
    </dgm:pt>
    <dgm:pt modelId="{A610D0C1-AFA4-48CF-B550-5773D8F737C4}" type="sibTrans" cxnId="{7D9B80C0-E6A7-4B66-905A-6476FF383AC9}">
      <dgm:prSet/>
      <dgm:spPr/>
      <dgm:t>
        <a:bodyPr/>
        <a:lstStyle/>
        <a:p>
          <a:endParaRPr lang="en-US"/>
        </a:p>
      </dgm:t>
    </dgm:pt>
    <dgm:pt modelId="{0564E605-DCDB-4264-AFF7-29C6A52B914D}">
      <dgm:prSet/>
      <dgm:spPr/>
      <dgm:t>
        <a:bodyPr/>
        <a:lstStyle/>
        <a:p>
          <a:r>
            <a:rPr lang="en-US" b="1" i="0" baseline="0"/>
            <a:t>JIRA for backlog &amp; task management</a:t>
          </a:r>
          <a:r>
            <a:rPr lang="en-US" b="0" i="0" baseline="0"/>
            <a:t>.</a:t>
          </a:r>
          <a:endParaRPr lang="en-US"/>
        </a:p>
      </dgm:t>
    </dgm:pt>
    <dgm:pt modelId="{AFF0BF18-592E-4C96-B776-6DB6E75C78D4}" type="parTrans" cxnId="{B651A689-2FD9-4DE0-B103-D848D656B211}">
      <dgm:prSet/>
      <dgm:spPr/>
      <dgm:t>
        <a:bodyPr/>
        <a:lstStyle/>
        <a:p>
          <a:endParaRPr lang="en-US"/>
        </a:p>
      </dgm:t>
    </dgm:pt>
    <dgm:pt modelId="{1B7936EF-9970-477B-9737-DEE68CC31A2C}" type="sibTrans" cxnId="{B651A689-2FD9-4DE0-B103-D848D656B211}">
      <dgm:prSet/>
      <dgm:spPr/>
      <dgm:t>
        <a:bodyPr/>
        <a:lstStyle/>
        <a:p>
          <a:endParaRPr lang="en-US"/>
        </a:p>
      </dgm:t>
    </dgm:pt>
    <dgm:pt modelId="{E3731E9F-55D4-4900-A1CB-4171A0CD59E8}">
      <dgm:prSet/>
      <dgm:spPr/>
      <dgm:t>
        <a:bodyPr/>
        <a:lstStyle/>
        <a:p>
          <a:r>
            <a:rPr lang="en-US" b="1" i="0" baseline="0"/>
            <a:t>Confluence for process documentation</a:t>
          </a:r>
          <a:r>
            <a:rPr lang="en-US" b="0" i="0" baseline="0"/>
            <a:t>. </a:t>
          </a:r>
          <a:endParaRPr lang="en-US"/>
        </a:p>
      </dgm:t>
    </dgm:pt>
    <dgm:pt modelId="{BF22789F-A54A-4D58-85A7-63B1A4886A6D}" type="parTrans" cxnId="{225D58B5-80FE-4130-B302-5F27199C4150}">
      <dgm:prSet/>
      <dgm:spPr/>
      <dgm:t>
        <a:bodyPr/>
        <a:lstStyle/>
        <a:p>
          <a:endParaRPr lang="en-US"/>
        </a:p>
      </dgm:t>
    </dgm:pt>
    <dgm:pt modelId="{B9673194-2DB1-48EB-8325-CFEADCBBB918}" type="sibTrans" cxnId="{225D58B5-80FE-4130-B302-5F27199C4150}">
      <dgm:prSet/>
      <dgm:spPr/>
      <dgm:t>
        <a:bodyPr/>
        <a:lstStyle/>
        <a:p>
          <a:endParaRPr lang="en-US"/>
        </a:p>
      </dgm:t>
    </dgm:pt>
    <dgm:pt modelId="{9F97C235-4B41-4BFD-AC6D-C593F12831C0}" type="pres">
      <dgm:prSet presAssocID="{8E0FD8B3-7B31-4890-A481-C4C8418464F4}" presName="hierChild1" presStyleCnt="0">
        <dgm:presLayoutVars>
          <dgm:chPref val="1"/>
          <dgm:dir/>
          <dgm:animOne val="branch"/>
          <dgm:animLvl val="lvl"/>
          <dgm:resizeHandles/>
        </dgm:presLayoutVars>
      </dgm:prSet>
      <dgm:spPr/>
    </dgm:pt>
    <dgm:pt modelId="{13FA74C2-1F52-4475-B159-0D33FBDB91C6}" type="pres">
      <dgm:prSet presAssocID="{F694A5A7-0460-475B-9667-EDB9D6D98196}" presName="hierRoot1" presStyleCnt="0"/>
      <dgm:spPr/>
    </dgm:pt>
    <dgm:pt modelId="{B3B610C7-2E33-4597-A3ED-85612F99DF93}" type="pres">
      <dgm:prSet presAssocID="{F694A5A7-0460-475B-9667-EDB9D6D98196}" presName="composite" presStyleCnt="0"/>
      <dgm:spPr/>
    </dgm:pt>
    <dgm:pt modelId="{FDB53FF5-704B-4D16-B928-8DB02258FFC7}" type="pres">
      <dgm:prSet presAssocID="{F694A5A7-0460-475B-9667-EDB9D6D98196}" presName="background" presStyleLbl="node0" presStyleIdx="0" presStyleCnt="4"/>
      <dgm:spPr/>
    </dgm:pt>
    <dgm:pt modelId="{EE1AACD0-A088-40FC-909F-CB45F255A521}" type="pres">
      <dgm:prSet presAssocID="{F694A5A7-0460-475B-9667-EDB9D6D98196}" presName="text" presStyleLbl="fgAcc0" presStyleIdx="0" presStyleCnt="4">
        <dgm:presLayoutVars>
          <dgm:chPref val="3"/>
        </dgm:presLayoutVars>
      </dgm:prSet>
      <dgm:spPr/>
    </dgm:pt>
    <dgm:pt modelId="{1773855D-F787-4FC9-BA88-DE6C4508D269}" type="pres">
      <dgm:prSet presAssocID="{F694A5A7-0460-475B-9667-EDB9D6D98196}" presName="hierChild2" presStyleCnt="0"/>
      <dgm:spPr/>
    </dgm:pt>
    <dgm:pt modelId="{F5436745-BBFD-47F4-883C-47B84F49C2E4}" type="pres">
      <dgm:prSet presAssocID="{7CC7C5E9-45ED-4F87-A947-DC5E1973131E}" presName="hierRoot1" presStyleCnt="0"/>
      <dgm:spPr/>
    </dgm:pt>
    <dgm:pt modelId="{8CDCE491-2DF9-4922-97C2-A4B85C672B97}" type="pres">
      <dgm:prSet presAssocID="{7CC7C5E9-45ED-4F87-A947-DC5E1973131E}" presName="composite" presStyleCnt="0"/>
      <dgm:spPr/>
    </dgm:pt>
    <dgm:pt modelId="{E4E82239-4365-4432-8254-661AB07E339F}" type="pres">
      <dgm:prSet presAssocID="{7CC7C5E9-45ED-4F87-A947-DC5E1973131E}" presName="background" presStyleLbl="node0" presStyleIdx="1" presStyleCnt="4"/>
      <dgm:spPr/>
    </dgm:pt>
    <dgm:pt modelId="{ABB2447B-0CEF-425F-850C-6CFB5052A19D}" type="pres">
      <dgm:prSet presAssocID="{7CC7C5E9-45ED-4F87-A947-DC5E1973131E}" presName="text" presStyleLbl="fgAcc0" presStyleIdx="1" presStyleCnt="4">
        <dgm:presLayoutVars>
          <dgm:chPref val="3"/>
        </dgm:presLayoutVars>
      </dgm:prSet>
      <dgm:spPr/>
    </dgm:pt>
    <dgm:pt modelId="{B67EF8D3-0E1D-4A1D-9330-85B696304C4E}" type="pres">
      <dgm:prSet presAssocID="{7CC7C5E9-45ED-4F87-A947-DC5E1973131E}" presName="hierChild2" presStyleCnt="0"/>
      <dgm:spPr/>
    </dgm:pt>
    <dgm:pt modelId="{0A0F4542-2A46-4AC3-AAFD-3E1D0CEFB357}" type="pres">
      <dgm:prSet presAssocID="{0564E605-DCDB-4264-AFF7-29C6A52B914D}" presName="hierRoot1" presStyleCnt="0"/>
      <dgm:spPr/>
    </dgm:pt>
    <dgm:pt modelId="{B14E7DE1-92A7-4A17-8CB6-4C93AE559446}" type="pres">
      <dgm:prSet presAssocID="{0564E605-DCDB-4264-AFF7-29C6A52B914D}" presName="composite" presStyleCnt="0"/>
      <dgm:spPr/>
    </dgm:pt>
    <dgm:pt modelId="{B918212F-49C1-437A-AC30-9676E13301EB}" type="pres">
      <dgm:prSet presAssocID="{0564E605-DCDB-4264-AFF7-29C6A52B914D}" presName="background" presStyleLbl="node0" presStyleIdx="2" presStyleCnt="4"/>
      <dgm:spPr/>
    </dgm:pt>
    <dgm:pt modelId="{86EF2557-E45C-4582-AE9E-1B307487BF83}" type="pres">
      <dgm:prSet presAssocID="{0564E605-DCDB-4264-AFF7-29C6A52B914D}" presName="text" presStyleLbl="fgAcc0" presStyleIdx="2" presStyleCnt="4">
        <dgm:presLayoutVars>
          <dgm:chPref val="3"/>
        </dgm:presLayoutVars>
      </dgm:prSet>
      <dgm:spPr/>
    </dgm:pt>
    <dgm:pt modelId="{ECC5BD2C-4BA4-44D6-8FEA-5453D318B448}" type="pres">
      <dgm:prSet presAssocID="{0564E605-DCDB-4264-AFF7-29C6A52B914D}" presName="hierChild2" presStyleCnt="0"/>
      <dgm:spPr/>
    </dgm:pt>
    <dgm:pt modelId="{9DF5C03D-9DFD-4040-A0A2-D18432C6FB4D}" type="pres">
      <dgm:prSet presAssocID="{E3731E9F-55D4-4900-A1CB-4171A0CD59E8}" presName="hierRoot1" presStyleCnt="0"/>
      <dgm:spPr/>
    </dgm:pt>
    <dgm:pt modelId="{DE77A7FD-53FE-4803-9732-AA657D34C15E}" type="pres">
      <dgm:prSet presAssocID="{E3731E9F-55D4-4900-A1CB-4171A0CD59E8}" presName="composite" presStyleCnt="0"/>
      <dgm:spPr/>
    </dgm:pt>
    <dgm:pt modelId="{6A950772-0BFD-44DD-8B06-48DE192B4BD9}" type="pres">
      <dgm:prSet presAssocID="{E3731E9F-55D4-4900-A1CB-4171A0CD59E8}" presName="background" presStyleLbl="node0" presStyleIdx="3" presStyleCnt="4"/>
      <dgm:spPr/>
    </dgm:pt>
    <dgm:pt modelId="{43004845-0AF2-4E99-BC87-92C5ED59E02B}" type="pres">
      <dgm:prSet presAssocID="{E3731E9F-55D4-4900-A1CB-4171A0CD59E8}" presName="text" presStyleLbl="fgAcc0" presStyleIdx="3" presStyleCnt="4">
        <dgm:presLayoutVars>
          <dgm:chPref val="3"/>
        </dgm:presLayoutVars>
      </dgm:prSet>
      <dgm:spPr/>
    </dgm:pt>
    <dgm:pt modelId="{62BF3B8D-5605-45BA-B817-12F180DAFEE3}" type="pres">
      <dgm:prSet presAssocID="{E3731E9F-55D4-4900-A1CB-4171A0CD59E8}" presName="hierChild2" presStyleCnt="0"/>
      <dgm:spPr/>
    </dgm:pt>
  </dgm:ptLst>
  <dgm:cxnLst>
    <dgm:cxn modelId="{97C2820F-B349-4684-BFEF-E1A6920EA602}" type="presOf" srcId="{8E0FD8B3-7B31-4890-A481-C4C8418464F4}" destId="{9F97C235-4B41-4BFD-AC6D-C593F12831C0}" srcOrd="0" destOrd="0" presId="urn:microsoft.com/office/officeart/2005/8/layout/hierarchy1"/>
    <dgm:cxn modelId="{B651A689-2FD9-4DE0-B103-D848D656B211}" srcId="{8E0FD8B3-7B31-4890-A481-C4C8418464F4}" destId="{0564E605-DCDB-4264-AFF7-29C6A52B914D}" srcOrd="2" destOrd="0" parTransId="{AFF0BF18-592E-4C96-B776-6DB6E75C78D4}" sibTransId="{1B7936EF-9970-477B-9737-DEE68CC31A2C}"/>
    <dgm:cxn modelId="{6F749AAC-212C-41CD-8F24-9D225DE9C6C7}" type="presOf" srcId="{0564E605-DCDB-4264-AFF7-29C6A52B914D}" destId="{86EF2557-E45C-4582-AE9E-1B307487BF83}" srcOrd="0" destOrd="0" presId="urn:microsoft.com/office/officeart/2005/8/layout/hierarchy1"/>
    <dgm:cxn modelId="{C40D9CAC-F002-4A47-85B2-66C5BE7B689B}" type="presOf" srcId="{7CC7C5E9-45ED-4F87-A947-DC5E1973131E}" destId="{ABB2447B-0CEF-425F-850C-6CFB5052A19D}" srcOrd="0" destOrd="0" presId="urn:microsoft.com/office/officeart/2005/8/layout/hierarchy1"/>
    <dgm:cxn modelId="{225D58B5-80FE-4130-B302-5F27199C4150}" srcId="{8E0FD8B3-7B31-4890-A481-C4C8418464F4}" destId="{E3731E9F-55D4-4900-A1CB-4171A0CD59E8}" srcOrd="3" destOrd="0" parTransId="{BF22789F-A54A-4D58-85A7-63B1A4886A6D}" sibTransId="{B9673194-2DB1-48EB-8325-CFEADCBBB918}"/>
    <dgm:cxn modelId="{CCC4C7B5-BA99-40DB-B880-481B0116E1E2}" type="presOf" srcId="{F694A5A7-0460-475B-9667-EDB9D6D98196}" destId="{EE1AACD0-A088-40FC-909F-CB45F255A521}" srcOrd="0" destOrd="0" presId="urn:microsoft.com/office/officeart/2005/8/layout/hierarchy1"/>
    <dgm:cxn modelId="{7D9B80C0-E6A7-4B66-905A-6476FF383AC9}" srcId="{8E0FD8B3-7B31-4890-A481-C4C8418464F4}" destId="{7CC7C5E9-45ED-4F87-A947-DC5E1973131E}" srcOrd="1" destOrd="0" parTransId="{177609CE-60C0-4FA7-84B1-99977AE341F2}" sibTransId="{A610D0C1-AFA4-48CF-B550-5773D8F737C4}"/>
    <dgm:cxn modelId="{1FFEAED2-9E1B-42C5-A45F-C6214D3736C6}" type="presOf" srcId="{E3731E9F-55D4-4900-A1CB-4171A0CD59E8}" destId="{43004845-0AF2-4E99-BC87-92C5ED59E02B}" srcOrd="0" destOrd="0" presId="urn:microsoft.com/office/officeart/2005/8/layout/hierarchy1"/>
    <dgm:cxn modelId="{49BA2BDE-1BCA-417F-8A23-9911A96F91A5}" srcId="{8E0FD8B3-7B31-4890-A481-C4C8418464F4}" destId="{F694A5A7-0460-475B-9667-EDB9D6D98196}" srcOrd="0" destOrd="0" parTransId="{CACA4BBB-4D2E-428E-BC37-47B07A8C5E5D}" sibTransId="{7AC200AD-A3F1-48E0-A072-07F704876D59}"/>
    <dgm:cxn modelId="{EB63941C-10B2-4854-B177-3FB97BA18993}" type="presParOf" srcId="{9F97C235-4B41-4BFD-AC6D-C593F12831C0}" destId="{13FA74C2-1F52-4475-B159-0D33FBDB91C6}" srcOrd="0" destOrd="0" presId="urn:microsoft.com/office/officeart/2005/8/layout/hierarchy1"/>
    <dgm:cxn modelId="{ED0C5642-46BA-4E0B-8B98-7EC735C8FF98}" type="presParOf" srcId="{13FA74C2-1F52-4475-B159-0D33FBDB91C6}" destId="{B3B610C7-2E33-4597-A3ED-85612F99DF93}" srcOrd="0" destOrd="0" presId="urn:microsoft.com/office/officeart/2005/8/layout/hierarchy1"/>
    <dgm:cxn modelId="{E51105FE-E2D8-494B-BA25-50F31FF26FCE}" type="presParOf" srcId="{B3B610C7-2E33-4597-A3ED-85612F99DF93}" destId="{FDB53FF5-704B-4D16-B928-8DB02258FFC7}" srcOrd="0" destOrd="0" presId="urn:microsoft.com/office/officeart/2005/8/layout/hierarchy1"/>
    <dgm:cxn modelId="{BC10BCF8-2EAE-44FF-86E9-FD0329CD1E8C}" type="presParOf" srcId="{B3B610C7-2E33-4597-A3ED-85612F99DF93}" destId="{EE1AACD0-A088-40FC-909F-CB45F255A521}" srcOrd="1" destOrd="0" presId="urn:microsoft.com/office/officeart/2005/8/layout/hierarchy1"/>
    <dgm:cxn modelId="{A3CDFA30-E64F-4899-AD5F-979C8DDE5270}" type="presParOf" srcId="{13FA74C2-1F52-4475-B159-0D33FBDB91C6}" destId="{1773855D-F787-4FC9-BA88-DE6C4508D269}" srcOrd="1" destOrd="0" presId="urn:microsoft.com/office/officeart/2005/8/layout/hierarchy1"/>
    <dgm:cxn modelId="{379669C6-817B-4F12-95FD-894A370FE605}" type="presParOf" srcId="{9F97C235-4B41-4BFD-AC6D-C593F12831C0}" destId="{F5436745-BBFD-47F4-883C-47B84F49C2E4}" srcOrd="1" destOrd="0" presId="urn:microsoft.com/office/officeart/2005/8/layout/hierarchy1"/>
    <dgm:cxn modelId="{F90C9785-0B14-4DF8-BF22-790A275D4FB6}" type="presParOf" srcId="{F5436745-BBFD-47F4-883C-47B84F49C2E4}" destId="{8CDCE491-2DF9-4922-97C2-A4B85C672B97}" srcOrd="0" destOrd="0" presId="urn:microsoft.com/office/officeart/2005/8/layout/hierarchy1"/>
    <dgm:cxn modelId="{7F01A5BE-0E71-4B13-9A6D-03EFCAE68161}" type="presParOf" srcId="{8CDCE491-2DF9-4922-97C2-A4B85C672B97}" destId="{E4E82239-4365-4432-8254-661AB07E339F}" srcOrd="0" destOrd="0" presId="urn:microsoft.com/office/officeart/2005/8/layout/hierarchy1"/>
    <dgm:cxn modelId="{923F3144-F99B-46C0-84C3-709DA4CF77F5}" type="presParOf" srcId="{8CDCE491-2DF9-4922-97C2-A4B85C672B97}" destId="{ABB2447B-0CEF-425F-850C-6CFB5052A19D}" srcOrd="1" destOrd="0" presId="urn:microsoft.com/office/officeart/2005/8/layout/hierarchy1"/>
    <dgm:cxn modelId="{A355FBED-192C-477C-AE48-35F3412D2653}" type="presParOf" srcId="{F5436745-BBFD-47F4-883C-47B84F49C2E4}" destId="{B67EF8D3-0E1D-4A1D-9330-85B696304C4E}" srcOrd="1" destOrd="0" presId="urn:microsoft.com/office/officeart/2005/8/layout/hierarchy1"/>
    <dgm:cxn modelId="{7DE414BF-D2E6-4F40-83D9-C82E590FA5CA}" type="presParOf" srcId="{9F97C235-4B41-4BFD-AC6D-C593F12831C0}" destId="{0A0F4542-2A46-4AC3-AAFD-3E1D0CEFB357}" srcOrd="2" destOrd="0" presId="urn:microsoft.com/office/officeart/2005/8/layout/hierarchy1"/>
    <dgm:cxn modelId="{EAC80FC5-9029-49A8-9A7B-1B5A18E097B9}" type="presParOf" srcId="{0A0F4542-2A46-4AC3-AAFD-3E1D0CEFB357}" destId="{B14E7DE1-92A7-4A17-8CB6-4C93AE559446}" srcOrd="0" destOrd="0" presId="urn:microsoft.com/office/officeart/2005/8/layout/hierarchy1"/>
    <dgm:cxn modelId="{86EA5705-8594-43DC-BE6D-A65E837E1EB1}" type="presParOf" srcId="{B14E7DE1-92A7-4A17-8CB6-4C93AE559446}" destId="{B918212F-49C1-437A-AC30-9676E13301EB}" srcOrd="0" destOrd="0" presId="urn:microsoft.com/office/officeart/2005/8/layout/hierarchy1"/>
    <dgm:cxn modelId="{2245D321-100E-4B4E-8847-C28BEF44D038}" type="presParOf" srcId="{B14E7DE1-92A7-4A17-8CB6-4C93AE559446}" destId="{86EF2557-E45C-4582-AE9E-1B307487BF83}" srcOrd="1" destOrd="0" presId="urn:microsoft.com/office/officeart/2005/8/layout/hierarchy1"/>
    <dgm:cxn modelId="{8F99570D-7D79-48A9-A822-353251CBFDB2}" type="presParOf" srcId="{0A0F4542-2A46-4AC3-AAFD-3E1D0CEFB357}" destId="{ECC5BD2C-4BA4-44D6-8FEA-5453D318B448}" srcOrd="1" destOrd="0" presId="urn:microsoft.com/office/officeart/2005/8/layout/hierarchy1"/>
    <dgm:cxn modelId="{054CEA89-C987-456D-8627-4CB6015F794C}" type="presParOf" srcId="{9F97C235-4B41-4BFD-AC6D-C593F12831C0}" destId="{9DF5C03D-9DFD-4040-A0A2-D18432C6FB4D}" srcOrd="3" destOrd="0" presId="urn:microsoft.com/office/officeart/2005/8/layout/hierarchy1"/>
    <dgm:cxn modelId="{69C3153B-200F-4CEB-9B5E-160E20157AFB}" type="presParOf" srcId="{9DF5C03D-9DFD-4040-A0A2-D18432C6FB4D}" destId="{DE77A7FD-53FE-4803-9732-AA657D34C15E}" srcOrd="0" destOrd="0" presId="urn:microsoft.com/office/officeart/2005/8/layout/hierarchy1"/>
    <dgm:cxn modelId="{E031A1AF-7801-48EF-9A69-E96275F05BE9}" type="presParOf" srcId="{DE77A7FD-53FE-4803-9732-AA657D34C15E}" destId="{6A950772-0BFD-44DD-8B06-48DE192B4BD9}" srcOrd="0" destOrd="0" presId="urn:microsoft.com/office/officeart/2005/8/layout/hierarchy1"/>
    <dgm:cxn modelId="{52B49537-BDD1-4C8E-BCE2-7CF4F402641E}" type="presParOf" srcId="{DE77A7FD-53FE-4803-9732-AA657D34C15E}" destId="{43004845-0AF2-4E99-BC87-92C5ED59E02B}" srcOrd="1" destOrd="0" presId="urn:microsoft.com/office/officeart/2005/8/layout/hierarchy1"/>
    <dgm:cxn modelId="{62E28345-04B1-49F7-AB84-2F700416F26E}" type="presParOf" srcId="{9DF5C03D-9DFD-4040-A0A2-D18432C6FB4D}" destId="{62BF3B8D-5605-45BA-B817-12F180DAFEE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B53FF5-704B-4D16-B928-8DB02258FFC7}">
      <dsp:nvSpPr>
        <dsp:cNvPr id="0" name=""/>
        <dsp:cNvSpPr/>
      </dsp:nvSpPr>
      <dsp:spPr>
        <a:xfrm>
          <a:off x="2518" y="1274894"/>
          <a:ext cx="1798173" cy="114184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1AACD0-A088-40FC-909F-CB45F255A521}">
      <dsp:nvSpPr>
        <dsp:cNvPr id="0" name=""/>
        <dsp:cNvSpPr/>
      </dsp:nvSpPr>
      <dsp:spPr>
        <a:xfrm>
          <a:off x="202315" y="1464701"/>
          <a:ext cx="1798173" cy="114184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i="0" kern="1200" baseline="0"/>
            <a:t>Daily Standups</a:t>
          </a:r>
          <a:r>
            <a:rPr lang="en-US" sz="1400" b="0" i="0" kern="1200" baseline="0"/>
            <a:t> for progress tracking.</a:t>
          </a:r>
          <a:endParaRPr lang="en-US" sz="1400" kern="1200"/>
        </a:p>
      </dsp:txBody>
      <dsp:txXfrm>
        <a:off x="235758" y="1498144"/>
        <a:ext cx="1731287" cy="1074954"/>
      </dsp:txXfrm>
    </dsp:sp>
    <dsp:sp modelId="{E4E82239-4365-4432-8254-661AB07E339F}">
      <dsp:nvSpPr>
        <dsp:cNvPr id="0" name=""/>
        <dsp:cNvSpPr/>
      </dsp:nvSpPr>
      <dsp:spPr>
        <a:xfrm>
          <a:off x="2200286" y="1274894"/>
          <a:ext cx="1798173" cy="114184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B2447B-0CEF-425F-850C-6CFB5052A19D}">
      <dsp:nvSpPr>
        <dsp:cNvPr id="0" name=""/>
        <dsp:cNvSpPr/>
      </dsp:nvSpPr>
      <dsp:spPr>
        <a:xfrm>
          <a:off x="2400083" y="1464701"/>
          <a:ext cx="1798173" cy="114184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i="0" kern="1200" baseline="0"/>
            <a:t>Bi-weekly Sprint Reviews</a:t>
          </a:r>
          <a:r>
            <a:rPr lang="en-US" sz="1400" b="0" i="0" kern="1200" baseline="0"/>
            <a:t> to capture stakeholder feedback.</a:t>
          </a:r>
          <a:endParaRPr lang="en-US" sz="1400" kern="1200"/>
        </a:p>
      </dsp:txBody>
      <dsp:txXfrm>
        <a:off x="2433526" y="1498144"/>
        <a:ext cx="1731287" cy="1074954"/>
      </dsp:txXfrm>
    </dsp:sp>
    <dsp:sp modelId="{B918212F-49C1-437A-AC30-9676E13301EB}">
      <dsp:nvSpPr>
        <dsp:cNvPr id="0" name=""/>
        <dsp:cNvSpPr/>
      </dsp:nvSpPr>
      <dsp:spPr>
        <a:xfrm>
          <a:off x="4398054" y="1274894"/>
          <a:ext cx="1798173" cy="114184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EF2557-E45C-4582-AE9E-1B307487BF83}">
      <dsp:nvSpPr>
        <dsp:cNvPr id="0" name=""/>
        <dsp:cNvSpPr/>
      </dsp:nvSpPr>
      <dsp:spPr>
        <a:xfrm>
          <a:off x="4597851" y="1464701"/>
          <a:ext cx="1798173" cy="114184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i="0" kern="1200" baseline="0"/>
            <a:t>JIRA for backlog &amp; task management</a:t>
          </a:r>
          <a:r>
            <a:rPr lang="en-US" sz="1400" b="0" i="0" kern="1200" baseline="0"/>
            <a:t>.</a:t>
          </a:r>
          <a:endParaRPr lang="en-US" sz="1400" kern="1200"/>
        </a:p>
      </dsp:txBody>
      <dsp:txXfrm>
        <a:off x="4631294" y="1498144"/>
        <a:ext cx="1731287" cy="1074954"/>
      </dsp:txXfrm>
    </dsp:sp>
    <dsp:sp modelId="{6A950772-0BFD-44DD-8B06-48DE192B4BD9}">
      <dsp:nvSpPr>
        <dsp:cNvPr id="0" name=""/>
        <dsp:cNvSpPr/>
      </dsp:nvSpPr>
      <dsp:spPr>
        <a:xfrm>
          <a:off x="6595822" y="1274894"/>
          <a:ext cx="1798173" cy="114184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004845-0AF2-4E99-BC87-92C5ED59E02B}">
      <dsp:nvSpPr>
        <dsp:cNvPr id="0" name=""/>
        <dsp:cNvSpPr/>
      </dsp:nvSpPr>
      <dsp:spPr>
        <a:xfrm>
          <a:off x="6795619" y="1464701"/>
          <a:ext cx="1798173" cy="114184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i="0" kern="1200" baseline="0"/>
            <a:t>Confluence for process documentation</a:t>
          </a:r>
          <a:r>
            <a:rPr lang="en-US" sz="1400" b="0" i="0" kern="1200" baseline="0"/>
            <a:t>. </a:t>
          </a:r>
          <a:endParaRPr lang="en-US" sz="1400" kern="1200"/>
        </a:p>
      </dsp:txBody>
      <dsp:txXfrm>
        <a:off x="6829062" y="1498144"/>
        <a:ext cx="1731287" cy="107495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2BBAE88-52EA-4D4D-A8D1-69356FCB3CD0}"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77BF26-032A-462D-BC92-5A98D3B972DE}" type="slidenum">
              <a:rPr lang="en-US" smtClean="0"/>
              <a:t>‹#›</a:t>
            </a:fld>
            <a:endParaRPr lang="en-US"/>
          </a:p>
        </p:txBody>
      </p:sp>
    </p:spTree>
    <p:extLst>
      <p:ext uri="{BB962C8B-B14F-4D97-AF65-F5344CB8AC3E}">
        <p14:creationId xmlns:p14="http://schemas.microsoft.com/office/powerpoint/2010/main" val="1651214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BBAE88-52EA-4D4D-A8D1-69356FCB3CD0}"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77BF26-032A-462D-BC92-5A98D3B972DE}" type="slidenum">
              <a:rPr lang="en-US" smtClean="0"/>
              <a:t>‹#›</a:t>
            </a:fld>
            <a:endParaRPr lang="en-US"/>
          </a:p>
        </p:txBody>
      </p:sp>
    </p:spTree>
    <p:extLst>
      <p:ext uri="{BB962C8B-B14F-4D97-AF65-F5344CB8AC3E}">
        <p14:creationId xmlns:p14="http://schemas.microsoft.com/office/powerpoint/2010/main" val="2369660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BBAE88-52EA-4D4D-A8D1-69356FCB3CD0}"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77BF26-032A-462D-BC92-5A98D3B972DE}"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837514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BBAE88-52EA-4D4D-A8D1-69356FCB3CD0}"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77BF26-032A-462D-BC92-5A98D3B972DE}" type="slidenum">
              <a:rPr lang="en-US" smtClean="0"/>
              <a:t>‹#›</a:t>
            </a:fld>
            <a:endParaRPr lang="en-US"/>
          </a:p>
        </p:txBody>
      </p:sp>
    </p:spTree>
    <p:extLst>
      <p:ext uri="{BB962C8B-B14F-4D97-AF65-F5344CB8AC3E}">
        <p14:creationId xmlns:p14="http://schemas.microsoft.com/office/powerpoint/2010/main" val="1193768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BBAE88-52EA-4D4D-A8D1-69356FCB3CD0}"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77BF26-032A-462D-BC92-5A98D3B972D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138910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BBAE88-52EA-4D4D-A8D1-69356FCB3CD0}"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77BF26-032A-462D-BC92-5A98D3B972DE}" type="slidenum">
              <a:rPr lang="en-US" smtClean="0"/>
              <a:t>‹#›</a:t>
            </a:fld>
            <a:endParaRPr lang="en-US"/>
          </a:p>
        </p:txBody>
      </p:sp>
    </p:spTree>
    <p:extLst>
      <p:ext uri="{BB962C8B-B14F-4D97-AF65-F5344CB8AC3E}">
        <p14:creationId xmlns:p14="http://schemas.microsoft.com/office/powerpoint/2010/main" val="30427364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BBAE88-52EA-4D4D-A8D1-69356FCB3CD0}"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77BF26-032A-462D-BC92-5A98D3B972DE}" type="slidenum">
              <a:rPr lang="en-US" smtClean="0"/>
              <a:t>‹#›</a:t>
            </a:fld>
            <a:endParaRPr lang="en-US"/>
          </a:p>
        </p:txBody>
      </p:sp>
    </p:spTree>
    <p:extLst>
      <p:ext uri="{BB962C8B-B14F-4D97-AF65-F5344CB8AC3E}">
        <p14:creationId xmlns:p14="http://schemas.microsoft.com/office/powerpoint/2010/main" val="15273204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BBAE88-52EA-4D4D-A8D1-69356FCB3CD0}"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77BF26-032A-462D-BC92-5A98D3B972DE}" type="slidenum">
              <a:rPr lang="en-US" smtClean="0"/>
              <a:t>‹#›</a:t>
            </a:fld>
            <a:endParaRPr lang="en-US"/>
          </a:p>
        </p:txBody>
      </p:sp>
    </p:spTree>
    <p:extLst>
      <p:ext uri="{BB962C8B-B14F-4D97-AF65-F5344CB8AC3E}">
        <p14:creationId xmlns:p14="http://schemas.microsoft.com/office/powerpoint/2010/main" val="34039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BBAE88-52EA-4D4D-A8D1-69356FCB3CD0}"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77BF26-032A-462D-BC92-5A98D3B972DE}" type="slidenum">
              <a:rPr lang="en-US" smtClean="0"/>
              <a:t>‹#›</a:t>
            </a:fld>
            <a:endParaRPr lang="en-US"/>
          </a:p>
        </p:txBody>
      </p:sp>
    </p:spTree>
    <p:extLst>
      <p:ext uri="{BB962C8B-B14F-4D97-AF65-F5344CB8AC3E}">
        <p14:creationId xmlns:p14="http://schemas.microsoft.com/office/powerpoint/2010/main" val="67075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BBAE88-52EA-4D4D-A8D1-69356FCB3CD0}"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77BF26-032A-462D-BC92-5A98D3B972DE}" type="slidenum">
              <a:rPr lang="en-US" smtClean="0"/>
              <a:t>‹#›</a:t>
            </a:fld>
            <a:endParaRPr lang="en-US"/>
          </a:p>
        </p:txBody>
      </p:sp>
    </p:spTree>
    <p:extLst>
      <p:ext uri="{BB962C8B-B14F-4D97-AF65-F5344CB8AC3E}">
        <p14:creationId xmlns:p14="http://schemas.microsoft.com/office/powerpoint/2010/main" val="4113337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2BBAE88-52EA-4D4D-A8D1-69356FCB3CD0}" type="datetimeFigureOut">
              <a:rPr lang="en-US" smtClean="0"/>
              <a:t>3/3/2025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77BF26-032A-462D-BC92-5A98D3B972DE}" type="slidenum">
              <a:rPr lang="en-US" smtClean="0"/>
              <a:t>‹#›</a:t>
            </a:fld>
            <a:endParaRPr lang="en-US"/>
          </a:p>
        </p:txBody>
      </p:sp>
    </p:spTree>
    <p:extLst>
      <p:ext uri="{BB962C8B-B14F-4D97-AF65-F5344CB8AC3E}">
        <p14:creationId xmlns:p14="http://schemas.microsoft.com/office/powerpoint/2010/main" val="3372432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2BBAE88-52EA-4D4D-A8D1-69356FCB3CD0}" type="datetimeFigureOut">
              <a:rPr lang="en-US" smtClean="0"/>
              <a:t>3/3/2025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77BF26-032A-462D-BC92-5A98D3B972DE}" type="slidenum">
              <a:rPr lang="en-US" smtClean="0"/>
              <a:t>‹#›</a:t>
            </a:fld>
            <a:endParaRPr lang="en-US"/>
          </a:p>
        </p:txBody>
      </p:sp>
    </p:spTree>
    <p:extLst>
      <p:ext uri="{BB962C8B-B14F-4D97-AF65-F5344CB8AC3E}">
        <p14:creationId xmlns:p14="http://schemas.microsoft.com/office/powerpoint/2010/main" val="3733927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2BBAE88-52EA-4D4D-A8D1-69356FCB3CD0}" type="datetimeFigureOut">
              <a:rPr lang="en-US" smtClean="0"/>
              <a:t>3/3/2025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77BF26-032A-462D-BC92-5A98D3B972DE}" type="slidenum">
              <a:rPr lang="en-US" smtClean="0"/>
              <a:t>‹#›</a:t>
            </a:fld>
            <a:endParaRPr lang="en-US"/>
          </a:p>
        </p:txBody>
      </p:sp>
    </p:spTree>
    <p:extLst>
      <p:ext uri="{BB962C8B-B14F-4D97-AF65-F5344CB8AC3E}">
        <p14:creationId xmlns:p14="http://schemas.microsoft.com/office/powerpoint/2010/main" val="4099172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BBAE88-52EA-4D4D-A8D1-69356FCB3CD0}" type="datetimeFigureOut">
              <a:rPr lang="en-US" smtClean="0"/>
              <a:t>3/3/2025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77BF26-032A-462D-BC92-5A98D3B972DE}" type="slidenum">
              <a:rPr lang="en-US" smtClean="0"/>
              <a:t>‹#›</a:t>
            </a:fld>
            <a:endParaRPr lang="en-US"/>
          </a:p>
        </p:txBody>
      </p:sp>
    </p:spTree>
    <p:extLst>
      <p:ext uri="{BB962C8B-B14F-4D97-AF65-F5344CB8AC3E}">
        <p14:creationId xmlns:p14="http://schemas.microsoft.com/office/powerpoint/2010/main" val="1475523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BBAE88-52EA-4D4D-A8D1-69356FCB3CD0}" type="datetimeFigureOut">
              <a:rPr lang="en-US" smtClean="0"/>
              <a:t>3/3/2025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77BF26-032A-462D-BC92-5A98D3B972DE}" type="slidenum">
              <a:rPr lang="en-US" smtClean="0"/>
              <a:t>‹#›</a:t>
            </a:fld>
            <a:endParaRPr lang="en-US"/>
          </a:p>
        </p:txBody>
      </p:sp>
    </p:spTree>
    <p:extLst>
      <p:ext uri="{BB962C8B-B14F-4D97-AF65-F5344CB8AC3E}">
        <p14:creationId xmlns:p14="http://schemas.microsoft.com/office/powerpoint/2010/main" val="2708802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BBAE88-52EA-4D4D-A8D1-69356FCB3CD0}" type="datetimeFigureOut">
              <a:rPr lang="en-US" smtClean="0"/>
              <a:t>3/3/2025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77BF26-032A-462D-BC92-5A98D3B972DE}" type="slidenum">
              <a:rPr lang="en-US" smtClean="0"/>
              <a:t>‹#›</a:t>
            </a:fld>
            <a:endParaRPr lang="en-US"/>
          </a:p>
        </p:txBody>
      </p:sp>
    </p:spTree>
    <p:extLst>
      <p:ext uri="{BB962C8B-B14F-4D97-AF65-F5344CB8AC3E}">
        <p14:creationId xmlns:p14="http://schemas.microsoft.com/office/powerpoint/2010/main" val="562112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2BBAE88-52EA-4D4D-A8D1-69356FCB3CD0}" type="datetimeFigureOut">
              <a:rPr lang="en-US" smtClean="0"/>
              <a:t>3/3/2025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177BF26-032A-462D-BC92-5A98D3B972DE}" type="slidenum">
              <a:rPr lang="en-US" smtClean="0"/>
              <a:t>‹#›</a:t>
            </a:fld>
            <a:endParaRPr lang="en-US"/>
          </a:p>
        </p:txBody>
      </p:sp>
    </p:spTree>
    <p:extLst>
      <p:ext uri="{BB962C8B-B14F-4D97-AF65-F5344CB8AC3E}">
        <p14:creationId xmlns:p14="http://schemas.microsoft.com/office/powerpoint/2010/main" val="10370422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10ECA-C714-1204-90E0-6F1E4CDA19CB}"/>
              </a:ext>
            </a:extLst>
          </p:cNvPr>
          <p:cNvSpPr>
            <a:spLocks noGrp="1"/>
          </p:cNvSpPr>
          <p:nvPr>
            <p:ph type="ctrTitle"/>
          </p:nvPr>
        </p:nvSpPr>
        <p:spPr>
          <a:xfrm>
            <a:off x="1365552" y="887117"/>
            <a:ext cx="7766936" cy="1646302"/>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Financial Crime Risk </a:t>
            </a:r>
          </a:p>
        </p:txBody>
      </p:sp>
      <p:sp>
        <p:nvSpPr>
          <p:cNvPr id="4" name="TextBox 3">
            <a:extLst>
              <a:ext uri="{FF2B5EF4-FFF2-40B4-BE49-F238E27FC236}">
                <a16:creationId xmlns:a16="http://schemas.microsoft.com/office/drawing/2014/main" id="{137AB746-6E4F-BD89-F1FB-9FC22F597415}"/>
              </a:ext>
            </a:extLst>
          </p:cNvPr>
          <p:cNvSpPr txBox="1"/>
          <p:nvPr/>
        </p:nvSpPr>
        <p:spPr>
          <a:xfrm>
            <a:off x="1687286" y="2983468"/>
            <a:ext cx="8207827" cy="954107"/>
          </a:xfrm>
          <a:prstGeom prst="rect">
            <a:avLst/>
          </a:prstGeom>
          <a:noFill/>
        </p:spPr>
        <p:txBody>
          <a:bodyPr wrap="square" rtlCol="0">
            <a:sp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Project Title : Removal of booking country from application </a:t>
            </a:r>
          </a:p>
        </p:txBody>
      </p:sp>
      <p:sp>
        <p:nvSpPr>
          <p:cNvPr id="5" name="TextBox 4">
            <a:extLst>
              <a:ext uri="{FF2B5EF4-FFF2-40B4-BE49-F238E27FC236}">
                <a16:creationId xmlns:a16="http://schemas.microsoft.com/office/drawing/2014/main" id="{DAF95CC2-372A-36A2-7CD7-AD6CBDE941C2}"/>
              </a:ext>
            </a:extLst>
          </p:cNvPr>
          <p:cNvSpPr txBox="1"/>
          <p:nvPr/>
        </p:nvSpPr>
        <p:spPr>
          <a:xfrm>
            <a:off x="9122229" y="5970883"/>
            <a:ext cx="3069771" cy="646331"/>
          </a:xfrm>
          <a:prstGeom prst="rect">
            <a:avLst/>
          </a:prstGeom>
          <a:noFill/>
        </p:spPr>
        <p:txBody>
          <a:bodyPr wrap="square" rtlCol="0">
            <a:spAutoFit/>
          </a:bodyPr>
          <a:lstStyle/>
          <a:p>
            <a:r>
              <a:rPr lang="en-US" dirty="0">
                <a:latin typeface="Tahoma" panose="020B0604030504040204" pitchFamily="34" charset="0"/>
                <a:ea typeface="Tahoma" panose="020B0604030504040204" pitchFamily="34" charset="0"/>
                <a:cs typeface="Tahoma" panose="020B0604030504040204" pitchFamily="34" charset="0"/>
              </a:rPr>
              <a:t>Prepared By :  Anjali Mehta</a:t>
            </a:r>
          </a:p>
          <a:p>
            <a:r>
              <a:rPr lang="en-US" dirty="0">
                <a:latin typeface="Tahoma" panose="020B0604030504040204" pitchFamily="34" charset="0"/>
                <a:ea typeface="Tahoma" panose="020B0604030504040204" pitchFamily="34" charset="0"/>
                <a:cs typeface="Tahoma" panose="020B0604030504040204" pitchFamily="34" charset="0"/>
              </a:rPr>
              <a:t>Date : 03/03/2025</a:t>
            </a:r>
          </a:p>
        </p:txBody>
      </p:sp>
    </p:spTree>
    <p:extLst>
      <p:ext uri="{BB962C8B-B14F-4D97-AF65-F5344CB8AC3E}">
        <p14:creationId xmlns:p14="http://schemas.microsoft.com/office/powerpoint/2010/main" val="915783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79523-2EC2-DB21-F4E8-E3C5FE08D888}"/>
              </a:ext>
            </a:extLst>
          </p:cNvPr>
          <p:cNvSpPr>
            <a:spLocks noGrp="1"/>
          </p:cNvSpPr>
          <p:nvPr>
            <p:ph type="title"/>
          </p:nvPr>
        </p:nvSpPr>
        <p:spPr>
          <a:xfrm>
            <a:off x="568477" y="402771"/>
            <a:ext cx="8596668" cy="1320800"/>
          </a:xfrm>
        </p:spPr>
        <p:txBody>
          <a:bodyPr/>
          <a:lstStyle/>
          <a:p>
            <a:r>
              <a:rPr lang="en-US" b="1" dirty="0"/>
              <a:t>Success Criteria</a:t>
            </a:r>
          </a:p>
        </p:txBody>
      </p:sp>
      <p:sp>
        <p:nvSpPr>
          <p:cNvPr id="3" name="Content Placeholder 2">
            <a:extLst>
              <a:ext uri="{FF2B5EF4-FFF2-40B4-BE49-F238E27FC236}">
                <a16:creationId xmlns:a16="http://schemas.microsoft.com/office/drawing/2014/main" id="{96030B53-96EC-A926-A7E0-2039779F88EA}"/>
              </a:ext>
            </a:extLst>
          </p:cNvPr>
          <p:cNvSpPr>
            <a:spLocks noGrp="1"/>
          </p:cNvSpPr>
          <p:nvPr>
            <p:ph idx="1"/>
          </p:nvPr>
        </p:nvSpPr>
        <p:spPr>
          <a:xfrm>
            <a:off x="568477" y="1267961"/>
            <a:ext cx="8825894" cy="4697411"/>
          </a:xfrm>
        </p:spPr>
        <p:txBody>
          <a:bodyPr>
            <a:noAutofit/>
          </a:bodyPr>
          <a:lstStyle/>
          <a:p>
            <a:pPr>
              <a:buFont typeface="Wingdings" panose="05000000000000000000" pitchFamily="2" charset="2"/>
              <a:buChar char="Ø"/>
            </a:pPr>
            <a:r>
              <a:rPr lang="en-US" dirty="0">
                <a:latin typeface="Tahoma" panose="020B0604030504040204" pitchFamily="34" charset="0"/>
                <a:ea typeface="Tahoma" panose="020B0604030504040204" pitchFamily="34" charset="0"/>
                <a:cs typeface="Tahoma" panose="020B0604030504040204" pitchFamily="34" charset="0"/>
              </a:rPr>
              <a:t>No </a:t>
            </a:r>
            <a:r>
              <a:rPr lang="en-US" b="1" dirty="0">
                <a:latin typeface="Tahoma" panose="020B0604030504040204" pitchFamily="34" charset="0"/>
                <a:ea typeface="Tahoma" panose="020B0604030504040204" pitchFamily="34" charset="0"/>
                <a:cs typeface="Tahoma" panose="020B0604030504040204" pitchFamily="34" charset="0"/>
              </a:rPr>
              <a:t>Canada-related alerts, cases, or data</a:t>
            </a:r>
            <a:r>
              <a:rPr lang="en-US" dirty="0">
                <a:latin typeface="Tahoma" panose="020B0604030504040204" pitchFamily="34" charset="0"/>
                <a:ea typeface="Tahoma" panose="020B0604030504040204" pitchFamily="34" charset="0"/>
                <a:cs typeface="Tahoma" panose="020B0604030504040204" pitchFamily="34" charset="0"/>
              </a:rPr>
              <a:t> remain in FCR post-implementation.</a:t>
            </a:r>
          </a:p>
          <a:p>
            <a:pPr>
              <a:buFont typeface="Wingdings" panose="05000000000000000000" pitchFamily="2" charset="2"/>
              <a:buChar char="Ø"/>
            </a:pPr>
            <a:r>
              <a:rPr lang="en-US" dirty="0">
                <a:latin typeface="Tahoma" panose="020B0604030504040204" pitchFamily="34" charset="0"/>
                <a:ea typeface="Tahoma" panose="020B0604030504040204" pitchFamily="34" charset="0"/>
                <a:cs typeface="Tahoma" panose="020B0604030504040204" pitchFamily="34" charset="0"/>
              </a:rPr>
              <a:t>Canada-specific rules, screening logic, and reference data fully removed.</a:t>
            </a:r>
          </a:p>
          <a:p>
            <a:pPr>
              <a:buFont typeface="Wingdings" panose="05000000000000000000" pitchFamily="2" charset="2"/>
              <a:buChar char="Ø"/>
            </a:pPr>
            <a:r>
              <a:rPr lang="en-US" dirty="0">
                <a:latin typeface="Tahoma" panose="020B0604030504040204" pitchFamily="34" charset="0"/>
                <a:ea typeface="Tahoma" panose="020B0604030504040204" pitchFamily="34" charset="0"/>
                <a:cs typeface="Tahoma" panose="020B0604030504040204" pitchFamily="34" charset="0"/>
              </a:rPr>
              <a:t>No adverse impact on global risk scoring, dashboards, or compliance processes.</a:t>
            </a:r>
          </a:p>
          <a:p>
            <a:pPr>
              <a:buFont typeface="Wingdings" panose="05000000000000000000" pitchFamily="2" charset="2"/>
              <a:buChar char="Ø"/>
            </a:pPr>
            <a:r>
              <a:rPr lang="en-US" dirty="0">
                <a:latin typeface="Tahoma" panose="020B0604030504040204" pitchFamily="34" charset="0"/>
                <a:ea typeface="Tahoma" panose="020B0604030504040204" pitchFamily="34" charset="0"/>
                <a:cs typeface="Tahoma" panose="020B0604030504040204" pitchFamily="34" charset="0"/>
              </a:rPr>
              <a:t>Full audit trail demonstrating </a:t>
            </a:r>
            <a:r>
              <a:rPr lang="en-US" b="1" dirty="0">
                <a:latin typeface="Tahoma" panose="020B0604030504040204" pitchFamily="34" charset="0"/>
                <a:ea typeface="Tahoma" panose="020B0604030504040204" pitchFamily="34" charset="0"/>
                <a:cs typeface="Tahoma" panose="020B0604030504040204" pitchFamily="34" charset="0"/>
              </a:rPr>
              <a:t>compliant data removal and system change controls</a:t>
            </a:r>
            <a:r>
              <a:rPr lang="en-US" dirty="0">
                <a:latin typeface="Tahoma" panose="020B0604030504040204" pitchFamily="34" charset="0"/>
                <a:ea typeface="Tahoma" panose="020B0604030504040204" pitchFamily="34" charset="0"/>
                <a:cs typeface="Tahoma" panose="020B0604030504040204" pitchFamily="34" charset="0"/>
              </a:rPr>
              <a:t>.</a:t>
            </a:r>
          </a:p>
          <a:p>
            <a:pPr>
              <a:buFont typeface="Wingdings" panose="05000000000000000000" pitchFamily="2" charset="2"/>
              <a:buChar char="Ø"/>
            </a:pPr>
            <a:r>
              <a:rPr lang="en-US" dirty="0">
                <a:latin typeface="Tahoma" panose="020B0604030504040204" pitchFamily="34" charset="0"/>
                <a:ea typeface="Tahoma" panose="020B0604030504040204" pitchFamily="34" charset="0"/>
                <a:cs typeface="Tahoma" panose="020B0604030504040204" pitchFamily="34" charset="0"/>
              </a:rPr>
              <a:t>Positive sign-off from key stakeholders: </a:t>
            </a:r>
            <a:r>
              <a:rPr lang="en-US" b="1" dirty="0">
                <a:latin typeface="Tahoma" panose="020B0604030504040204" pitchFamily="34" charset="0"/>
                <a:ea typeface="Tahoma" panose="020B0604030504040204" pitchFamily="34" charset="0"/>
                <a:cs typeface="Tahoma" panose="020B0604030504040204" pitchFamily="34" charset="0"/>
              </a:rPr>
              <a:t>Compliance, Risk, Operations, and Technology</a:t>
            </a:r>
            <a:r>
              <a:rPr lang="en-US"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317828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C3846-AD3F-0BE5-8F66-DB735E1248F3}"/>
              </a:ext>
            </a:extLst>
          </p:cNvPr>
          <p:cNvSpPr>
            <a:spLocks noGrp="1"/>
          </p:cNvSpPr>
          <p:nvPr>
            <p:ph type="title"/>
          </p:nvPr>
        </p:nvSpPr>
        <p:spPr>
          <a:xfrm>
            <a:off x="677334" y="609600"/>
            <a:ext cx="8596668" cy="1320800"/>
          </a:xfrm>
        </p:spPr>
        <p:txBody>
          <a:bodyPr>
            <a:normAutofit/>
          </a:bodyPr>
          <a:lstStyle/>
          <a:p>
            <a:r>
              <a:rPr lang="en-US" b="1" dirty="0"/>
              <a:t>Methods/Approach</a:t>
            </a:r>
          </a:p>
        </p:txBody>
      </p:sp>
      <p:graphicFrame>
        <p:nvGraphicFramePr>
          <p:cNvPr id="4" name="Content Placeholder 3">
            <a:extLst>
              <a:ext uri="{FF2B5EF4-FFF2-40B4-BE49-F238E27FC236}">
                <a16:creationId xmlns:a16="http://schemas.microsoft.com/office/drawing/2014/main" id="{CF6B616C-84CF-FE56-68A8-90641462CA86}"/>
              </a:ext>
            </a:extLst>
          </p:cNvPr>
          <p:cNvGraphicFramePr>
            <a:graphicFrameLocks noGrp="1"/>
          </p:cNvGraphicFramePr>
          <p:nvPr>
            <p:ph idx="1"/>
            <p:extLst>
              <p:ext uri="{D42A27DB-BD31-4B8C-83A1-F6EECF244321}">
                <p14:modId xmlns:p14="http://schemas.microsoft.com/office/powerpoint/2010/main" val="840111554"/>
              </p:ext>
            </p:extLst>
          </p:nvPr>
        </p:nvGraphicFramePr>
        <p:xfrm>
          <a:off x="794751" y="1930400"/>
          <a:ext cx="7948878" cy="3881440"/>
        </p:xfrm>
        <a:graphic>
          <a:graphicData uri="http://schemas.openxmlformats.org/drawingml/2006/table">
            <a:tbl>
              <a:tblPr>
                <a:tableStyleId>{8799B23B-EC83-4686-B30A-512413B5E67A}</a:tableStyleId>
              </a:tblPr>
              <a:tblGrid>
                <a:gridCol w="1735552">
                  <a:extLst>
                    <a:ext uri="{9D8B030D-6E8A-4147-A177-3AD203B41FA5}">
                      <a16:colId xmlns:a16="http://schemas.microsoft.com/office/drawing/2014/main" val="731821843"/>
                    </a:ext>
                  </a:extLst>
                </a:gridCol>
                <a:gridCol w="6213326">
                  <a:extLst>
                    <a:ext uri="{9D8B030D-6E8A-4147-A177-3AD203B41FA5}">
                      <a16:colId xmlns:a16="http://schemas.microsoft.com/office/drawing/2014/main" val="3664293778"/>
                    </a:ext>
                  </a:extLst>
                </a:gridCol>
              </a:tblGrid>
              <a:tr h="343225">
                <a:tc>
                  <a:txBody>
                    <a:bodyPr/>
                    <a:lstStyle/>
                    <a:p>
                      <a:pPr algn="l" fontAlgn="t">
                        <a:buNone/>
                      </a:pPr>
                      <a:r>
                        <a:rPr lang="en-US" sz="1900" b="1" u="none" strike="noStrike">
                          <a:solidFill>
                            <a:srgbClr val="000000"/>
                          </a:solidFill>
                          <a:effectLst/>
                        </a:rPr>
                        <a:t>Sprint Phase</a:t>
                      </a:r>
                      <a:endParaRPr lang="en-US" sz="2900" b="0" i="0" u="none" strike="noStrike">
                        <a:effectLst/>
                        <a:latin typeface="Arial" panose="020B0604020202020204" pitchFamily="34" charset="0"/>
                      </a:endParaRPr>
                    </a:p>
                  </a:txBody>
                  <a:tcPr marL="10090" marR="10090" marT="10090" marB="0"/>
                </a:tc>
                <a:tc>
                  <a:txBody>
                    <a:bodyPr/>
                    <a:lstStyle/>
                    <a:p>
                      <a:pPr algn="l" fontAlgn="t">
                        <a:buNone/>
                      </a:pPr>
                      <a:r>
                        <a:rPr lang="en-US" sz="1900" b="1" u="none" strike="noStrike">
                          <a:solidFill>
                            <a:srgbClr val="000000"/>
                          </a:solidFill>
                          <a:effectLst/>
                        </a:rPr>
                        <a:t>Key Deliverables</a:t>
                      </a:r>
                      <a:endParaRPr lang="en-US" sz="2900" b="0" i="0" u="none" strike="noStrike">
                        <a:effectLst/>
                        <a:latin typeface="Arial" panose="020B0604020202020204" pitchFamily="34" charset="0"/>
                      </a:endParaRPr>
                    </a:p>
                  </a:txBody>
                  <a:tcPr marL="10090" marR="10090" marT="10090" marB="0"/>
                </a:tc>
                <a:extLst>
                  <a:ext uri="{0D108BD9-81ED-4DB2-BD59-A6C34878D82A}">
                    <a16:rowId xmlns:a16="http://schemas.microsoft.com/office/drawing/2014/main" val="3254404746"/>
                  </a:ext>
                </a:extLst>
              </a:tr>
              <a:tr h="638998">
                <a:tc>
                  <a:txBody>
                    <a:bodyPr/>
                    <a:lstStyle/>
                    <a:p>
                      <a:pPr algn="l" fontAlgn="t">
                        <a:buNone/>
                      </a:pPr>
                      <a:r>
                        <a:rPr lang="en-US" sz="1900" b="0" u="none" strike="noStrike">
                          <a:solidFill>
                            <a:srgbClr val="000000"/>
                          </a:solidFill>
                          <a:effectLst/>
                        </a:rPr>
                        <a:t>Sprint 0</a:t>
                      </a:r>
                      <a:endParaRPr lang="en-US" sz="2900" b="0" i="0" u="none" strike="noStrike">
                        <a:effectLst/>
                        <a:latin typeface="Arial" panose="020B0604020202020204" pitchFamily="34" charset="0"/>
                      </a:endParaRPr>
                    </a:p>
                  </a:txBody>
                  <a:tcPr marL="10090" marR="10090" marT="10090" marB="0"/>
                </a:tc>
                <a:tc>
                  <a:txBody>
                    <a:bodyPr/>
                    <a:lstStyle/>
                    <a:p>
                      <a:pPr algn="l" fontAlgn="t">
                        <a:buNone/>
                      </a:pPr>
                      <a:r>
                        <a:rPr lang="en-US" sz="1900" b="0" u="none" strike="noStrike" dirty="0">
                          <a:solidFill>
                            <a:srgbClr val="000000"/>
                          </a:solidFill>
                          <a:effectLst/>
                        </a:rPr>
                        <a:t>Discovery - Confirm Canada footprint in FCR (data, rules, dashboards, reports)</a:t>
                      </a:r>
                      <a:endParaRPr lang="en-US" sz="2900" b="0" i="0" u="none" strike="noStrike" dirty="0">
                        <a:effectLst/>
                        <a:latin typeface="Arial" panose="020B0604020202020204" pitchFamily="34" charset="0"/>
                      </a:endParaRPr>
                    </a:p>
                  </a:txBody>
                  <a:tcPr marL="10090" marR="10090" marT="10090" marB="0"/>
                </a:tc>
                <a:extLst>
                  <a:ext uri="{0D108BD9-81ED-4DB2-BD59-A6C34878D82A}">
                    <a16:rowId xmlns:a16="http://schemas.microsoft.com/office/drawing/2014/main" val="2339241270"/>
                  </a:ext>
                </a:extLst>
              </a:tr>
              <a:tr h="638998">
                <a:tc>
                  <a:txBody>
                    <a:bodyPr/>
                    <a:lstStyle/>
                    <a:p>
                      <a:pPr algn="l" fontAlgn="t">
                        <a:buNone/>
                      </a:pPr>
                      <a:r>
                        <a:rPr lang="en-US" sz="1900" b="0" u="none" strike="noStrike">
                          <a:solidFill>
                            <a:srgbClr val="000000"/>
                          </a:solidFill>
                          <a:effectLst/>
                        </a:rPr>
                        <a:t>Sprint 1-2</a:t>
                      </a:r>
                      <a:endParaRPr lang="en-US" sz="2900" b="0" i="0" u="none" strike="noStrike">
                        <a:effectLst/>
                        <a:latin typeface="Arial" panose="020B0604020202020204" pitchFamily="34" charset="0"/>
                      </a:endParaRPr>
                    </a:p>
                  </a:txBody>
                  <a:tcPr marL="10090" marR="10090" marT="10090" marB="0"/>
                </a:tc>
                <a:tc>
                  <a:txBody>
                    <a:bodyPr/>
                    <a:lstStyle/>
                    <a:p>
                      <a:pPr algn="l" fontAlgn="t">
                        <a:buNone/>
                      </a:pPr>
                      <a:r>
                        <a:rPr lang="en-US" sz="1900" b="0" u="none" strike="noStrike" dirty="0">
                          <a:solidFill>
                            <a:srgbClr val="000000"/>
                          </a:solidFill>
                          <a:effectLst/>
                        </a:rPr>
                        <a:t>Removal of Canada-specific </a:t>
                      </a:r>
                      <a:r>
                        <a:rPr lang="en-US" sz="1900" b="1" u="none" strike="noStrike" dirty="0">
                          <a:solidFill>
                            <a:srgbClr val="000000"/>
                          </a:solidFill>
                          <a:effectLst/>
                        </a:rPr>
                        <a:t>rules, configurations, and data feeds</a:t>
                      </a:r>
                      <a:endParaRPr lang="en-US" sz="2900" b="0" i="0" u="none" strike="noStrike" dirty="0">
                        <a:effectLst/>
                        <a:latin typeface="Arial" panose="020B0604020202020204" pitchFamily="34" charset="0"/>
                      </a:endParaRPr>
                    </a:p>
                  </a:txBody>
                  <a:tcPr marL="10090" marR="10090" marT="10090" marB="0"/>
                </a:tc>
                <a:extLst>
                  <a:ext uri="{0D108BD9-81ED-4DB2-BD59-A6C34878D82A}">
                    <a16:rowId xmlns:a16="http://schemas.microsoft.com/office/drawing/2014/main" val="414642176"/>
                  </a:ext>
                </a:extLst>
              </a:tr>
              <a:tr h="638998">
                <a:tc>
                  <a:txBody>
                    <a:bodyPr/>
                    <a:lstStyle/>
                    <a:p>
                      <a:pPr algn="l" fontAlgn="t">
                        <a:buNone/>
                      </a:pPr>
                      <a:r>
                        <a:rPr lang="en-US" sz="1900" b="0" u="none" strike="noStrike">
                          <a:solidFill>
                            <a:srgbClr val="000000"/>
                          </a:solidFill>
                          <a:effectLst/>
                        </a:rPr>
                        <a:t>Sprint 3-4</a:t>
                      </a:r>
                      <a:endParaRPr lang="en-US" sz="2900" b="0" i="0" u="none" strike="noStrike">
                        <a:effectLst/>
                        <a:latin typeface="Arial" panose="020B0604020202020204" pitchFamily="34" charset="0"/>
                      </a:endParaRPr>
                    </a:p>
                  </a:txBody>
                  <a:tcPr marL="10090" marR="10090" marT="10090" marB="0"/>
                </a:tc>
                <a:tc>
                  <a:txBody>
                    <a:bodyPr/>
                    <a:lstStyle/>
                    <a:p>
                      <a:pPr algn="l" fontAlgn="t">
                        <a:buNone/>
                      </a:pPr>
                      <a:r>
                        <a:rPr lang="en-US" sz="1900" b="0" u="none" strike="noStrike">
                          <a:solidFill>
                            <a:srgbClr val="000000"/>
                          </a:solidFill>
                          <a:effectLst/>
                        </a:rPr>
                        <a:t>Data extraction (if retention needed) + physical data removal</a:t>
                      </a:r>
                      <a:endParaRPr lang="en-US" sz="2900" b="0" i="0" u="none" strike="noStrike">
                        <a:effectLst/>
                        <a:latin typeface="Arial" panose="020B0604020202020204" pitchFamily="34" charset="0"/>
                      </a:endParaRPr>
                    </a:p>
                  </a:txBody>
                  <a:tcPr marL="10090" marR="10090" marT="10090" marB="0"/>
                </a:tc>
                <a:extLst>
                  <a:ext uri="{0D108BD9-81ED-4DB2-BD59-A6C34878D82A}">
                    <a16:rowId xmlns:a16="http://schemas.microsoft.com/office/drawing/2014/main" val="1711868671"/>
                  </a:ext>
                </a:extLst>
              </a:tr>
              <a:tr h="638998">
                <a:tc>
                  <a:txBody>
                    <a:bodyPr/>
                    <a:lstStyle/>
                    <a:p>
                      <a:pPr algn="l" fontAlgn="t">
                        <a:buNone/>
                      </a:pPr>
                      <a:r>
                        <a:rPr lang="en-US" sz="1900" b="0" u="none" strike="noStrike">
                          <a:solidFill>
                            <a:srgbClr val="000000"/>
                          </a:solidFill>
                          <a:effectLst/>
                        </a:rPr>
                        <a:t>Sprint 5</a:t>
                      </a:r>
                      <a:endParaRPr lang="en-US" sz="2900" b="0" i="0" u="none" strike="noStrike">
                        <a:effectLst/>
                        <a:latin typeface="Arial" panose="020B0604020202020204" pitchFamily="34" charset="0"/>
                      </a:endParaRPr>
                    </a:p>
                  </a:txBody>
                  <a:tcPr marL="10090" marR="10090" marT="10090" marB="0"/>
                </a:tc>
                <a:tc>
                  <a:txBody>
                    <a:bodyPr/>
                    <a:lstStyle/>
                    <a:p>
                      <a:pPr algn="l" fontAlgn="t">
                        <a:buNone/>
                      </a:pPr>
                      <a:r>
                        <a:rPr lang="en-US" sz="1900" b="0" u="none" strike="noStrike">
                          <a:solidFill>
                            <a:srgbClr val="000000"/>
                          </a:solidFill>
                          <a:effectLst/>
                        </a:rPr>
                        <a:t>Full regression testing - ensure global functionality not impacted</a:t>
                      </a:r>
                      <a:endParaRPr lang="en-US" sz="2900" b="0" i="0" u="none" strike="noStrike">
                        <a:effectLst/>
                        <a:latin typeface="Arial" panose="020B0604020202020204" pitchFamily="34" charset="0"/>
                      </a:endParaRPr>
                    </a:p>
                  </a:txBody>
                  <a:tcPr marL="10090" marR="10090" marT="10090" marB="0"/>
                </a:tc>
                <a:extLst>
                  <a:ext uri="{0D108BD9-81ED-4DB2-BD59-A6C34878D82A}">
                    <a16:rowId xmlns:a16="http://schemas.microsoft.com/office/drawing/2014/main" val="4074862433"/>
                  </a:ext>
                </a:extLst>
              </a:tr>
              <a:tr h="343225">
                <a:tc>
                  <a:txBody>
                    <a:bodyPr/>
                    <a:lstStyle/>
                    <a:p>
                      <a:pPr algn="l" fontAlgn="t">
                        <a:buNone/>
                      </a:pPr>
                      <a:r>
                        <a:rPr lang="en-US" sz="1900" b="0" u="none" strike="noStrike">
                          <a:solidFill>
                            <a:srgbClr val="000000"/>
                          </a:solidFill>
                          <a:effectLst/>
                        </a:rPr>
                        <a:t>Sprint 6</a:t>
                      </a:r>
                      <a:endParaRPr lang="en-US" sz="2900" b="0" i="0" u="none" strike="noStrike">
                        <a:effectLst/>
                        <a:latin typeface="Arial" panose="020B0604020202020204" pitchFamily="34" charset="0"/>
                      </a:endParaRPr>
                    </a:p>
                  </a:txBody>
                  <a:tcPr marL="10090" marR="10090" marT="10090" marB="0"/>
                </a:tc>
                <a:tc>
                  <a:txBody>
                    <a:bodyPr/>
                    <a:lstStyle/>
                    <a:p>
                      <a:pPr algn="l" fontAlgn="t">
                        <a:buNone/>
                      </a:pPr>
                      <a:r>
                        <a:rPr lang="en-US" sz="1900" b="0" u="none" strike="noStrike">
                          <a:solidFill>
                            <a:srgbClr val="000000"/>
                          </a:solidFill>
                          <a:effectLst/>
                        </a:rPr>
                        <a:t>Compliance review, UAT, and final sign-off</a:t>
                      </a:r>
                      <a:endParaRPr lang="en-US" sz="2900" b="0" i="0" u="none" strike="noStrike">
                        <a:effectLst/>
                        <a:latin typeface="Arial" panose="020B0604020202020204" pitchFamily="34" charset="0"/>
                      </a:endParaRPr>
                    </a:p>
                  </a:txBody>
                  <a:tcPr marL="10090" marR="10090" marT="10090" marB="0"/>
                </a:tc>
                <a:extLst>
                  <a:ext uri="{0D108BD9-81ED-4DB2-BD59-A6C34878D82A}">
                    <a16:rowId xmlns:a16="http://schemas.microsoft.com/office/drawing/2014/main" val="1980016224"/>
                  </a:ext>
                </a:extLst>
              </a:tr>
              <a:tr h="638998">
                <a:tc>
                  <a:txBody>
                    <a:bodyPr/>
                    <a:lstStyle/>
                    <a:p>
                      <a:pPr algn="l" fontAlgn="t">
                        <a:buNone/>
                      </a:pPr>
                      <a:r>
                        <a:rPr lang="en-US" sz="1900" b="0" u="none" strike="noStrike">
                          <a:solidFill>
                            <a:srgbClr val="000000"/>
                          </a:solidFill>
                          <a:effectLst/>
                        </a:rPr>
                        <a:t>Post Go-Live</a:t>
                      </a:r>
                      <a:endParaRPr lang="en-US" sz="2900" b="0" i="0" u="none" strike="noStrike">
                        <a:effectLst/>
                        <a:latin typeface="Arial" panose="020B0604020202020204" pitchFamily="34" charset="0"/>
                      </a:endParaRPr>
                    </a:p>
                  </a:txBody>
                  <a:tcPr marL="10090" marR="10090" marT="10090" marB="0"/>
                </a:tc>
                <a:tc>
                  <a:txBody>
                    <a:bodyPr/>
                    <a:lstStyle/>
                    <a:p>
                      <a:pPr algn="l" fontAlgn="t">
                        <a:buNone/>
                      </a:pPr>
                      <a:r>
                        <a:rPr lang="en-US" sz="1900" b="0" u="none" strike="noStrike" dirty="0">
                          <a:solidFill>
                            <a:srgbClr val="000000"/>
                          </a:solidFill>
                          <a:effectLst/>
                        </a:rPr>
                        <a:t>Monitor for 2 weeks, ensure no unexpected alerts, data issues</a:t>
                      </a:r>
                      <a:endParaRPr lang="en-US" sz="2900" b="0" i="0" u="none" strike="noStrike" dirty="0">
                        <a:effectLst/>
                        <a:latin typeface="Arial" panose="020B0604020202020204" pitchFamily="34" charset="0"/>
                      </a:endParaRPr>
                    </a:p>
                  </a:txBody>
                  <a:tcPr marL="10090" marR="10090" marT="10090" marB="0"/>
                </a:tc>
                <a:extLst>
                  <a:ext uri="{0D108BD9-81ED-4DB2-BD59-A6C34878D82A}">
                    <a16:rowId xmlns:a16="http://schemas.microsoft.com/office/drawing/2014/main" val="1448174387"/>
                  </a:ext>
                </a:extLst>
              </a:tr>
            </a:tbl>
          </a:graphicData>
        </a:graphic>
      </p:graphicFrame>
    </p:spTree>
    <p:extLst>
      <p:ext uri="{BB962C8B-B14F-4D97-AF65-F5344CB8AC3E}">
        <p14:creationId xmlns:p14="http://schemas.microsoft.com/office/powerpoint/2010/main" val="102760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Rectangle 1">
            <a:extLst>
              <a:ext uri="{FF2B5EF4-FFF2-40B4-BE49-F238E27FC236}">
                <a16:creationId xmlns:a16="http://schemas.microsoft.com/office/drawing/2014/main" id="{74FBB9E6-8005-BAAD-4997-170533F00D98}"/>
              </a:ext>
            </a:extLst>
          </p:cNvPr>
          <p:cNvGraphicFramePr>
            <a:graphicFrameLocks noGrp="1"/>
          </p:cNvGraphicFramePr>
          <p:nvPr>
            <p:ph idx="1"/>
            <p:extLst>
              <p:ext uri="{D42A27DB-BD31-4B8C-83A1-F6EECF244321}">
                <p14:modId xmlns:p14="http://schemas.microsoft.com/office/powerpoint/2010/main" val="4269801817"/>
              </p:ext>
            </p:extLst>
          </p:nvPr>
        </p:nvGraphicFramePr>
        <p:xfrm>
          <a:off x="1091520" y="1050245"/>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6684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EA398-D20E-4703-50D2-982F094A854F}"/>
              </a:ext>
            </a:extLst>
          </p:cNvPr>
          <p:cNvSpPr>
            <a:spLocks noGrp="1"/>
          </p:cNvSpPr>
          <p:nvPr>
            <p:ph type="title"/>
          </p:nvPr>
        </p:nvSpPr>
        <p:spPr>
          <a:xfrm>
            <a:off x="677334" y="609600"/>
            <a:ext cx="8596668" cy="1320800"/>
          </a:xfrm>
        </p:spPr>
        <p:txBody>
          <a:bodyPr>
            <a:normAutofit/>
          </a:bodyPr>
          <a:lstStyle/>
          <a:p>
            <a:r>
              <a:rPr lang="en-US"/>
              <a:t>Deliverables</a:t>
            </a:r>
            <a:br>
              <a:rPr lang="en-US"/>
            </a:br>
            <a:endParaRPr lang="en-US" dirty="0"/>
          </a:p>
        </p:txBody>
      </p:sp>
      <p:graphicFrame>
        <p:nvGraphicFramePr>
          <p:cNvPr id="4" name="Content Placeholder 3">
            <a:extLst>
              <a:ext uri="{FF2B5EF4-FFF2-40B4-BE49-F238E27FC236}">
                <a16:creationId xmlns:a16="http://schemas.microsoft.com/office/drawing/2014/main" id="{8EA0814F-CB8C-48BD-6E0C-72666DD6BC27}"/>
              </a:ext>
            </a:extLst>
          </p:cNvPr>
          <p:cNvGraphicFramePr>
            <a:graphicFrameLocks noGrp="1"/>
          </p:cNvGraphicFramePr>
          <p:nvPr>
            <p:ph idx="1"/>
            <p:extLst>
              <p:ext uri="{D42A27DB-BD31-4B8C-83A1-F6EECF244321}">
                <p14:modId xmlns:p14="http://schemas.microsoft.com/office/powerpoint/2010/main" val="2114653599"/>
              </p:ext>
            </p:extLst>
          </p:nvPr>
        </p:nvGraphicFramePr>
        <p:xfrm>
          <a:off x="677334" y="1736045"/>
          <a:ext cx="7984883" cy="3881440"/>
        </p:xfrm>
        <a:graphic>
          <a:graphicData uri="http://schemas.openxmlformats.org/drawingml/2006/table">
            <a:tbl>
              <a:tblPr>
                <a:tableStyleId>{5C22544A-7EE6-4342-B048-85BDC9FD1C3A}</a:tableStyleId>
              </a:tblPr>
              <a:tblGrid>
                <a:gridCol w="3946997">
                  <a:extLst>
                    <a:ext uri="{9D8B030D-6E8A-4147-A177-3AD203B41FA5}">
                      <a16:colId xmlns:a16="http://schemas.microsoft.com/office/drawing/2014/main" val="1620001679"/>
                    </a:ext>
                  </a:extLst>
                </a:gridCol>
                <a:gridCol w="4037886">
                  <a:extLst>
                    <a:ext uri="{9D8B030D-6E8A-4147-A177-3AD203B41FA5}">
                      <a16:colId xmlns:a16="http://schemas.microsoft.com/office/drawing/2014/main" val="327677436"/>
                    </a:ext>
                  </a:extLst>
                </a:gridCol>
              </a:tblGrid>
              <a:tr h="388895">
                <a:tc>
                  <a:txBody>
                    <a:bodyPr/>
                    <a:lstStyle/>
                    <a:p>
                      <a:pPr algn="l" fontAlgn="t"/>
                      <a:r>
                        <a:rPr lang="en-US" sz="1800" b="1" u="none" strike="noStrike" dirty="0">
                          <a:effectLst/>
                          <a:latin typeface="Tahoma" panose="020B0604030504040204" pitchFamily="34" charset="0"/>
                          <a:ea typeface="Tahoma" panose="020B0604030504040204" pitchFamily="34" charset="0"/>
                          <a:cs typeface="Tahoma" panose="020B0604030504040204" pitchFamily="34" charset="0"/>
                        </a:rPr>
                        <a:t>Deliverable</a:t>
                      </a:r>
                      <a:endParaRPr lang="en-US" sz="18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1728" marR="11728" marT="11728" marB="0"/>
                </a:tc>
                <a:tc>
                  <a:txBody>
                    <a:bodyPr/>
                    <a:lstStyle/>
                    <a:p>
                      <a:pPr algn="l" fontAlgn="t"/>
                      <a:r>
                        <a:rPr lang="en-US" sz="1800" b="1" u="none" strike="noStrike" dirty="0">
                          <a:effectLst/>
                          <a:latin typeface="Tahoma" panose="020B0604030504040204" pitchFamily="34" charset="0"/>
                          <a:ea typeface="Tahoma" panose="020B0604030504040204" pitchFamily="34" charset="0"/>
                          <a:cs typeface="Tahoma" panose="020B0604030504040204" pitchFamily="34" charset="0"/>
                        </a:rPr>
                        <a:t>Description</a:t>
                      </a:r>
                      <a:endParaRPr lang="en-US" sz="18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1728" marR="11728" marT="11728" marB="0"/>
                </a:tc>
                <a:extLst>
                  <a:ext uri="{0D108BD9-81ED-4DB2-BD59-A6C34878D82A}">
                    <a16:rowId xmlns:a16="http://schemas.microsoft.com/office/drawing/2014/main" val="1150410410"/>
                  </a:ext>
                </a:extLst>
              </a:tr>
              <a:tr h="698509">
                <a:tc>
                  <a:txBody>
                    <a:bodyPr/>
                    <a:lstStyle/>
                    <a:p>
                      <a:pPr algn="l" fontAlgn="t"/>
                      <a:r>
                        <a:rPr lang="en-US" sz="1800" u="none" strike="noStrike">
                          <a:effectLst/>
                          <a:latin typeface="Tahoma" panose="020B0604030504040204" pitchFamily="34" charset="0"/>
                          <a:ea typeface="Tahoma" panose="020B0604030504040204" pitchFamily="34" charset="0"/>
                          <a:cs typeface="Tahoma" panose="020B0604030504040204" pitchFamily="34" charset="0"/>
                        </a:rPr>
                        <a:t>Canada Data Removal Report</a:t>
                      </a:r>
                      <a:endParaRPr lang="en-US" sz="18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1728" marR="11728" marT="11728" marB="0"/>
                </a:tc>
                <a:tc>
                  <a:txBody>
                    <a:bodyPr/>
                    <a:lstStyle/>
                    <a:p>
                      <a:pPr algn="l" fontAlgn="t"/>
                      <a:r>
                        <a:rPr lang="en-US" sz="1800" u="none" strike="noStrike" dirty="0">
                          <a:effectLst/>
                          <a:latin typeface="Tahoma" panose="020B0604030504040204" pitchFamily="34" charset="0"/>
                          <a:ea typeface="Tahoma" panose="020B0604030504040204" pitchFamily="34" charset="0"/>
                          <a:cs typeface="Tahoma" panose="020B0604030504040204" pitchFamily="34" charset="0"/>
                        </a:rPr>
                        <a:t>Confirm all Canadian data fully removed</a:t>
                      </a:r>
                      <a:endParaRPr lang="en-US" sz="18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1728" marR="11728" marT="11728" marB="0"/>
                </a:tc>
                <a:extLst>
                  <a:ext uri="{0D108BD9-81ED-4DB2-BD59-A6C34878D82A}">
                    <a16:rowId xmlns:a16="http://schemas.microsoft.com/office/drawing/2014/main" val="3838644603"/>
                  </a:ext>
                </a:extLst>
              </a:tr>
              <a:tr h="698509">
                <a:tc>
                  <a:txBody>
                    <a:bodyPr/>
                    <a:lstStyle/>
                    <a:p>
                      <a:pPr algn="l" fontAlgn="t"/>
                      <a:r>
                        <a:rPr lang="en-US" sz="1800" u="none" strike="noStrike">
                          <a:effectLst/>
                          <a:latin typeface="Tahoma" panose="020B0604030504040204" pitchFamily="34" charset="0"/>
                          <a:ea typeface="Tahoma" panose="020B0604030504040204" pitchFamily="34" charset="0"/>
                          <a:cs typeface="Tahoma" panose="020B0604030504040204" pitchFamily="34" charset="0"/>
                        </a:rPr>
                        <a:t>Updated System Configuration</a:t>
                      </a:r>
                      <a:endParaRPr lang="en-US" sz="18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1728" marR="11728" marT="11728" marB="0"/>
                </a:tc>
                <a:tc>
                  <a:txBody>
                    <a:bodyPr/>
                    <a:lstStyle/>
                    <a:p>
                      <a:pPr algn="l" fontAlgn="t"/>
                      <a:r>
                        <a:rPr lang="en-US" sz="1800" u="none" strike="noStrike">
                          <a:effectLst/>
                          <a:latin typeface="Tahoma" panose="020B0604030504040204" pitchFamily="34" charset="0"/>
                          <a:ea typeface="Tahoma" panose="020B0604030504040204" pitchFamily="34" charset="0"/>
                          <a:cs typeface="Tahoma" panose="020B0604030504040204" pitchFamily="34" charset="0"/>
                        </a:rPr>
                        <a:t>No Canada-specific rules, data feeds, or dashboards</a:t>
                      </a:r>
                      <a:endParaRPr lang="en-US" sz="18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1728" marR="11728" marT="11728" marB="0"/>
                </a:tc>
                <a:extLst>
                  <a:ext uri="{0D108BD9-81ED-4DB2-BD59-A6C34878D82A}">
                    <a16:rowId xmlns:a16="http://schemas.microsoft.com/office/drawing/2014/main" val="2859990273"/>
                  </a:ext>
                </a:extLst>
              </a:tr>
              <a:tr h="698509">
                <a:tc>
                  <a:txBody>
                    <a:bodyPr/>
                    <a:lstStyle/>
                    <a:p>
                      <a:pPr algn="l" fontAlgn="t"/>
                      <a:r>
                        <a:rPr lang="en-US" sz="1800" u="none" strike="noStrike">
                          <a:effectLst/>
                          <a:latin typeface="Tahoma" panose="020B0604030504040204" pitchFamily="34" charset="0"/>
                          <a:ea typeface="Tahoma" panose="020B0604030504040204" pitchFamily="34" charset="0"/>
                          <a:cs typeface="Tahoma" panose="020B0604030504040204" pitchFamily="34" charset="0"/>
                        </a:rPr>
                        <a:t>Compliance Sign-off</a:t>
                      </a:r>
                      <a:endParaRPr lang="en-US" sz="18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1728" marR="11728" marT="11728" marB="0"/>
                </a:tc>
                <a:tc>
                  <a:txBody>
                    <a:bodyPr/>
                    <a:lstStyle/>
                    <a:p>
                      <a:pPr algn="l" fontAlgn="t"/>
                      <a:r>
                        <a:rPr lang="en-US" sz="1800" u="none" strike="noStrike">
                          <a:effectLst/>
                          <a:latin typeface="Tahoma" panose="020B0604030504040204" pitchFamily="34" charset="0"/>
                          <a:ea typeface="Tahoma" panose="020B0604030504040204" pitchFamily="34" charset="0"/>
                          <a:cs typeface="Tahoma" panose="020B0604030504040204" pitchFamily="34" charset="0"/>
                        </a:rPr>
                        <a:t>Approval from Compliance, Legal, and Risk</a:t>
                      </a:r>
                      <a:endParaRPr lang="en-US" sz="18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1728" marR="11728" marT="11728" marB="0"/>
                </a:tc>
                <a:extLst>
                  <a:ext uri="{0D108BD9-81ED-4DB2-BD59-A6C34878D82A}">
                    <a16:rowId xmlns:a16="http://schemas.microsoft.com/office/drawing/2014/main" val="1976141274"/>
                  </a:ext>
                </a:extLst>
              </a:tr>
              <a:tr h="698509">
                <a:tc>
                  <a:txBody>
                    <a:bodyPr/>
                    <a:lstStyle/>
                    <a:p>
                      <a:pPr algn="l" fontAlgn="t"/>
                      <a:r>
                        <a:rPr lang="en-US" sz="1800" u="none" strike="noStrike">
                          <a:effectLst/>
                          <a:latin typeface="Tahoma" panose="020B0604030504040204" pitchFamily="34" charset="0"/>
                          <a:ea typeface="Tahoma" panose="020B0604030504040204" pitchFamily="34" charset="0"/>
                          <a:cs typeface="Tahoma" panose="020B0604030504040204" pitchFamily="34" charset="0"/>
                        </a:rPr>
                        <a:t>Updated Process Documentation</a:t>
                      </a:r>
                      <a:endParaRPr lang="en-US" sz="18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1728" marR="11728" marT="11728" marB="0"/>
                </a:tc>
                <a:tc>
                  <a:txBody>
                    <a:bodyPr/>
                    <a:lstStyle/>
                    <a:p>
                      <a:pPr algn="l" fontAlgn="t"/>
                      <a:r>
                        <a:rPr lang="en-US" sz="1800" u="none" strike="noStrike">
                          <a:effectLst/>
                          <a:latin typeface="Tahoma" panose="020B0604030504040204" pitchFamily="34" charset="0"/>
                          <a:ea typeface="Tahoma" panose="020B0604030504040204" pitchFamily="34" charset="0"/>
                          <a:cs typeface="Tahoma" panose="020B0604030504040204" pitchFamily="34" charset="0"/>
                        </a:rPr>
                        <a:t>Revised SOPs, process maps, and training guides</a:t>
                      </a:r>
                      <a:endParaRPr lang="en-US" sz="18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1728" marR="11728" marT="11728" marB="0"/>
                </a:tc>
                <a:extLst>
                  <a:ext uri="{0D108BD9-81ED-4DB2-BD59-A6C34878D82A}">
                    <a16:rowId xmlns:a16="http://schemas.microsoft.com/office/drawing/2014/main" val="3641152331"/>
                  </a:ext>
                </a:extLst>
              </a:tr>
              <a:tr h="698509">
                <a:tc>
                  <a:txBody>
                    <a:bodyPr/>
                    <a:lstStyle/>
                    <a:p>
                      <a:pPr algn="l" fontAlgn="t"/>
                      <a:r>
                        <a:rPr lang="en-US" sz="1800" u="none" strike="noStrike">
                          <a:effectLst/>
                          <a:latin typeface="Tahoma" panose="020B0604030504040204" pitchFamily="34" charset="0"/>
                          <a:ea typeface="Tahoma" panose="020B0604030504040204" pitchFamily="34" charset="0"/>
                          <a:cs typeface="Tahoma" panose="020B0604030504040204" pitchFamily="34" charset="0"/>
                        </a:rPr>
                        <a:t>Post-Implementation Monitoring Report</a:t>
                      </a:r>
                      <a:endParaRPr lang="en-US" sz="18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1728" marR="11728" marT="11728" marB="0"/>
                </a:tc>
                <a:tc>
                  <a:txBody>
                    <a:bodyPr/>
                    <a:lstStyle/>
                    <a:p>
                      <a:pPr algn="l" fontAlgn="t"/>
                      <a:r>
                        <a:rPr lang="en-US" sz="1800" u="none" strike="noStrike" dirty="0">
                          <a:effectLst/>
                          <a:latin typeface="Tahoma" panose="020B0604030504040204" pitchFamily="34" charset="0"/>
                          <a:ea typeface="Tahoma" panose="020B0604030504040204" pitchFamily="34" charset="0"/>
                          <a:cs typeface="Tahoma" panose="020B0604030504040204" pitchFamily="34" charset="0"/>
                        </a:rPr>
                        <a:t>Confirm stability &amp; absence of residual issues</a:t>
                      </a:r>
                      <a:endParaRPr lang="en-US" sz="18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1728" marR="11728" marT="11728" marB="0"/>
                </a:tc>
                <a:extLst>
                  <a:ext uri="{0D108BD9-81ED-4DB2-BD59-A6C34878D82A}">
                    <a16:rowId xmlns:a16="http://schemas.microsoft.com/office/drawing/2014/main" val="1027939047"/>
                  </a:ext>
                </a:extLst>
              </a:tr>
            </a:tbl>
          </a:graphicData>
        </a:graphic>
      </p:graphicFrame>
    </p:spTree>
    <p:extLst>
      <p:ext uri="{BB962C8B-B14F-4D97-AF65-F5344CB8AC3E}">
        <p14:creationId xmlns:p14="http://schemas.microsoft.com/office/powerpoint/2010/main" val="14755523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4313-3D4E-FB62-DB38-2FFF7132E969}"/>
              </a:ext>
            </a:extLst>
          </p:cNvPr>
          <p:cNvSpPr>
            <a:spLocks noGrp="1"/>
          </p:cNvSpPr>
          <p:nvPr>
            <p:ph type="title"/>
          </p:nvPr>
        </p:nvSpPr>
        <p:spPr>
          <a:xfrm>
            <a:off x="677334" y="609600"/>
            <a:ext cx="8596668" cy="1320800"/>
          </a:xfrm>
        </p:spPr>
        <p:txBody>
          <a:bodyPr>
            <a:normAutofit/>
          </a:bodyPr>
          <a:lstStyle/>
          <a:p>
            <a:r>
              <a:rPr lang="en-US" b="1"/>
              <a:t>Resources</a:t>
            </a:r>
            <a:endParaRPr lang="en-US" b="1" dirty="0"/>
          </a:p>
        </p:txBody>
      </p:sp>
      <p:graphicFrame>
        <p:nvGraphicFramePr>
          <p:cNvPr id="4" name="Content Placeholder 3">
            <a:extLst>
              <a:ext uri="{FF2B5EF4-FFF2-40B4-BE49-F238E27FC236}">
                <a16:creationId xmlns:a16="http://schemas.microsoft.com/office/drawing/2014/main" id="{BB0FFD2E-1BE1-240F-D450-E7F7A95DB3FB}"/>
              </a:ext>
            </a:extLst>
          </p:cNvPr>
          <p:cNvGraphicFramePr>
            <a:graphicFrameLocks noGrp="1"/>
          </p:cNvGraphicFramePr>
          <p:nvPr>
            <p:ph idx="1"/>
            <p:extLst>
              <p:ext uri="{D42A27DB-BD31-4B8C-83A1-F6EECF244321}">
                <p14:modId xmlns:p14="http://schemas.microsoft.com/office/powerpoint/2010/main" val="4252829228"/>
              </p:ext>
            </p:extLst>
          </p:nvPr>
        </p:nvGraphicFramePr>
        <p:xfrm>
          <a:off x="677334" y="2008011"/>
          <a:ext cx="8596313" cy="3359282"/>
        </p:xfrm>
        <a:graphic>
          <a:graphicData uri="http://schemas.openxmlformats.org/drawingml/2006/table">
            <a:tbl>
              <a:tblPr>
                <a:noFill/>
                <a:tableStyleId>{5C22544A-7EE6-4342-B048-85BDC9FD1C3A}</a:tableStyleId>
              </a:tblPr>
              <a:tblGrid>
                <a:gridCol w="3264870">
                  <a:extLst>
                    <a:ext uri="{9D8B030D-6E8A-4147-A177-3AD203B41FA5}">
                      <a16:colId xmlns:a16="http://schemas.microsoft.com/office/drawing/2014/main" val="1874416573"/>
                    </a:ext>
                  </a:extLst>
                </a:gridCol>
                <a:gridCol w="5331443">
                  <a:extLst>
                    <a:ext uri="{9D8B030D-6E8A-4147-A177-3AD203B41FA5}">
                      <a16:colId xmlns:a16="http://schemas.microsoft.com/office/drawing/2014/main" val="3722668581"/>
                    </a:ext>
                  </a:extLst>
                </a:gridCol>
              </a:tblGrid>
              <a:tr h="368003">
                <a:tc>
                  <a:txBody>
                    <a:bodyPr/>
                    <a:lstStyle/>
                    <a:p>
                      <a:pPr algn="l" fontAlgn="t"/>
                      <a:r>
                        <a:rPr lang="en-US" sz="1400" b="1"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Resources</a:t>
                      </a:r>
                      <a:endParaRPr lang="en-US" sz="1400" b="1" i="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132690" marR="4607" marT="66345" marB="66345">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tc>
                  <a:txBody>
                    <a:bodyPr/>
                    <a:lstStyle/>
                    <a:p>
                      <a:pPr algn="l" fontAlgn="t"/>
                      <a:r>
                        <a:rPr lang="en-US" sz="1400" b="1"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Role</a:t>
                      </a:r>
                      <a:endParaRPr lang="en-US" sz="1400" b="1" i="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132690" marR="4607" marT="66345" marB="66345">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extLst>
                  <a:ext uri="{0D108BD9-81ED-4DB2-BD59-A6C34878D82A}">
                    <a16:rowId xmlns:a16="http://schemas.microsoft.com/office/drawing/2014/main" val="1549108777"/>
                  </a:ext>
                </a:extLst>
              </a:tr>
              <a:tr h="575632">
                <a:tc>
                  <a:txBody>
                    <a:bodyPr/>
                    <a:lstStyle/>
                    <a:p>
                      <a:pPr algn="l" fontAlgn="t"/>
                      <a:r>
                        <a:rPr lang="en-US" sz="140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Business Analyst</a:t>
                      </a:r>
                      <a:endParaRPr lang="en-US" sz="1400" b="0" i="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132690" marR="4607" marT="66345" marB="66345">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tc>
                  <a:txBody>
                    <a:bodyPr/>
                    <a:lstStyle/>
                    <a:p>
                      <a:pPr algn="l" fontAlgn="t"/>
                      <a:r>
                        <a:rPr lang="en-US" sz="140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Anjali mehta (Requirement gathering, process mapping, impact analysis)</a:t>
                      </a:r>
                      <a:endParaRPr lang="en-US" sz="1400" b="0" i="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132690" marR="4607" marT="66345" marB="66345">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extLst>
                  <a:ext uri="{0D108BD9-81ED-4DB2-BD59-A6C34878D82A}">
                    <a16:rowId xmlns:a16="http://schemas.microsoft.com/office/drawing/2014/main" val="581683455"/>
                  </a:ext>
                </a:extLst>
              </a:tr>
              <a:tr h="575632">
                <a:tc>
                  <a:txBody>
                    <a:bodyPr/>
                    <a:lstStyle/>
                    <a:p>
                      <a:pPr algn="l" fontAlgn="t"/>
                      <a:r>
                        <a:rPr lang="en-US" sz="140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Product Owner</a:t>
                      </a:r>
                      <a:endParaRPr lang="en-US" sz="1400" b="0" i="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132690" marR="4607" marT="66345" marB="66345">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tc>
                  <a:txBody>
                    <a:bodyPr/>
                    <a:lstStyle/>
                    <a:p>
                      <a:pPr algn="l" fontAlgn="t"/>
                      <a:r>
                        <a:rPr lang="en-US" sz="140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Owns backlog prioritization &amp; ensures alignment with compliance goals</a:t>
                      </a:r>
                      <a:endParaRPr lang="en-US" sz="1400" b="0" i="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132690" marR="4607" marT="66345" marB="66345">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extLst>
                  <a:ext uri="{0D108BD9-81ED-4DB2-BD59-A6C34878D82A}">
                    <a16:rowId xmlns:a16="http://schemas.microsoft.com/office/drawing/2014/main" val="18901896"/>
                  </a:ext>
                </a:extLst>
              </a:tr>
              <a:tr h="368003">
                <a:tc>
                  <a:txBody>
                    <a:bodyPr/>
                    <a:lstStyle/>
                    <a:p>
                      <a:pPr algn="l" fontAlgn="t"/>
                      <a:r>
                        <a:rPr lang="en-US" sz="140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Data Analyst</a:t>
                      </a:r>
                      <a:endParaRPr lang="en-US" sz="1400" b="0" i="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132690" marR="4607" marT="66345" marB="66345">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tc>
                  <a:txBody>
                    <a:bodyPr/>
                    <a:lstStyle/>
                    <a:p>
                      <a:pPr algn="l" fontAlgn="t"/>
                      <a:r>
                        <a:rPr lang="en-US" sz="140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Assists with data profiling, extraction, and reconciliation</a:t>
                      </a:r>
                      <a:endParaRPr lang="en-US" sz="1400" b="0" i="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132690" marR="4607" marT="66345" marB="66345">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extLst>
                  <a:ext uri="{0D108BD9-81ED-4DB2-BD59-A6C34878D82A}">
                    <a16:rowId xmlns:a16="http://schemas.microsoft.com/office/drawing/2014/main" val="324151191"/>
                  </a:ext>
                </a:extLst>
              </a:tr>
              <a:tr h="368003">
                <a:tc>
                  <a:txBody>
                    <a:bodyPr/>
                    <a:lstStyle/>
                    <a:p>
                      <a:pPr algn="l" fontAlgn="t"/>
                      <a:r>
                        <a:rPr lang="en-US" sz="140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Developers</a:t>
                      </a:r>
                      <a:endParaRPr lang="en-US" sz="1400" b="0" i="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132690" marR="4607" marT="66345" marB="66345">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tc>
                  <a:txBody>
                    <a:bodyPr/>
                    <a:lstStyle/>
                    <a:p>
                      <a:pPr algn="l" fontAlgn="t"/>
                      <a:r>
                        <a:rPr lang="en-US" sz="140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Update configurations, remove rules, adjust data pipelines</a:t>
                      </a:r>
                      <a:endParaRPr lang="en-US" sz="1400" b="0" i="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132690" marR="4607" marT="66345" marB="66345">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extLst>
                  <a:ext uri="{0D108BD9-81ED-4DB2-BD59-A6C34878D82A}">
                    <a16:rowId xmlns:a16="http://schemas.microsoft.com/office/drawing/2014/main" val="340131235"/>
                  </a:ext>
                </a:extLst>
              </a:tr>
              <a:tr h="368003">
                <a:tc>
                  <a:txBody>
                    <a:bodyPr/>
                    <a:lstStyle/>
                    <a:p>
                      <a:pPr algn="l" fontAlgn="t"/>
                      <a:r>
                        <a:rPr lang="en-US" sz="140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Testers</a:t>
                      </a:r>
                      <a:endParaRPr lang="en-US" sz="1400" b="0" i="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132690" marR="4607" marT="66345" marB="66345">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tc>
                  <a:txBody>
                    <a:bodyPr/>
                    <a:lstStyle/>
                    <a:p>
                      <a:pPr algn="l" fontAlgn="t"/>
                      <a:r>
                        <a:rPr lang="en-US" sz="140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Validate system changes, conduct regression testing</a:t>
                      </a:r>
                      <a:endParaRPr lang="en-US" sz="1400" b="0" i="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132690" marR="4607" marT="66345" marB="66345">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extLst>
                  <a:ext uri="{0D108BD9-81ED-4DB2-BD59-A6C34878D82A}">
                    <a16:rowId xmlns:a16="http://schemas.microsoft.com/office/drawing/2014/main" val="462086806"/>
                  </a:ext>
                </a:extLst>
              </a:tr>
              <a:tr h="368003">
                <a:tc>
                  <a:txBody>
                    <a:bodyPr/>
                    <a:lstStyle/>
                    <a:p>
                      <a:pPr algn="l" fontAlgn="t"/>
                      <a:r>
                        <a:rPr lang="en-US" sz="140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Compliance SMEs</a:t>
                      </a:r>
                      <a:endParaRPr lang="en-US" sz="1400" b="0" i="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132690" marR="4607" marT="66345" marB="66345">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tc>
                  <a:txBody>
                    <a:bodyPr/>
                    <a:lstStyle/>
                    <a:p>
                      <a:pPr algn="l" fontAlgn="t"/>
                      <a:r>
                        <a:rPr lang="en-US" sz="140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Confirm regulatory impacts and sign-off on data removal</a:t>
                      </a:r>
                      <a:endParaRPr lang="en-US" sz="1400" b="0" i="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132690" marR="4607" marT="66345" marB="66345">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extLst>
                  <a:ext uri="{0D108BD9-81ED-4DB2-BD59-A6C34878D82A}">
                    <a16:rowId xmlns:a16="http://schemas.microsoft.com/office/drawing/2014/main" val="1333662978"/>
                  </a:ext>
                </a:extLst>
              </a:tr>
              <a:tr h="368003">
                <a:tc>
                  <a:txBody>
                    <a:bodyPr/>
                    <a:lstStyle/>
                    <a:p>
                      <a:pPr algn="l" fontAlgn="t"/>
                      <a:r>
                        <a:rPr lang="en-US" sz="140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Data Governance Team</a:t>
                      </a:r>
                      <a:endParaRPr lang="en-US" sz="1400" b="0" i="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132690" marR="4607" marT="66345" marB="66345">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tc>
                  <a:txBody>
                    <a:bodyPr/>
                    <a:lstStyle/>
                    <a:p>
                      <a:pPr algn="l" fontAlgn="t"/>
                      <a:r>
                        <a:rPr lang="en-US" sz="1400" u="none" strike="noStrike"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Ensure compliant decommissioning (PIPEDA, HSBC policies)</a:t>
                      </a:r>
                      <a:endParaRPr lang="en-US" sz="1400" b="0" i="0" u="none" strike="noStrike"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132690" marR="4607" marT="66345" marB="66345">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extLst>
                  <a:ext uri="{0D108BD9-81ED-4DB2-BD59-A6C34878D82A}">
                    <a16:rowId xmlns:a16="http://schemas.microsoft.com/office/drawing/2014/main" val="1047137470"/>
                  </a:ext>
                </a:extLst>
              </a:tr>
            </a:tbl>
          </a:graphicData>
        </a:graphic>
      </p:graphicFrame>
    </p:spTree>
    <p:extLst>
      <p:ext uri="{BB962C8B-B14F-4D97-AF65-F5344CB8AC3E}">
        <p14:creationId xmlns:p14="http://schemas.microsoft.com/office/powerpoint/2010/main" val="1609554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1401E0-A018-23F4-D00A-B751E9A97909}"/>
              </a:ext>
            </a:extLst>
          </p:cNvPr>
          <p:cNvSpPr>
            <a:spLocks noGrp="1"/>
          </p:cNvSpPr>
          <p:nvPr>
            <p:ph type="title"/>
          </p:nvPr>
        </p:nvSpPr>
        <p:spPr>
          <a:xfrm>
            <a:off x="1286933" y="609600"/>
            <a:ext cx="10197494" cy="1099457"/>
          </a:xfrm>
        </p:spPr>
        <p:txBody>
          <a:bodyPr>
            <a:normAutofit/>
          </a:bodyPr>
          <a:lstStyle/>
          <a:p>
            <a:pPr>
              <a:lnSpc>
                <a:spcPct val="90000"/>
              </a:lnSpc>
            </a:pPr>
            <a:r>
              <a:rPr lang="en-US" b="1"/>
              <a:t>Risks and Dependencies</a:t>
            </a:r>
            <a:br>
              <a:rPr lang="en-US" b="1"/>
            </a:br>
            <a:endParaRPr lang="en-US" b="1"/>
          </a:p>
        </p:txBody>
      </p:sp>
      <p:sp>
        <p:nvSpPr>
          <p:cNvPr id="20" name="Isosceles Triangle 19">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Isosceles Triangle 20">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4" name="Content Placeholder 3">
            <a:extLst>
              <a:ext uri="{FF2B5EF4-FFF2-40B4-BE49-F238E27FC236}">
                <a16:creationId xmlns:a16="http://schemas.microsoft.com/office/drawing/2014/main" id="{4D259751-065A-7A05-3B04-D1645C84692D}"/>
              </a:ext>
            </a:extLst>
          </p:cNvPr>
          <p:cNvGraphicFramePr>
            <a:graphicFrameLocks noGrp="1"/>
          </p:cNvGraphicFramePr>
          <p:nvPr>
            <p:ph idx="1"/>
            <p:extLst>
              <p:ext uri="{D42A27DB-BD31-4B8C-83A1-F6EECF244321}">
                <p14:modId xmlns:p14="http://schemas.microsoft.com/office/powerpoint/2010/main" val="187653706"/>
              </p:ext>
            </p:extLst>
          </p:nvPr>
        </p:nvGraphicFramePr>
        <p:xfrm>
          <a:off x="2098732" y="1948543"/>
          <a:ext cx="7994535" cy="4093484"/>
        </p:xfrm>
        <a:graphic>
          <a:graphicData uri="http://schemas.openxmlformats.org/drawingml/2006/table">
            <a:tbl>
              <a:tblPr>
                <a:noFill/>
                <a:tableStyleId>{5C22544A-7EE6-4342-B048-85BDC9FD1C3A}</a:tableStyleId>
              </a:tblPr>
              <a:tblGrid>
                <a:gridCol w="2691702">
                  <a:extLst>
                    <a:ext uri="{9D8B030D-6E8A-4147-A177-3AD203B41FA5}">
                      <a16:colId xmlns:a16="http://schemas.microsoft.com/office/drawing/2014/main" val="3508840519"/>
                    </a:ext>
                  </a:extLst>
                </a:gridCol>
                <a:gridCol w="5302833">
                  <a:extLst>
                    <a:ext uri="{9D8B030D-6E8A-4147-A177-3AD203B41FA5}">
                      <a16:colId xmlns:a16="http://schemas.microsoft.com/office/drawing/2014/main" val="1005553537"/>
                    </a:ext>
                  </a:extLst>
                </a:gridCol>
              </a:tblGrid>
              <a:tr h="445879">
                <a:tc>
                  <a:txBody>
                    <a:bodyPr/>
                    <a:lstStyle/>
                    <a:p>
                      <a:pPr algn="l" fontAlgn="ctr"/>
                      <a:r>
                        <a:rPr lang="en-US" sz="1900" b="1" u="none" strike="noStrike" cap="none" spc="0">
                          <a:solidFill>
                            <a:schemeClr val="tx1"/>
                          </a:solidFill>
                          <a:effectLst/>
                          <a:latin typeface="Tahoma" panose="020B0604030504040204" pitchFamily="34" charset="0"/>
                          <a:ea typeface="Tahoma" panose="020B0604030504040204" pitchFamily="34" charset="0"/>
                          <a:cs typeface="Tahoma" panose="020B0604030504040204" pitchFamily="34" charset="0"/>
                        </a:rPr>
                        <a:t>Risk/Dependency</a:t>
                      </a:r>
                      <a:endParaRPr lang="en-US" sz="1900" b="1" i="0" u="none" strike="noStrike" cap="none" spc="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13325" marR="13325" marT="13325" marB="106366" anchor="ctr">
                    <a:lnL w="12700" cap="flat" cmpd="sng" algn="ctr">
                      <a:noFill/>
                      <a:prstDash val="solid"/>
                    </a:lnL>
                    <a:lnR w="12700" cmpd="sng">
                      <a:noFill/>
                      <a:prstDash val="solid"/>
                    </a:lnR>
                    <a:lnT w="12700" cap="flat" cmpd="sng" algn="ctr">
                      <a:noFill/>
                      <a:prstDash val="solid"/>
                    </a:lnT>
                    <a:lnB w="12700" cmpd="sng">
                      <a:noFill/>
                      <a:prstDash val="solid"/>
                    </a:lnB>
                    <a:noFill/>
                  </a:tcPr>
                </a:tc>
                <a:tc>
                  <a:txBody>
                    <a:bodyPr/>
                    <a:lstStyle/>
                    <a:p>
                      <a:pPr algn="l" fontAlgn="ctr"/>
                      <a:r>
                        <a:rPr lang="en-US" sz="1900" b="1" u="none" strike="noStrike" cap="none" spc="0">
                          <a:solidFill>
                            <a:schemeClr val="tx1"/>
                          </a:solidFill>
                          <a:effectLst/>
                          <a:latin typeface="Tahoma" panose="020B0604030504040204" pitchFamily="34" charset="0"/>
                          <a:ea typeface="Tahoma" panose="020B0604030504040204" pitchFamily="34" charset="0"/>
                          <a:cs typeface="Tahoma" panose="020B0604030504040204" pitchFamily="34" charset="0"/>
                        </a:rPr>
                        <a:t>Mitigation</a:t>
                      </a:r>
                      <a:endParaRPr lang="en-US" sz="1900" b="1" i="0" u="none" strike="noStrike" cap="none" spc="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13325" marR="13325" marT="13325" marB="106366" anchor="ctr">
                    <a:lnL w="12700" cmpd="sng">
                      <a:noFill/>
                      <a:prstDash val="solid"/>
                    </a:lnL>
                    <a:lnR w="12700" cmpd="sng">
                      <a:noFill/>
                      <a:prstDash val="solid"/>
                    </a:lnR>
                    <a:lnT w="12700" cap="flat" cmpd="sng" algn="ctr">
                      <a:noFill/>
                      <a:prstDash val="solid"/>
                    </a:lnT>
                    <a:lnB w="12700" cmpd="sng">
                      <a:noFill/>
                      <a:prstDash val="solid"/>
                    </a:lnB>
                    <a:noFill/>
                  </a:tcPr>
                </a:tc>
                <a:extLst>
                  <a:ext uri="{0D108BD9-81ED-4DB2-BD59-A6C34878D82A}">
                    <a16:rowId xmlns:a16="http://schemas.microsoft.com/office/drawing/2014/main" val="1253020926"/>
                  </a:ext>
                </a:extLst>
              </a:tr>
              <a:tr h="729521">
                <a:tc>
                  <a:txBody>
                    <a:bodyPr/>
                    <a:lstStyle/>
                    <a:p>
                      <a:pPr algn="l" fontAlgn="ctr"/>
                      <a:r>
                        <a:rPr lang="en-US" sz="1900" u="none" strike="noStrike" cap="none" spc="0">
                          <a:solidFill>
                            <a:schemeClr val="tx1"/>
                          </a:solidFill>
                          <a:effectLst/>
                          <a:latin typeface="Tahoma" panose="020B0604030504040204" pitchFamily="34" charset="0"/>
                          <a:ea typeface="Tahoma" panose="020B0604030504040204" pitchFamily="34" charset="0"/>
                          <a:cs typeface="Tahoma" panose="020B0604030504040204" pitchFamily="34" charset="0"/>
                        </a:rPr>
                        <a:t>Incomplete Data Discovery</a:t>
                      </a:r>
                      <a:endParaRPr lang="en-US" sz="1900" b="0" i="0" u="none" strike="noStrike" cap="none" spc="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13325" marR="13325" marT="13325" marB="106366" anchor="ctr">
                    <a:lnL w="12700" cap="flat" cmpd="sng" algn="ctr">
                      <a:noFill/>
                      <a:prstDash val="solid"/>
                    </a:lnL>
                    <a:lnR w="12700" cmpd="sng">
                      <a:noFill/>
                      <a:prstDash val="solid"/>
                    </a:lnR>
                    <a:lnT w="12700" cmpd="sng">
                      <a:noFill/>
                      <a:prstDash val="solid"/>
                    </a:lnT>
                    <a:lnB w="12700" cmpd="sng">
                      <a:noFill/>
                      <a:prstDash val="solid"/>
                    </a:lnB>
                    <a:noFill/>
                  </a:tcPr>
                </a:tc>
                <a:tc>
                  <a:txBody>
                    <a:bodyPr/>
                    <a:lstStyle/>
                    <a:p>
                      <a:pPr algn="l" fontAlgn="ctr"/>
                      <a:r>
                        <a:rPr lang="en-US" sz="1900" u="none" strike="noStrike" cap="none" spc="0">
                          <a:solidFill>
                            <a:schemeClr val="tx1"/>
                          </a:solidFill>
                          <a:effectLst/>
                          <a:latin typeface="Tahoma" panose="020B0604030504040204" pitchFamily="34" charset="0"/>
                          <a:ea typeface="Tahoma" panose="020B0604030504040204" pitchFamily="34" charset="0"/>
                          <a:cs typeface="Tahoma" panose="020B0604030504040204" pitchFamily="34" charset="0"/>
                        </a:rPr>
                        <a:t>Run comprehensive data lineage mapping in Sprint 0</a:t>
                      </a:r>
                      <a:endParaRPr lang="en-US" sz="1900" b="0" i="0" u="none" strike="noStrike" cap="none" spc="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13325" marR="13325" marT="13325" marB="106366"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3602743823"/>
                  </a:ext>
                </a:extLst>
              </a:tr>
              <a:tr h="729521">
                <a:tc>
                  <a:txBody>
                    <a:bodyPr/>
                    <a:lstStyle/>
                    <a:p>
                      <a:pPr algn="l" fontAlgn="ctr"/>
                      <a:r>
                        <a:rPr lang="en-US" sz="1900" u="none" strike="noStrike" cap="none" spc="0">
                          <a:solidFill>
                            <a:schemeClr val="tx1"/>
                          </a:solidFill>
                          <a:effectLst/>
                          <a:latin typeface="Tahoma" panose="020B0604030504040204" pitchFamily="34" charset="0"/>
                          <a:ea typeface="Tahoma" panose="020B0604030504040204" pitchFamily="34" charset="0"/>
                          <a:cs typeface="Tahoma" panose="020B0604030504040204" pitchFamily="34" charset="0"/>
                        </a:rPr>
                        <a:t>Data Retention Conflicts</a:t>
                      </a:r>
                      <a:endParaRPr lang="en-US" sz="1900" b="0" i="0" u="none" strike="noStrike" cap="none" spc="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13325" marR="13325" marT="13325" marB="106366" anchor="ctr">
                    <a:lnL w="12700" cap="flat" cmpd="sng" algn="ctr">
                      <a:noFill/>
                      <a:prstDash val="solid"/>
                    </a:lnL>
                    <a:lnR w="12700" cmpd="sng">
                      <a:noFill/>
                      <a:prstDash val="solid"/>
                    </a:lnR>
                    <a:lnT w="12700" cmpd="sng">
                      <a:noFill/>
                      <a:prstDash val="solid"/>
                    </a:lnT>
                    <a:lnB w="12700" cmpd="sng">
                      <a:noFill/>
                      <a:prstDash val="solid"/>
                    </a:lnB>
                    <a:noFill/>
                  </a:tcPr>
                </a:tc>
                <a:tc>
                  <a:txBody>
                    <a:bodyPr/>
                    <a:lstStyle/>
                    <a:p>
                      <a:pPr algn="l" fontAlgn="ctr"/>
                      <a:r>
                        <a:rPr lang="en-US" sz="1900" u="none" strike="noStrike" cap="none" spc="0">
                          <a:solidFill>
                            <a:schemeClr val="tx1"/>
                          </a:solidFill>
                          <a:effectLst/>
                          <a:latin typeface="Tahoma" panose="020B0604030504040204" pitchFamily="34" charset="0"/>
                          <a:ea typeface="Tahoma" panose="020B0604030504040204" pitchFamily="34" charset="0"/>
                          <a:cs typeface="Tahoma" panose="020B0604030504040204" pitchFamily="34" charset="0"/>
                        </a:rPr>
                        <a:t>Early engagement with Legal &amp; Data Governance teams</a:t>
                      </a:r>
                      <a:endParaRPr lang="en-US" sz="1900" b="0" i="0" u="none" strike="noStrike" cap="none" spc="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13325" marR="13325" marT="13325" marB="106366"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437657107"/>
                  </a:ext>
                </a:extLst>
              </a:tr>
              <a:tr h="729521">
                <a:tc>
                  <a:txBody>
                    <a:bodyPr/>
                    <a:lstStyle/>
                    <a:p>
                      <a:pPr algn="l" fontAlgn="ctr"/>
                      <a:r>
                        <a:rPr lang="en-US" sz="1900" u="none" strike="noStrike" cap="none" spc="0">
                          <a:solidFill>
                            <a:schemeClr val="tx1"/>
                          </a:solidFill>
                          <a:effectLst/>
                          <a:latin typeface="Tahoma" panose="020B0604030504040204" pitchFamily="34" charset="0"/>
                          <a:ea typeface="Tahoma" panose="020B0604030504040204" pitchFamily="34" charset="0"/>
                          <a:cs typeface="Tahoma" panose="020B0604030504040204" pitchFamily="34" charset="0"/>
                        </a:rPr>
                        <a:t>Configuration Dependencies</a:t>
                      </a:r>
                      <a:endParaRPr lang="en-US" sz="1900" b="0" i="0" u="none" strike="noStrike" cap="none" spc="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13325" marR="13325" marT="13325" marB="106366" anchor="ctr">
                    <a:lnL w="12700" cap="flat" cmpd="sng" algn="ctr">
                      <a:noFill/>
                      <a:prstDash val="solid"/>
                    </a:lnL>
                    <a:lnR w="12700" cmpd="sng">
                      <a:noFill/>
                      <a:prstDash val="solid"/>
                    </a:lnR>
                    <a:lnT w="12700" cmpd="sng">
                      <a:noFill/>
                      <a:prstDash val="solid"/>
                    </a:lnT>
                    <a:lnB w="12700" cmpd="sng">
                      <a:noFill/>
                      <a:prstDash val="solid"/>
                    </a:lnB>
                    <a:noFill/>
                  </a:tcPr>
                </a:tc>
                <a:tc>
                  <a:txBody>
                    <a:bodyPr/>
                    <a:lstStyle/>
                    <a:p>
                      <a:pPr algn="l" fontAlgn="ctr"/>
                      <a:r>
                        <a:rPr lang="en-US" sz="1900" u="none" strike="noStrike" cap="none" spc="0">
                          <a:solidFill>
                            <a:schemeClr val="tx1"/>
                          </a:solidFill>
                          <a:effectLst/>
                          <a:latin typeface="Tahoma" panose="020B0604030504040204" pitchFamily="34" charset="0"/>
                          <a:ea typeface="Tahoma" panose="020B0604030504040204" pitchFamily="34" charset="0"/>
                          <a:cs typeface="Tahoma" panose="020B0604030504040204" pitchFamily="34" charset="0"/>
                        </a:rPr>
                        <a:t>Dependency mapping before change implementation</a:t>
                      </a:r>
                      <a:endParaRPr lang="en-US" sz="1900" b="0" i="0" u="none" strike="noStrike" cap="none" spc="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13325" marR="13325" marT="13325" marB="106366"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408148422"/>
                  </a:ext>
                </a:extLst>
              </a:tr>
              <a:tr h="729521">
                <a:tc>
                  <a:txBody>
                    <a:bodyPr/>
                    <a:lstStyle/>
                    <a:p>
                      <a:pPr algn="l" fontAlgn="ctr"/>
                      <a:r>
                        <a:rPr lang="en-US" sz="1900" u="none" strike="noStrike" cap="none" spc="0">
                          <a:solidFill>
                            <a:schemeClr val="tx1"/>
                          </a:solidFill>
                          <a:effectLst/>
                          <a:latin typeface="Tahoma" panose="020B0604030504040204" pitchFamily="34" charset="0"/>
                          <a:ea typeface="Tahoma" panose="020B0604030504040204" pitchFamily="34" charset="0"/>
                          <a:cs typeface="Tahoma" panose="020B0604030504040204" pitchFamily="34" charset="0"/>
                        </a:rPr>
                        <a:t>Reporting Impact</a:t>
                      </a:r>
                      <a:endParaRPr lang="en-US" sz="1900" b="0" i="0" u="none" strike="noStrike" cap="none" spc="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13325" marR="13325" marT="13325" marB="106366" anchor="ctr">
                    <a:lnL w="12700" cap="flat" cmpd="sng" algn="ctr">
                      <a:noFill/>
                      <a:prstDash val="solid"/>
                    </a:lnL>
                    <a:lnR w="12700" cmpd="sng">
                      <a:noFill/>
                      <a:prstDash val="solid"/>
                    </a:lnR>
                    <a:lnT w="12700" cmpd="sng">
                      <a:noFill/>
                      <a:prstDash val="solid"/>
                    </a:lnT>
                    <a:lnB w="12700" cmpd="sng">
                      <a:noFill/>
                      <a:prstDash val="solid"/>
                    </a:lnB>
                    <a:noFill/>
                  </a:tcPr>
                </a:tc>
                <a:tc>
                  <a:txBody>
                    <a:bodyPr/>
                    <a:lstStyle/>
                    <a:p>
                      <a:pPr algn="l" fontAlgn="ctr"/>
                      <a:r>
                        <a:rPr lang="en-US" sz="1900" u="none" strike="noStrike" cap="none" spc="0">
                          <a:solidFill>
                            <a:schemeClr val="tx1"/>
                          </a:solidFill>
                          <a:effectLst/>
                          <a:latin typeface="Tahoma" panose="020B0604030504040204" pitchFamily="34" charset="0"/>
                          <a:ea typeface="Tahoma" panose="020B0604030504040204" pitchFamily="34" charset="0"/>
                          <a:cs typeface="Tahoma" panose="020B0604030504040204" pitchFamily="34" charset="0"/>
                        </a:rPr>
                        <a:t>Update global dashboards &amp; reports as part of change scope</a:t>
                      </a:r>
                      <a:endParaRPr lang="en-US" sz="1900" b="0" i="0" u="none" strike="noStrike" cap="none" spc="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13325" marR="13325" marT="13325" marB="106366"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2436644989"/>
                  </a:ext>
                </a:extLst>
              </a:tr>
              <a:tr h="729521">
                <a:tc>
                  <a:txBody>
                    <a:bodyPr/>
                    <a:lstStyle/>
                    <a:p>
                      <a:pPr algn="l" fontAlgn="ctr"/>
                      <a:r>
                        <a:rPr lang="en-US" sz="1900" u="none" strike="noStrike" cap="none" spc="0">
                          <a:solidFill>
                            <a:schemeClr val="tx1"/>
                          </a:solidFill>
                          <a:effectLst/>
                          <a:latin typeface="Tahoma" panose="020B0604030504040204" pitchFamily="34" charset="0"/>
                          <a:ea typeface="Tahoma" panose="020B0604030504040204" pitchFamily="34" charset="0"/>
                          <a:cs typeface="Tahoma" panose="020B0604030504040204" pitchFamily="34" charset="0"/>
                        </a:rPr>
                        <a:t>Audit Scrutiny</a:t>
                      </a:r>
                      <a:endParaRPr lang="en-US" sz="1900" b="0" i="0" u="none" strike="noStrike" cap="none" spc="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13325" marR="13325" marT="13325" marB="106366" anchor="ctr">
                    <a:lnL w="12700" cap="flat" cmpd="sng" algn="ctr">
                      <a:noFill/>
                      <a:prstDash val="solid"/>
                    </a:lnL>
                    <a:lnR w="12700" cmpd="sng">
                      <a:noFill/>
                      <a:prstDash val="solid"/>
                    </a:lnR>
                    <a:lnT w="12700" cmpd="sng">
                      <a:noFill/>
                      <a:prstDash val="solid"/>
                    </a:lnT>
                    <a:lnB w="12700" cap="flat" cmpd="sng" algn="ctr">
                      <a:noFill/>
                      <a:prstDash val="solid"/>
                    </a:lnB>
                    <a:noFill/>
                  </a:tcPr>
                </a:tc>
                <a:tc>
                  <a:txBody>
                    <a:bodyPr/>
                    <a:lstStyle/>
                    <a:p>
                      <a:pPr algn="l" fontAlgn="ctr"/>
                      <a:r>
                        <a:rPr lang="en-US" sz="1900" u="none" strike="noStrike" cap="none" spc="0" dirty="0">
                          <a:solidFill>
                            <a:schemeClr val="tx1"/>
                          </a:solidFill>
                          <a:effectLst/>
                          <a:latin typeface="Tahoma" panose="020B0604030504040204" pitchFamily="34" charset="0"/>
                          <a:ea typeface="Tahoma" panose="020B0604030504040204" pitchFamily="34" charset="0"/>
                          <a:cs typeface="Tahoma" panose="020B0604030504040204" pitchFamily="34" charset="0"/>
                        </a:rPr>
                        <a:t>Maintain full documentation &amp; approvals for all changes</a:t>
                      </a:r>
                      <a:endParaRPr lang="en-US" sz="1900" b="0" i="0" u="none" strike="noStrike" cap="none" spc="0"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13325" marR="13325" marT="13325" marB="106366" anchor="ctr">
                    <a:lnL w="12700" cmpd="sng">
                      <a:noFill/>
                      <a:prstDash val="solid"/>
                    </a:lnL>
                    <a:lnR w="12700" cmpd="sng">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277512273"/>
                  </a:ext>
                </a:extLst>
              </a:tr>
            </a:tbl>
          </a:graphicData>
        </a:graphic>
      </p:graphicFrame>
    </p:spTree>
    <p:extLst>
      <p:ext uri="{BB962C8B-B14F-4D97-AF65-F5344CB8AC3E}">
        <p14:creationId xmlns:p14="http://schemas.microsoft.com/office/powerpoint/2010/main" val="4210707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CD085-4181-4C90-4BB6-8103689513CE}"/>
              </a:ext>
            </a:extLst>
          </p:cNvPr>
          <p:cNvSpPr>
            <a:spLocks noGrp="1"/>
          </p:cNvSpPr>
          <p:nvPr>
            <p:ph type="title"/>
          </p:nvPr>
        </p:nvSpPr>
        <p:spPr>
          <a:xfrm>
            <a:off x="601134" y="304800"/>
            <a:ext cx="8596668" cy="1320800"/>
          </a:xfrm>
        </p:spPr>
        <p:txBody>
          <a:bodyPr/>
          <a:lstStyle/>
          <a:p>
            <a:pPr algn="ctr"/>
            <a:r>
              <a:rPr lang="en-US" b="1" dirty="0"/>
              <a:t>Executive Summary</a:t>
            </a:r>
          </a:p>
        </p:txBody>
      </p:sp>
      <p:sp>
        <p:nvSpPr>
          <p:cNvPr id="3" name="Content Placeholder 2">
            <a:extLst>
              <a:ext uri="{FF2B5EF4-FFF2-40B4-BE49-F238E27FC236}">
                <a16:creationId xmlns:a16="http://schemas.microsoft.com/office/drawing/2014/main" id="{D070104D-983A-FA9D-C1B4-FF9C4C56CAD1}"/>
              </a:ext>
            </a:extLst>
          </p:cNvPr>
          <p:cNvSpPr>
            <a:spLocks noGrp="1"/>
          </p:cNvSpPr>
          <p:nvPr>
            <p:ph idx="1"/>
          </p:nvPr>
        </p:nvSpPr>
        <p:spPr>
          <a:xfrm>
            <a:off x="601134" y="1442132"/>
            <a:ext cx="9010952" cy="5219925"/>
          </a:xfrm>
        </p:spPr>
        <p:txBody>
          <a:bodyPr>
            <a:normAutofit/>
          </a:bodyPr>
          <a:lstStyle/>
          <a:p>
            <a:pPr marL="0" indent="0">
              <a:buNone/>
            </a:pPr>
            <a:r>
              <a:rPr lang="en-US" dirty="0">
                <a:latin typeface="Tahoma" panose="020B0604030504040204" pitchFamily="34" charset="0"/>
                <a:ea typeface="Tahoma" panose="020B0604030504040204" pitchFamily="34" charset="0"/>
                <a:cs typeface="Tahoma" panose="020B0604030504040204" pitchFamily="34" charset="0"/>
              </a:rPr>
              <a:t>As part of HSBC’s strategic exit from Canada, this project aims to fully remove Canada as a booking country from the Financial Crime Risk (FCR) system. This will ensure HSBC remains compliant with global data governance standards while improving operational efficiency for investigators and streamlining system performance.</a:t>
            </a:r>
          </a:p>
          <a:p>
            <a:pPr marL="0"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US" dirty="0">
                <a:latin typeface="Tahoma" panose="020B0604030504040204" pitchFamily="34" charset="0"/>
                <a:ea typeface="Tahoma" panose="020B0604030504040204" pitchFamily="34" charset="0"/>
                <a:cs typeface="Tahoma" panose="020B0604030504040204" pitchFamily="34" charset="0"/>
              </a:rPr>
              <a:t>By following an Agile approach, the project will: </a:t>
            </a:r>
          </a:p>
          <a:p>
            <a:pPr>
              <a:buFont typeface="Wingdings" panose="05000000000000000000" pitchFamily="2" charset="2"/>
              <a:buChar char="Ø"/>
            </a:pPr>
            <a:r>
              <a:rPr lang="en-US" dirty="0">
                <a:latin typeface="Tahoma" panose="020B0604030504040204" pitchFamily="34" charset="0"/>
                <a:ea typeface="Tahoma" panose="020B0604030504040204" pitchFamily="34" charset="0"/>
                <a:cs typeface="Tahoma" panose="020B0604030504040204" pitchFamily="34" charset="0"/>
              </a:rPr>
              <a:t>Identify and remove all Canadian data, rules, and configurations within FCR.</a:t>
            </a:r>
          </a:p>
          <a:p>
            <a:pPr>
              <a:buFont typeface="Wingdings" panose="05000000000000000000" pitchFamily="2" charset="2"/>
              <a:buChar char="Ø"/>
            </a:pPr>
            <a:r>
              <a:rPr lang="en-US" dirty="0">
                <a:latin typeface="Tahoma" panose="020B0604030504040204" pitchFamily="34" charset="0"/>
                <a:ea typeface="Tahoma" panose="020B0604030504040204" pitchFamily="34" charset="0"/>
                <a:cs typeface="Tahoma" panose="020B0604030504040204" pitchFamily="34" charset="0"/>
              </a:rPr>
              <a:t> Ensure regulatory compliance (PIPEDA, HSBC Data Governance).</a:t>
            </a:r>
          </a:p>
          <a:p>
            <a:pPr>
              <a:buFont typeface="Wingdings" panose="05000000000000000000" pitchFamily="2" charset="2"/>
              <a:buChar char="Ø"/>
            </a:pPr>
            <a:r>
              <a:rPr lang="en-US" dirty="0">
                <a:latin typeface="Tahoma" panose="020B0604030504040204" pitchFamily="34" charset="0"/>
                <a:ea typeface="Tahoma" panose="020B0604030504040204" pitchFamily="34" charset="0"/>
                <a:cs typeface="Tahoma" panose="020B0604030504040204" pitchFamily="34" charset="0"/>
              </a:rPr>
              <a:t>Safeguard global processes through comprehensive testing and validation.</a:t>
            </a:r>
          </a:p>
          <a:p>
            <a:pPr>
              <a:buFont typeface="Wingdings" panose="05000000000000000000" pitchFamily="2" charset="2"/>
              <a:buChar char="Ø"/>
            </a:pPr>
            <a:r>
              <a:rPr lang="en-US" dirty="0">
                <a:latin typeface="Tahoma" panose="020B0604030504040204" pitchFamily="34" charset="0"/>
                <a:ea typeface="Tahoma" panose="020B0604030504040204" pitchFamily="34" charset="0"/>
                <a:cs typeface="Tahoma" panose="020B0604030504040204" pitchFamily="34" charset="0"/>
              </a:rPr>
              <a:t>Deliver cleaner, faster investigations for other booking countries.</a:t>
            </a:r>
          </a:p>
          <a:p>
            <a:pPr marL="0"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US" dirty="0">
                <a:latin typeface="Tahoma" panose="020B0604030504040204" pitchFamily="34" charset="0"/>
                <a:ea typeface="Tahoma" panose="020B0604030504040204" pitchFamily="34" charset="0"/>
                <a:cs typeface="Tahoma" panose="020B0604030504040204" pitchFamily="34" charset="0"/>
              </a:rPr>
              <a:t>This project reduces risk, improves compliance, and aligns with HSBC’s simplification strategy, delivering both regulatory and operational value.</a:t>
            </a:r>
          </a:p>
          <a:p>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866833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C056D-DB6E-5793-2465-0402F868DED0}"/>
              </a:ext>
            </a:extLst>
          </p:cNvPr>
          <p:cNvSpPr>
            <a:spLocks noGrp="1"/>
          </p:cNvSpPr>
          <p:nvPr>
            <p:ph type="title"/>
          </p:nvPr>
        </p:nvSpPr>
        <p:spPr>
          <a:xfrm>
            <a:off x="677334" y="609600"/>
            <a:ext cx="8596668" cy="957943"/>
          </a:xfrm>
        </p:spPr>
        <p:txBody>
          <a:bodyPr/>
          <a:lstStyle/>
          <a:p>
            <a:pPr algn="ctr"/>
            <a:r>
              <a:rPr lang="en-US" b="1" dirty="0">
                <a:latin typeface="Tahoma" panose="020B0604030504040204" pitchFamily="34" charset="0"/>
                <a:ea typeface="Tahoma" panose="020B0604030504040204" pitchFamily="34" charset="0"/>
                <a:cs typeface="Tahoma" panose="020B0604030504040204" pitchFamily="34" charset="0"/>
              </a:rPr>
              <a:t>Project Background</a:t>
            </a:r>
          </a:p>
        </p:txBody>
      </p:sp>
      <p:sp>
        <p:nvSpPr>
          <p:cNvPr id="3" name="Content Placeholder 2">
            <a:extLst>
              <a:ext uri="{FF2B5EF4-FFF2-40B4-BE49-F238E27FC236}">
                <a16:creationId xmlns:a16="http://schemas.microsoft.com/office/drawing/2014/main" id="{7EF7C689-03AB-5106-779C-CEA8EFD45799}"/>
              </a:ext>
            </a:extLst>
          </p:cNvPr>
          <p:cNvSpPr>
            <a:spLocks noGrp="1"/>
          </p:cNvSpPr>
          <p:nvPr>
            <p:ph idx="1"/>
          </p:nvPr>
        </p:nvSpPr>
        <p:spPr>
          <a:xfrm>
            <a:off x="677334" y="1567543"/>
            <a:ext cx="8596668" cy="4473819"/>
          </a:xfrm>
        </p:spPr>
        <p:txBody>
          <a:bodyPr>
            <a:normAutofit/>
          </a:bodyPr>
          <a:lstStyle/>
          <a:p>
            <a:pPr marL="0" indent="0">
              <a:buNone/>
            </a:pPr>
            <a:r>
              <a:rPr lang="en-US" dirty="0">
                <a:latin typeface="Tahoma" panose="020B0604030504040204" pitchFamily="34" charset="0"/>
                <a:ea typeface="Tahoma" panose="020B0604030504040204" pitchFamily="34" charset="0"/>
                <a:cs typeface="Tahoma" panose="020B0604030504040204" pitchFamily="34" charset="0"/>
              </a:rPr>
              <a:t>Why is this important for HSBC?</a:t>
            </a:r>
          </a:p>
          <a:p>
            <a:pPr>
              <a:buFont typeface="Arial" panose="020B0604020202020204" pitchFamily="34" charset="0"/>
              <a:buChar char="•"/>
            </a:pPr>
            <a:r>
              <a:rPr lang="en-US" dirty="0">
                <a:latin typeface="Tahoma" panose="020B0604030504040204" pitchFamily="34" charset="0"/>
                <a:ea typeface="Tahoma" panose="020B0604030504040204" pitchFamily="34" charset="0"/>
                <a:cs typeface="Tahoma" panose="020B0604030504040204" pitchFamily="34" charset="0"/>
              </a:rPr>
              <a:t>HSBC has announced its exit from retail banking in Canada, impacting 14,000+ accounts.</a:t>
            </a:r>
          </a:p>
          <a:p>
            <a:pPr>
              <a:buFont typeface="Arial" panose="020B0604020202020204" pitchFamily="34" charset="0"/>
              <a:buChar char="•"/>
            </a:pPr>
            <a:r>
              <a:rPr lang="en-US" dirty="0">
                <a:latin typeface="Tahoma" panose="020B0604030504040204" pitchFamily="34" charset="0"/>
                <a:ea typeface="Tahoma" panose="020B0604030504040204" pitchFamily="34" charset="0"/>
                <a:cs typeface="Tahoma" panose="020B0604030504040204" pitchFamily="34" charset="0"/>
              </a:rPr>
              <a:t>FCR was originally configured to actively monitor Canadian transactions and accounts, which is no longer needed.</a:t>
            </a:r>
          </a:p>
          <a:p>
            <a:pPr>
              <a:buFont typeface="Arial" panose="020B0604020202020204" pitchFamily="34" charset="0"/>
              <a:buChar char="•"/>
            </a:pPr>
            <a:r>
              <a:rPr lang="en-US" dirty="0">
                <a:latin typeface="Tahoma" panose="020B0604030504040204" pitchFamily="34" charset="0"/>
                <a:ea typeface="Tahoma" panose="020B0604030504040204" pitchFamily="34" charset="0"/>
                <a:cs typeface="Tahoma" panose="020B0604030504040204" pitchFamily="34" charset="0"/>
              </a:rPr>
              <a:t>Failure to remove Canada could result in:</a:t>
            </a:r>
          </a:p>
          <a:p>
            <a:pPr lvl="1">
              <a:buFont typeface="Wingdings" panose="05000000000000000000" pitchFamily="2" charset="2"/>
              <a:buChar char="Ø"/>
            </a:pPr>
            <a:r>
              <a:rPr lang="en-US" sz="1800" dirty="0">
                <a:latin typeface="Tahoma" panose="020B0604030504040204" pitchFamily="34" charset="0"/>
                <a:ea typeface="Tahoma" panose="020B0604030504040204" pitchFamily="34" charset="0"/>
                <a:cs typeface="Tahoma" panose="020B0604030504040204" pitchFamily="34" charset="0"/>
              </a:rPr>
              <a:t>False risk alerts, adding noise to investigator workloads.</a:t>
            </a:r>
          </a:p>
          <a:p>
            <a:pPr lvl="1">
              <a:buFont typeface="Wingdings" panose="05000000000000000000" pitchFamily="2" charset="2"/>
              <a:buChar char="Ø"/>
            </a:pPr>
            <a:r>
              <a:rPr lang="en-US" sz="1800" dirty="0">
                <a:latin typeface="Tahoma" panose="020B0604030504040204" pitchFamily="34" charset="0"/>
                <a:ea typeface="Tahoma" panose="020B0604030504040204" pitchFamily="34" charset="0"/>
                <a:cs typeface="Tahoma" panose="020B0604030504040204" pitchFamily="34" charset="0"/>
              </a:rPr>
              <a:t>Compliance breaches due to unnecessary data retention.</a:t>
            </a:r>
          </a:p>
          <a:p>
            <a:pPr lvl="1">
              <a:buFont typeface="Wingdings" panose="05000000000000000000" pitchFamily="2" charset="2"/>
              <a:buChar char="Ø"/>
            </a:pPr>
            <a:r>
              <a:rPr lang="en-US" sz="1800" dirty="0">
                <a:latin typeface="Tahoma" panose="020B0604030504040204" pitchFamily="34" charset="0"/>
                <a:ea typeface="Tahoma" panose="020B0604030504040204" pitchFamily="34" charset="0"/>
                <a:cs typeface="Tahoma" panose="020B0604030504040204" pitchFamily="34" charset="0"/>
              </a:rPr>
              <a:t>Higher operational costs to manage redundant rules and data.</a:t>
            </a:r>
          </a:p>
          <a:p>
            <a:pPr>
              <a:buFont typeface="Arial" panose="020B0604020202020204" pitchFamily="34" charset="0"/>
              <a:buChar char="•"/>
            </a:pPr>
            <a:r>
              <a:rPr lang="en-US" dirty="0">
                <a:latin typeface="Tahoma" panose="020B0604030504040204" pitchFamily="34" charset="0"/>
                <a:ea typeface="Tahoma" panose="020B0604030504040204" pitchFamily="34" charset="0"/>
                <a:cs typeface="Tahoma" panose="020B0604030504040204" pitchFamily="34" charset="0"/>
              </a:rPr>
              <a:t>This project aligns with HSBC’s global strategic focus on simplification and operational efficiency.</a:t>
            </a:r>
          </a:p>
          <a:p>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02312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FFC41-8E13-CF4B-6774-688A9556897E}"/>
              </a:ext>
            </a:extLst>
          </p:cNvPr>
          <p:cNvSpPr>
            <a:spLocks noGrp="1"/>
          </p:cNvSpPr>
          <p:nvPr>
            <p:ph type="title"/>
          </p:nvPr>
        </p:nvSpPr>
        <p:spPr>
          <a:xfrm>
            <a:off x="677334" y="609600"/>
            <a:ext cx="8596668" cy="674914"/>
          </a:xfrm>
        </p:spPr>
        <p:txBody>
          <a:bodyPr/>
          <a:lstStyle/>
          <a:p>
            <a:r>
              <a:rPr lang="en-US" b="1" dirty="0"/>
              <a:t>Proposed Solution</a:t>
            </a:r>
          </a:p>
        </p:txBody>
      </p:sp>
      <p:sp>
        <p:nvSpPr>
          <p:cNvPr id="3" name="Content Placeholder 2">
            <a:extLst>
              <a:ext uri="{FF2B5EF4-FFF2-40B4-BE49-F238E27FC236}">
                <a16:creationId xmlns:a16="http://schemas.microsoft.com/office/drawing/2014/main" id="{0FFB0305-D777-0D17-17F6-EBC052C33D54}"/>
              </a:ext>
            </a:extLst>
          </p:cNvPr>
          <p:cNvSpPr>
            <a:spLocks noGrp="1"/>
          </p:cNvSpPr>
          <p:nvPr>
            <p:ph idx="1"/>
          </p:nvPr>
        </p:nvSpPr>
        <p:spPr>
          <a:xfrm>
            <a:off x="514048" y="1572761"/>
            <a:ext cx="9958009" cy="4980440"/>
          </a:xfrm>
        </p:spPr>
        <p:txBody>
          <a:bodyPr>
            <a:normAutofit fontScale="92500" lnSpcReduction="10000"/>
          </a:bodyPr>
          <a:lstStyle/>
          <a:p>
            <a:pPr marL="0" indent="0">
              <a:buNone/>
            </a:pPr>
            <a:r>
              <a:rPr lang="en-US" sz="1900" dirty="0">
                <a:latin typeface="Tahoma" panose="020B0604030504040204" pitchFamily="34" charset="0"/>
                <a:ea typeface="Tahoma" panose="020B0604030504040204" pitchFamily="34" charset="0"/>
                <a:cs typeface="Tahoma" panose="020B0604030504040204" pitchFamily="34" charset="0"/>
              </a:rPr>
              <a:t>Conduct a full </a:t>
            </a:r>
            <a:r>
              <a:rPr lang="en-US" sz="1900" b="1" dirty="0">
                <a:latin typeface="Tahoma" panose="020B0604030504040204" pitchFamily="34" charset="0"/>
                <a:ea typeface="Tahoma" panose="020B0604030504040204" pitchFamily="34" charset="0"/>
                <a:cs typeface="Tahoma" panose="020B0604030504040204" pitchFamily="34" charset="0"/>
              </a:rPr>
              <a:t>data, rules, and process discovery</a:t>
            </a:r>
            <a:r>
              <a:rPr lang="en-US" sz="1900" dirty="0">
                <a:latin typeface="Tahoma" panose="020B0604030504040204" pitchFamily="34" charset="0"/>
                <a:ea typeface="Tahoma" panose="020B0604030504040204" pitchFamily="34" charset="0"/>
                <a:cs typeface="Tahoma" panose="020B0604030504040204" pitchFamily="34" charset="0"/>
              </a:rPr>
              <a:t> for Canada within FCR.</a:t>
            </a:r>
          </a:p>
          <a:p>
            <a:pPr marL="0" indent="0">
              <a:buNone/>
            </a:pPr>
            <a:r>
              <a:rPr lang="en-US" sz="1900" b="1" dirty="0">
                <a:latin typeface="Tahoma" panose="020B0604030504040204" pitchFamily="34" charset="0"/>
                <a:ea typeface="Tahoma" panose="020B0604030504040204" pitchFamily="34" charset="0"/>
                <a:cs typeface="Tahoma" panose="020B0604030504040204" pitchFamily="34" charset="0"/>
              </a:rPr>
              <a:t>Identify and remove all Canada-specific:</a:t>
            </a:r>
          </a:p>
          <a:p>
            <a:pPr>
              <a:buFont typeface="Arial" panose="020B0604020202020204" pitchFamily="34" charset="0"/>
              <a:buChar char="•"/>
            </a:pPr>
            <a:r>
              <a:rPr lang="en-US" sz="1900" dirty="0">
                <a:latin typeface="Tahoma" panose="020B0604030504040204" pitchFamily="34" charset="0"/>
                <a:ea typeface="Tahoma" panose="020B0604030504040204" pitchFamily="34" charset="0"/>
                <a:cs typeface="Tahoma" panose="020B0604030504040204" pitchFamily="34" charset="0"/>
              </a:rPr>
              <a:t>Client records</a:t>
            </a:r>
          </a:p>
          <a:p>
            <a:pPr>
              <a:buFont typeface="Arial" panose="020B0604020202020204" pitchFamily="34" charset="0"/>
              <a:buChar char="•"/>
            </a:pPr>
            <a:r>
              <a:rPr lang="en-US" sz="1900" dirty="0">
                <a:latin typeface="Tahoma" panose="020B0604030504040204" pitchFamily="34" charset="0"/>
                <a:ea typeface="Tahoma" panose="020B0604030504040204" pitchFamily="34" charset="0"/>
                <a:cs typeface="Tahoma" panose="020B0604030504040204" pitchFamily="34" charset="0"/>
              </a:rPr>
              <a:t>Account data</a:t>
            </a:r>
          </a:p>
          <a:p>
            <a:pPr>
              <a:buFont typeface="Arial" panose="020B0604020202020204" pitchFamily="34" charset="0"/>
              <a:buChar char="•"/>
            </a:pPr>
            <a:r>
              <a:rPr lang="en-US" sz="1900" dirty="0">
                <a:latin typeface="Tahoma" panose="020B0604030504040204" pitchFamily="34" charset="0"/>
                <a:ea typeface="Tahoma" panose="020B0604030504040204" pitchFamily="34" charset="0"/>
                <a:cs typeface="Tahoma" panose="020B0604030504040204" pitchFamily="34" charset="0"/>
              </a:rPr>
              <a:t>Payment's history</a:t>
            </a:r>
          </a:p>
          <a:p>
            <a:pPr>
              <a:buFont typeface="Arial" panose="020B0604020202020204" pitchFamily="34" charset="0"/>
              <a:buChar char="•"/>
            </a:pPr>
            <a:r>
              <a:rPr lang="en-US" sz="1900" dirty="0">
                <a:latin typeface="Tahoma" panose="020B0604030504040204" pitchFamily="34" charset="0"/>
                <a:ea typeface="Tahoma" panose="020B0604030504040204" pitchFamily="34" charset="0"/>
                <a:cs typeface="Tahoma" panose="020B0604030504040204" pitchFamily="34" charset="0"/>
              </a:rPr>
              <a:t>GTRF transactions</a:t>
            </a:r>
          </a:p>
          <a:p>
            <a:pPr>
              <a:buFont typeface="Arial" panose="020B0604020202020204" pitchFamily="34" charset="0"/>
              <a:buChar char="•"/>
            </a:pPr>
            <a:r>
              <a:rPr lang="en-US" sz="1900" dirty="0">
                <a:latin typeface="Tahoma" panose="020B0604030504040204" pitchFamily="34" charset="0"/>
                <a:ea typeface="Tahoma" panose="020B0604030504040204" pitchFamily="34" charset="0"/>
                <a:cs typeface="Tahoma" panose="020B0604030504040204" pitchFamily="34" charset="0"/>
              </a:rPr>
              <a:t>Risk rules &amp; screening logic</a:t>
            </a:r>
          </a:p>
          <a:p>
            <a:pPr>
              <a:buFont typeface="Arial" panose="020B0604020202020204" pitchFamily="34" charset="0"/>
              <a:buChar char="•"/>
            </a:pPr>
            <a:r>
              <a:rPr lang="en-US" sz="1900" dirty="0">
                <a:latin typeface="Tahoma" panose="020B0604030504040204" pitchFamily="34" charset="0"/>
                <a:ea typeface="Tahoma" panose="020B0604030504040204" pitchFamily="34" charset="0"/>
                <a:cs typeface="Tahoma" panose="020B0604030504040204" pitchFamily="34" charset="0"/>
              </a:rPr>
              <a:t>Reference data (country codes, currency mappings, etc.)</a:t>
            </a:r>
          </a:p>
          <a:p>
            <a:pPr>
              <a:buFont typeface="Arial" panose="020B0604020202020204" pitchFamily="34" charset="0"/>
              <a:buChar char="•"/>
            </a:pPr>
            <a:r>
              <a:rPr lang="en-US" sz="1900" dirty="0">
                <a:latin typeface="Tahoma" panose="020B0604030504040204" pitchFamily="34" charset="0"/>
                <a:ea typeface="Tahoma" panose="020B0604030504040204" pitchFamily="34" charset="0"/>
                <a:cs typeface="Tahoma" panose="020B0604030504040204" pitchFamily="34" charset="0"/>
              </a:rPr>
              <a:t>Country-specific reports &amp; dashboards </a:t>
            </a:r>
          </a:p>
          <a:p>
            <a:pPr>
              <a:buFont typeface="Wingdings" panose="05000000000000000000" pitchFamily="2" charset="2"/>
              <a:buChar char="Ø"/>
            </a:pPr>
            <a:r>
              <a:rPr lang="en-US" sz="1900" dirty="0">
                <a:latin typeface="Tahoma" panose="020B0604030504040204" pitchFamily="34" charset="0"/>
                <a:ea typeface="Tahoma" panose="020B0604030504040204" pitchFamily="34" charset="0"/>
                <a:cs typeface="Tahoma" panose="020B0604030504040204" pitchFamily="34" charset="0"/>
              </a:rPr>
              <a:t> Work with Data Governance to archive any data required for regulatory retention periods.</a:t>
            </a:r>
          </a:p>
          <a:p>
            <a:pPr>
              <a:buFont typeface="Wingdings" panose="05000000000000000000" pitchFamily="2" charset="2"/>
              <a:buChar char="Ø"/>
            </a:pPr>
            <a:r>
              <a:rPr lang="en-US" sz="1900" dirty="0">
                <a:latin typeface="Tahoma" panose="020B0604030504040204" pitchFamily="34" charset="0"/>
                <a:ea typeface="Tahoma" panose="020B0604030504040204" pitchFamily="34" charset="0"/>
                <a:cs typeface="Tahoma" panose="020B0604030504040204" pitchFamily="34" charset="0"/>
              </a:rPr>
              <a:t>Update global configurations to ensure no residual impact on global processes.</a:t>
            </a:r>
          </a:p>
          <a:p>
            <a:pPr>
              <a:buFont typeface="Wingdings" panose="05000000000000000000" pitchFamily="2" charset="2"/>
              <a:buChar char="Ø"/>
            </a:pPr>
            <a:r>
              <a:rPr lang="en-US" sz="1900" dirty="0">
                <a:latin typeface="Tahoma" panose="020B0604030504040204" pitchFamily="34" charset="0"/>
                <a:ea typeface="Tahoma" panose="020B0604030504040204" pitchFamily="34" charset="0"/>
                <a:cs typeface="Tahoma" panose="020B0604030504040204" pitchFamily="34" charset="0"/>
              </a:rPr>
              <a:t>Conduct end-to-end regression testing to protect global functionality.</a:t>
            </a:r>
          </a:p>
          <a:p>
            <a:pPr>
              <a:buFont typeface="Wingdings" panose="05000000000000000000" pitchFamily="2" charset="2"/>
              <a:buChar char="Ø"/>
            </a:pPr>
            <a:r>
              <a:rPr lang="en-US" sz="1900" dirty="0">
                <a:latin typeface="Tahoma" panose="020B0604030504040204" pitchFamily="34" charset="0"/>
                <a:ea typeface="Tahoma" panose="020B0604030504040204" pitchFamily="34" charset="0"/>
                <a:cs typeface="Tahoma" panose="020B0604030504040204" pitchFamily="34" charset="0"/>
              </a:rPr>
              <a:t>Document all changes for audit readiness.</a:t>
            </a:r>
          </a:p>
          <a:p>
            <a:endParaRPr lang="en-US" dirty="0"/>
          </a:p>
        </p:txBody>
      </p:sp>
    </p:spTree>
    <p:extLst>
      <p:ext uri="{BB962C8B-B14F-4D97-AF65-F5344CB8AC3E}">
        <p14:creationId xmlns:p14="http://schemas.microsoft.com/office/powerpoint/2010/main" val="3690267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38B6C-49B0-8FA2-9767-3D9DFED2DAFD}"/>
              </a:ext>
            </a:extLst>
          </p:cNvPr>
          <p:cNvSpPr>
            <a:spLocks noGrp="1"/>
          </p:cNvSpPr>
          <p:nvPr>
            <p:ph type="title"/>
          </p:nvPr>
        </p:nvSpPr>
        <p:spPr>
          <a:xfrm>
            <a:off x="1186545" y="828675"/>
            <a:ext cx="10515600" cy="1325563"/>
          </a:xfrm>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Situation</a:t>
            </a:r>
          </a:p>
        </p:txBody>
      </p:sp>
      <p:sp>
        <p:nvSpPr>
          <p:cNvPr id="3" name="Content Placeholder 2">
            <a:extLst>
              <a:ext uri="{FF2B5EF4-FFF2-40B4-BE49-F238E27FC236}">
                <a16:creationId xmlns:a16="http://schemas.microsoft.com/office/drawing/2014/main" id="{9D31FC5B-48DA-0ED9-B7CC-300E0725A5F2}"/>
              </a:ext>
            </a:extLst>
          </p:cNvPr>
          <p:cNvSpPr>
            <a:spLocks noGrp="1"/>
          </p:cNvSpPr>
          <p:nvPr>
            <p:ph idx="1"/>
          </p:nvPr>
        </p:nvSpPr>
        <p:spPr>
          <a:xfrm>
            <a:off x="936171" y="1919288"/>
            <a:ext cx="8871858" cy="4486275"/>
          </a:xfrm>
        </p:spPr>
        <p:txBody>
          <a:bodyPr>
            <a:normAutofit/>
          </a:bodyPr>
          <a:lstStyle/>
          <a:p>
            <a:pPr marL="0" indent="0">
              <a:buNone/>
            </a:pPr>
            <a:r>
              <a:rPr lang="en-US" dirty="0">
                <a:latin typeface="Tahoma" panose="020B0604030504040204" pitchFamily="34" charset="0"/>
                <a:ea typeface="Tahoma" panose="020B0604030504040204" pitchFamily="34" charset="0"/>
                <a:cs typeface="Tahoma" panose="020B0604030504040204" pitchFamily="34" charset="0"/>
              </a:rPr>
              <a:t>The </a:t>
            </a:r>
            <a:r>
              <a:rPr lang="en-US" b="1" dirty="0">
                <a:latin typeface="Tahoma" panose="020B0604030504040204" pitchFamily="34" charset="0"/>
                <a:ea typeface="Tahoma" panose="020B0604030504040204" pitchFamily="34" charset="0"/>
                <a:cs typeface="Tahoma" panose="020B0604030504040204" pitchFamily="34" charset="0"/>
              </a:rPr>
              <a:t>Financial Crime Risk (FCR)</a:t>
            </a:r>
            <a:r>
              <a:rPr lang="en-US" dirty="0">
                <a:latin typeface="Tahoma" panose="020B0604030504040204" pitchFamily="34" charset="0"/>
                <a:ea typeface="Tahoma" panose="020B0604030504040204" pitchFamily="34" charset="0"/>
                <a:cs typeface="Tahoma" panose="020B0604030504040204" pitchFamily="34" charset="0"/>
              </a:rPr>
              <a:t> application is a core compliance tool used at HSBC to monitor transactions and customer activity across 14 booking countries, including Canada. Due to strategic shifts, regulatory realignment, and restructuring, HSBC has decided to exit the Canadian market for certain products and services covered by FCR.</a:t>
            </a:r>
          </a:p>
          <a:p>
            <a:pPr marL="0" indent="0">
              <a:buNone/>
            </a:pPr>
            <a:r>
              <a:rPr lang="en-US" dirty="0">
                <a:latin typeface="Tahoma" panose="020B0604030504040204" pitchFamily="34" charset="0"/>
                <a:ea typeface="Tahoma" panose="020B0604030504040204" pitchFamily="34" charset="0"/>
                <a:cs typeface="Tahoma" panose="020B0604030504040204" pitchFamily="34" charset="0"/>
              </a:rPr>
              <a:t>As part of this strategic decision, Canada must be completely removed from the FCR system to avoid unnecessary processing, ensure data privacy compliance (aligning with GDPR and compliance policies where applicable), and optimize system performance by removing redundant data pipelines and configurations.</a:t>
            </a:r>
          </a:p>
        </p:txBody>
      </p:sp>
    </p:spTree>
    <p:extLst>
      <p:ext uri="{BB962C8B-B14F-4D97-AF65-F5344CB8AC3E}">
        <p14:creationId xmlns:p14="http://schemas.microsoft.com/office/powerpoint/2010/main" val="1817693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2AF7A-65E3-7C2F-2F9F-F5F4AC9608D4}"/>
              </a:ext>
            </a:extLst>
          </p:cNvPr>
          <p:cNvSpPr>
            <a:spLocks noGrp="1"/>
          </p:cNvSpPr>
          <p:nvPr>
            <p:ph type="title"/>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Problems</a:t>
            </a:r>
          </a:p>
        </p:txBody>
      </p:sp>
      <p:sp>
        <p:nvSpPr>
          <p:cNvPr id="3" name="Content Placeholder 2">
            <a:extLst>
              <a:ext uri="{FF2B5EF4-FFF2-40B4-BE49-F238E27FC236}">
                <a16:creationId xmlns:a16="http://schemas.microsoft.com/office/drawing/2014/main" id="{C204E5A4-1360-A65A-B4F6-DC50C64A3CAC}"/>
              </a:ext>
            </a:extLst>
          </p:cNvPr>
          <p:cNvSpPr>
            <a:spLocks noGrp="1"/>
          </p:cNvSpPr>
          <p:nvPr>
            <p:ph idx="1"/>
          </p:nvPr>
        </p:nvSpPr>
        <p:spPr>
          <a:xfrm>
            <a:off x="677334" y="1771641"/>
            <a:ext cx="8596668" cy="3880773"/>
          </a:xfrm>
        </p:spPr>
        <p:txBody>
          <a:bodyPr>
            <a:normAutofit/>
          </a:bodyPr>
          <a:lstStyle/>
          <a:p>
            <a:r>
              <a:rPr lang="en-US" b="1" dirty="0">
                <a:latin typeface="Tahoma" panose="020B0604030504040204" pitchFamily="34" charset="0"/>
                <a:ea typeface="Tahoma" panose="020B0604030504040204" pitchFamily="34" charset="0"/>
                <a:cs typeface="Tahoma" panose="020B0604030504040204" pitchFamily="34" charset="0"/>
              </a:rPr>
              <a:t>Redundant Data Processing</a:t>
            </a:r>
            <a:r>
              <a:rPr lang="en-US" dirty="0">
                <a:latin typeface="Tahoma" panose="020B0604030504040204" pitchFamily="34" charset="0"/>
                <a:ea typeface="Tahoma" panose="020B0604030504040204" pitchFamily="34" charset="0"/>
                <a:cs typeface="Tahoma" panose="020B0604030504040204" pitchFamily="34" charset="0"/>
              </a:rPr>
              <a:t>: FCR continues to process transactions, accounts, and client data related to </a:t>
            </a:r>
            <a:r>
              <a:rPr lang="en-US" b="1" dirty="0">
                <a:latin typeface="Tahoma" panose="020B0604030504040204" pitchFamily="34" charset="0"/>
                <a:ea typeface="Tahoma" panose="020B0604030504040204" pitchFamily="34" charset="0"/>
                <a:cs typeface="Tahoma" panose="020B0604030504040204" pitchFamily="34" charset="0"/>
              </a:rPr>
              <a:t>Canada</a:t>
            </a:r>
            <a:r>
              <a:rPr lang="en-US" dirty="0">
                <a:latin typeface="Tahoma" panose="020B0604030504040204" pitchFamily="34" charset="0"/>
                <a:ea typeface="Tahoma" panose="020B0604030504040204" pitchFamily="34" charset="0"/>
                <a:cs typeface="Tahoma" panose="020B0604030504040204" pitchFamily="34" charset="0"/>
              </a:rPr>
              <a:t>, despite the market exit.</a:t>
            </a:r>
          </a:p>
          <a:p>
            <a:r>
              <a:rPr lang="en-US" b="1" dirty="0">
                <a:latin typeface="Tahoma" panose="020B0604030504040204" pitchFamily="34" charset="0"/>
                <a:ea typeface="Tahoma" panose="020B0604030504040204" pitchFamily="34" charset="0"/>
                <a:cs typeface="Tahoma" panose="020B0604030504040204" pitchFamily="34" charset="0"/>
              </a:rPr>
              <a:t>Compliance &amp; Privacy Risks</a:t>
            </a:r>
            <a:r>
              <a:rPr lang="en-US" dirty="0">
                <a:latin typeface="Tahoma" panose="020B0604030504040204" pitchFamily="34" charset="0"/>
                <a:ea typeface="Tahoma" panose="020B0604030504040204" pitchFamily="34" charset="0"/>
                <a:cs typeface="Tahoma" panose="020B0604030504040204" pitchFamily="34" charset="0"/>
              </a:rPr>
              <a:t>: Retaining unnecessary Canadian data could trigger data retention and privacy violations under GDPR and internal data governance policies.</a:t>
            </a:r>
          </a:p>
          <a:p>
            <a:r>
              <a:rPr lang="en-US" b="1" dirty="0">
                <a:latin typeface="Tahoma" panose="020B0604030504040204" pitchFamily="34" charset="0"/>
                <a:ea typeface="Tahoma" panose="020B0604030504040204" pitchFamily="34" charset="0"/>
                <a:cs typeface="Tahoma" panose="020B0604030504040204" pitchFamily="34" charset="0"/>
              </a:rPr>
              <a:t>Operational Inefficiency</a:t>
            </a:r>
            <a:r>
              <a:rPr lang="en-US" dirty="0">
                <a:latin typeface="Tahoma" panose="020B0604030504040204" pitchFamily="34" charset="0"/>
                <a:ea typeface="Tahoma" panose="020B0604030504040204" pitchFamily="34" charset="0"/>
                <a:cs typeface="Tahoma" panose="020B0604030504040204" pitchFamily="34" charset="0"/>
              </a:rPr>
              <a:t>: Investigators are presented with alerts and insights from Canada, creating unnecessary noise and reducing productivity.</a:t>
            </a:r>
          </a:p>
          <a:p>
            <a:r>
              <a:rPr lang="en-US" b="1" dirty="0">
                <a:latin typeface="Tahoma" panose="020B0604030504040204" pitchFamily="34" charset="0"/>
                <a:ea typeface="Tahoma" panose="020B0604030504040204" pitchFamily="34" charset="0"/>
                <a:cs typeface="Tahoma" panose="020B0604030504040204" pitchFamily="34" charset="0"/>
              </a:rPr>
              <a:t>Rule Complexity</a:t>
            </a:r>
            <a:r>
              <a:rPr lang="en-US" dirty="0">
                <a:latin typeface="Tahoma" panose="020B0604030504040204" pitchFamily="34" charset="0"/>
                <a:ea typeface="Tahoma" panose="020B0604030504040204" pitchFamily="34" charset="0"/>
                <a:cs typeface="Tahoma" panose="020B0604030504040204" pitchFamily="34" charset="0"/>
              </a:rPr>
              <a:t>: Screening rules for Canada add complexity to global configuration and increase maintenance overhead.</a:t>
            </a:r>
          </a:p>
        </p:txBody>
      </p:sp>
    </p:spTree>
    <p:extLst>
      <p:ext uri="{BB962C8B-B14F-4D97-AF65-F5344CB8AC3E}">
        <p14:creationId xmlns:p14="http://schemas.microsoft.com/office/powerpoint/2010/main" val="3670658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7230E-7ACA-FF74-0920-16C342759491}"/>
              </a:ext>
            </a:extLst>
          </p:cNvPr>
          <p:cNvSpPr>
            <a:spLocks noGrp="1"/>
          </p:cNvSpPr>
          <p:nvPr>
            <p:ph type="title"/>
          </p:nvPr>
        </p:nvSpPr>
        <p:spPr/>
        <p:txBody>
          <a:bodyPr/>
          <a:lstStyle/>
          <a:p>
            <a:r>
              <a:rPr lang="en-US" b="1" dirty="0"/>
              <a:t>Opportunity</a:t>
            </a:r>
          </a:p>
        </p:txBody>
      </p:sp>
      <p:sp>
        <p:nvSpPr>
          <p:cNvPr id="3" name="Content Placeholder 2">
            <a:extLst>
              <a:ext uri="{FF2B5EF4-FFF2-40B4-BE49-F238E27FC236}">
                <a16:creationId xmlns:a16="http://schemas.microsoft.com/office/drawing/2014/main" id="{141FD4A9-B1DF-FA16-07DE-3998BD58A51F}"/>
              </a:ext>
            </a:extLst>
          </p:cNvPr>
          <p:cNvSpPr>
            <a:spLocks noGrp="1"/>
          </p:cNvSpPr>
          <p:nvPr>
            <p:ph idx="1"/>
          </p:nvPr>
        </p:nvSpPr>
        <p:spPr>
          <a:xfrm>
            <a:off x="677334" y="1801360"/>
            <a:ext cx="8596668" cy="3880773"/>
          </a:xfrm>
        </p:spPr>
        <p:txBody>
          <a:bodyPr>
            <a:normAutofit/>
          </a:bodyPr>
          <a:lstStyle/>
          <a:p>
            <a:pPr marL="0" indent="0">
              <a:buNone/>
            </a:pPr>
            <a:r>
              <a:rPr lang="en-US" dirty="0">
                <a:latin typeface="Tahoma" panose="020B0604030504040204" pitchFamily="34" charset="0"/>
                <a:ea typeface="Tahoma" panose="020B0604030504040204" pitchFamily="34" charset="0"/>
                <a:cs typeface="Tahoma" panose="020B0604030504040204" pitchFamily="34" charset="0"/>
              </a:rPr>
              <a:t>By removing </a:t>
            </a:r>
            <a:r>
              <a:rPr lang="en-US" b="1" dirty="0">
                <a:latin typeface="Tahoma" panose="020B0604030504040204" pitchFamily="34" charset="0"/>
                <a:ea typeface="Tahoma" panose="020B0604030504040204" pitchFamily="34" charset="0"/>
                <a:cs typeface="Tahoma" panose="020B0604030504040204" pitchFamily="34" charset="0"/>
              </a:rPr>
              <a:t>Canada</a:t>
            </a:r>
            <a:r>
              <a:rPr lang="en-US" dirty="0">
                <a:latin typeface="Tahoma" panose="020B0604030504040204" pitchFamily="34" charset="0"/>
                <a:ea typeface="Tahoma" panose="020B0604030504040204" pitchFamily="34" charset="0"/>
                <a:cs typeface="Tahoma" panose="020B0604030504040204" pitchFamily="34" charset="0"/>
              </a:rPr>
              <a:t> as a booking country from FCR, HSBC can:</a:t>
            </a:r>
          </a:p>
          <a:p>
            <a:pPr>
              <a:buFont typeface="Wingdings" panose="05000000000000000000" pitchFamily="2" charset="2"/>
              <a:buChar char="Ø"/>
            </a:pPr>
            <a:r>
              <a:rPr lang="en-US" b="1" dirty="0">
                <a:latin typeface="Tahoma" panose="020B0604030504040204" pitchFamily="34" charset="0"/>
                <a:ea typeface="Tahoma" panose="020B0604030504040204" pitchFamily="34" charset="0"/>
                <a:cs typeface="Tahoma" panose="020B0604030504040204" pitchFamily="34" charset="0"/>
              </a:rPr>
              <a:t>Streamline Compliance Operations</a:t>
            </a:r>
            <a:r>
              <a:rPr lang="en-US" dirty="0">
                <a:latin typeface="Tahoma" panose="020B0604030504040204" pitchFamily="34" charset="0"/>
                <a:ea typeface="Tahoma" panose="020B0604030504040204" pitchFamily="34" charset="0"/>
                <a:cs typeface="Tahoma" panose="020B0604030504040204" pitchFamily="34" charset="0"/>
              </a:rPr>
              <a:t>: Investigators will no longer need to filter out Canadian cases.</a:t>
            </a:r>
          </a:p>
          <a:p>
            <a:pPr>
              <a:buFont typeface="Wingdings" panose="05000000000000000000" pitchFamily="2" charset="2"/>
              <a:buChar char="Ø"/>
            </a:pPr>
            <a:r>
              <a:rPr lang="en-US" b="1" dirty="0">
                <a:latin typeface="Tahoma" panose="020B0604030504040204" pitchFamily="34" charset="0"/>
                <a:ea typeface="Tahoma" panose="020B0604030504040204" pitchFamily="34" charset="0"/>
                <a:cs typeface="Tahoma" panose="020B0604030504040204" pitchFamily="34" charset="0"/>
              </a:rPr>
              <a:t>Enhance System Performance</a:t>
            </a:r>
            <a:r>
              <a:rPr lang="en-US" dirty="0">
                <a:latin typeface="Tahoma" panose="020B0604030504040204" pitchFamily="34" charset="0"/>
                <a:ea typeface="Tahoma" panose="020B0604030504040204" pitchFamily="34" charset="0"/>
                <a:cs typeface="Tahoma" panose="020B0604030504040204" pitchFamily="34" charset="0"/>
              </a:rPr>
              <a:t>: Data processing loads, and storage requirements will reduce.</a:t>
            </a:r>
          </a:p>
          <a:p>
            <a:pPr>
              <a:buFont typeface="Wingdings" panose="05000000000000000000" pitchFamily="2" charset="2"/>
              <a:buChar char="Ø"/>
            </a:pPr>
            <a:r>
              <a:rPr lang="en-US" b="1" dirty="0">
                <a:latin typeface="Tahoma" panose="020B0604030504040204" pitchFamily="34" charset="0"/>
                <a:ea typeface="Tahoma" panose="020B0604030504040204" pitchFamily="34" charset="0"/>
                <a:cs typeface="Tahoma" panose="020B0604030504040204" pitchFamily="34" charset="0"/>
              </a:rPr>
              <a:t>Improve Data Governance</a:t>
            </a:r>
            <a:r>
              <a:rPr lang="en-US" dirty="0">
                <a:latin typeface="Tahoma" panose="020B0604030504040204" pitchFamily="34" charset="0"/>
                <a:ea typeface="Tahoma" panose="020B0604030504040204" pitchFamily="34" charset="0"/>
                <a:cs typeface="Tahoma" panose="020B0604030504040204" pitchFamily="34" charset="0"/>
              </a:rPr>
              <a:t>: Canadian data can be decommissioned following approved retention policies, ensuring </a:t>
            </a:r>
            <a:r>
              <a:rPr lang="en-US" b="1" dirty="0">
                <a:latin typeface="Tahoma" panose="020B0604030504040204" pitchFamily="34" charset="0"/>
                <a:ea typeface="Tahoma" panose="020B0604030504040204" pitchFamily="34" charset="0"/>
                <a:cs typeface="Tahoma" panose="020B0604030504040204" pitchFamily="34" charset="0"/>
              </a:rPr>
              <a:t>privacy compliance</a:t>
            </a:r>
            <a:r>
              <a:rPr lang="en-US" dirty="0">
                <a:latin typeface="Tahoma" panose="020B0604030504040204" pitchFamily="34" charset="0"/>
                <a:ea typeface="Tahoma" panose="020B0604030504040204" pitchFamily="34" charset="0"/>
                <a:cs typeface="Tahoma" panose="020B0604030504040204" pitchFamily="34" charset="0"/>
              </a:rPr>
              <a:t>.</a:t>
            </a:r>
          </a:p>
          <a:p>
            <a:pPr>
              <a:buFont typeface="Wingdings" panose="05000000000000000000" pitchFamily="2" charset="2"/>
              <a:buChar char="Ø"/>
            </a:pPr>
            <a:r>
              <a:rPr lang="en-US" b="1" dirty="0">
                <a:latin typeface="Tahoma" panose="020B0604030504040204" pitchFamily="34" charset="0"/>
                <a:ea typeface="Tahoma" panose="020B0604030504040204" pitchFamily="34" charset="0"/>
                <a:cs typeface="Tahoma" panose="020B0604030504040204" pitchFamily="34" charset="0"/>
              </a:rPr>
              <a:t>Simplify Rule Management</a:t>
            </a:r>
            <a:r>
              <a:rPr lang="en-US" dirty="0">
                <a:latin typeface="Tahoma" panose="020B0604030504040204" pitchFamily="34" charset="0"/>
                <a:ea typeface="Tahoma" panose="020B0604030504040204" pitchFamily="34" charset="0"/>
                <a:cs typeface="Tahoma" panose="020B0604030504040204" pitchFamily="34" charset="0"/>
              </a:rPr>
              <a:t>: Removing Canada-specific rules will simplify the global screening configuration.</a:t>
            </a:r>
          </a:p>
          <a:p>
            <a:pPr>
              <a:buFont typeface="Wingdings" panose="05000000000000000000" pitchFamily="2" charset="2"/>
              <a:buChar char="Ø"/>
            </a:pPr>
            <a:r>
              <a:rPr lang="en-US" b="1" dirty="0">
                <a:latin typeface="Tahoma" panose="020B0604030504040204" pitchFamily="34" charset="0"/>
                <a:ea typeface="Tahoma" panose="020B0604030504040204" pitchFamily="34" charset="0"/>
                <a:cs typeface="Tahoma" panose="020B0604030504040204" pitchFamily="34" charset="0"/>
              </a:rPr>
              <a:t>Reduce False Positives</a:t>
            </a:r>
            <a:r>
              <a:rPr lang="en-US" dirty="0">
                <a:latin typeface="Tahoma" panose="020B0604030504040204" pitchFamily="34" charset="0"/>
                <a:ea typeface="Tahoma" panose="020B0604030504040204" pitchFamily="34" charset="0"/>
                <a:cs typeface="Tahoma" panose="020B0604030504040204" pitchFamily="34" charset="0"/>
              </a:rPr>
              <a:t>: Alerts triggered by Canadian accounts (which are no longer relevant) will be eliminated.</a:t>
            </a:r>
          </a:p>
        </p:txBody>
      </p:sp>
    </p:spTree>
    <p:extLst>
      <p:ext uri="{BB962C8B-B14F-4D97-AF65-F5344CB8AC3E}">
        <p14:creationId xmlns:p14="http://schemas.microsoft.com/office/powerpoint/2010/main" val="2367746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A237A-83C4-A64B-7867-0C370079E468}"/>
              </a:ext>
            </a:extLst>
          </p:cNvPr>
          <p:cNvSpPr>
            <a:spLocks noGrp="1"/>
          </p:cNvSpPr>
          <p:nvPr>
            <p:ph type="title"/>
          </p:nvPr>
        </p:nvSpPr>
        <p:spPr/>
        <p:txBody>
          <a:bodyPr/>
          <a:lstStyle/>
          <a:p>
            <a:r>
              <a:rPr lang="en-US" b="1" dirty="0"/>
              <a:t>Purpose</a:t>
            </a:r>
          </a:p>
        </p:txBody>
      </p:sp>
      <p:sp>
        <p:nvSpPr>
          <p:cNvPr id="3" name="Content Placeholder 2">
            <a:extLst>
              <a:ext uri="{FF2B5EF4-FFF2-40B4-BE49-F238E27FC236}">
                <a16:creationId xmlns:a16="http://schemas.microsoft.com/office/drawing/2014/main" id="{905A4DDD-08BA-1B3D-B55C-ED65CA9700F1}"/>
              </a:ext>
            </a:extLst>
          </p:cNvPr>
          <p:cNvSpPr>
            <a:spLocks noGrp="1"/>
          </p:cNvSpPr>
          <p:nvPr>
            <p:ph idx="1"/>
          </p:nvPr>
        </p:nvSpPr>
        <p:spPr>
          <a:xfrm>
            <a:off x="677334" y="1638075"/>
            <a:ext cx="8706152" cy="4283754"/>
          </a:xfrm>
        </p:spPr>
        <p:txBody>
          <a:bodyPr>
            <a:noAutofit/>
          </a:bodyPr>
          <a:lstStyle/>
          <a:p>
            <a:pPr marL="0" indent="0">
              <a:buNone/>
            </a:pPr>
            <a:r>
              <a:rPr lang="en-US" dirty="0">
                <a:latin typeface="Tahoma" panose="020B0604030504040204" pitchFamily="34" charset="0"/>
                <a:ea typeface="Tahoma" panose="020B0604030504040204" pitchFamily="34" charset="0"/>
                <a:cs typeface="Tahoma" panose="020B0604030504040204" pitchFamily="34" charset="0"/>
              </a:rPr>
              <a:t>This project aims to safely and completely remove Canada from FCR, including:</a:t>
            </a:r>
          </a:p>
          <a:p>
            <a:pPr>
              <a:buFont typeface="Wingdings" panose="05000000000000000000" pitchFamily="2" charset="2"/>
              <a:buChar char="Ø"/>
            </a:pPr>
            <a:r>
              <a:rPr lang="en-US" dirty="0">
                <a:latin typeface="Tahoma" panose="020B0604030504040204" pitchFamily="34" charset="0"/>
                <a:ea typeface="Tahoma" panose="020B0604030504040204" pitchFamily="34" charset="0"/>
                <a:cs typeface="Tahoma" panose="020B0604030504040204" pitchFamily="34" charset="0"/>
              </a:rPr>
              <a:t>Decommissioning Canadian client data, accounts, transactions, and GTRF information.</a:t>
            </a:r>
          </a:p>
          <a:p>
            <a:pPr>
              <a:buFont typeface="Wingdings" panose="05000000000000000000" pitchFamily="2" charset="2"/>
              <a:buChar char="Ø"/>
            </a:pPr>
            <a:r>
              <a:rPr lang="en-US" dirty="0">
                <a:latin typeface="Tahoma" panose="020B0604030504040204" pitchFamily="34" charset="0"/>
                <a:ea typeface="Tahoma" panose="020B0604030504040204" pitchFamily="34" charset="0"/>
                <a:cs typeface="Tahoma" panose="020B0604030504040204" pitchFamily="34" charset="0"/>
              </a:rPr>
              <a:t>Removing Canada-specific rules, risk parameters, data feeds, and configurations.</a:t>
            </a:r>
          </a:p>
          <a:p>
            <a:pPr>
              <a:buFont typeface="Wingdings" panose="05000000000000000000" pitchFamily="2" charset="2"/>
              <a:buChar char="Ø"/>
            </a:pPr>
            <a:r>
              <a:rPr lang="en-US" dirty="0">
                <a:latin typeface="Tahoma" panose="020B0604030504040204" pitchFamily="34" charset="0"/>
                <a:ea typeface="Tahoma" panose="020B0604030504040204" pitchFamily="34" charset="0"/>
                <a:cs typeface="Tahoma" panose="020B0604030504040204" pitchFamily="34" charset="0"/>
              </a:rPr>
              <a:t>Ensuring compliance with HSBC’s global data governance policy and regulatory retention obligations.</a:t>
            </a:r>
          </a:p>
          <a:p>
            <a:pPr>
              <a:buFont typeface="Wingdings" panose="05000000000000000000" pitchFamily="2" charset="2"/>
              <a:buChar char="Ø"/>
            </a:pPr>
            <a:r>
              <a:rPr lang="en-US" dirty="0">
                <a:latin typeface="Tahoma" panose="020B0604030504040204" pitchFamily="34" charset="0"/>
                <a:ea typeface="Tahoma" panose="020B0604030504040204" pitchFamily="34" charset="0"/>
                <a:cs typeface="Tahoma" panose="020B0604030504040204" pitchFamily="34" charset="0"/>
              </a:rPr>
              <a:t>Validating that no operational processes, dashboards, or reports are negatively impacted post-removal.</a:t>
            </a:r>
          </a:p>
          <a:p>
            <a:pPr marL="0" indent="0">
              <a:buNone/>
            </a:pPr>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11821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D9296-1A52-A817-89C6-51AF9B9EC96C}"/>
              </a:ext>
            </a:extLst>
          </p:cNvPr>
          <p:cNvSpPr>
            <a:spLocks noGrp="1"/>
          </p:cNvSpPr>
          <p:nvPr>
            <p:ph type="title"/>
          </p:nvPr>
        </p:nvSpPr>
        <p:spPr/>
        <p:txBody>
          <a:bodyPr/>
          <a:lstStyle/>
          <a:p>
            <a:r>
              <a:rPr lang="en-US" b="1" dirty="0"/>
              <a:t>Project Objectives</a:t>
            </a:r>
          </a:p>
        </p:txBody>
      </p:sp>
      <p:graphicFrame>
        <p:nvGraphicFramePr>
          <p:cNvPr id="10" name="Content Placeholder 9">
            <a:extLst>
              <a:ext uri="{FF2B5EF4-FFF2-40B4-BE49-F238E27FC236}">
                <a16:creationId xmlns:a16="http://schemas.microsoft.com/office/drawing/2014/main" id="{599208F2-DC1A-6865-4E04-FF7B05644CF9}"/>
              </a:ext>
            </a:extLst>
          </p:cNvPr>
          <p:cNvGraphicFramePr>
            <a:graphicFrameLocks noGrp="1"/>
          </p:cNvGraphicFramePr>
          <p:nvPr>
            <p:ph idx="1"/>
            <p:extLst>
              <p:ext uri="{D42A27DB-BD31-4B8C-83A1-F6EECF244321}">
                <p14:modId xmlns:p14="http://schemas.microsoft.com/office/powerpoint/2010/main" val="151558026"/>
              </p:ext>
            </p:extLst>
          </p:nvPr>
        </p:nvGraphicFramePr>
        <p:xfrm>
          <a:off x="677863" y="2160588"/>
          <a:ext cx="8596312" cy="3032760"/>
        </p:xfrm>
        <a:graphic>
          <a:graphicData uri="http://schemas.openxmlformats.org/drawingml/2006/table">
            <a:tbl>
              <a:tblPr firstRow="1" bandRow="1">
                <a:tableStyleId>{5C22544A-7EE6-4342-B048-85BDC9FD1C3A}</a:tableStyleId>
              </a:tblPr>
              <a:tblGrid>
                <a:gridCol w="1716994">
                  <a:extLst>
                    <a:ext uri="{9D8B030D-6E8A-4147-A177-3AD203B41FA5}">
                      <a16:colId xmlns:a16="http://schemas.microsoft.com/office/drawing/2014/main" val="2811864830"/>
                    </a:ext>
                  </a:extLst>
                </a:gridCol>
                <a:gridCol w="6879318">
                  <a:extLst>
                    <a:ext uri="{9D8B030D-6E8A-4147-A177-3AD203B41FA5}">
                      <a16:colId xmlns:a16="http://schemas.microsoft.com/office/drawing/2014/main" val="3819185064"/>
                    </a:ext>
                  </a:extLst>
                </a:gridCol>
              </a:tblGrid>
              <a:tr h="370840">
                <a:tc>
                  <a:txBody>
                    <a:bodyPr/>
                    <a:lstStyle/>
                    <a:p>
                      <a:r>
                        <a:rPr lang="en-US" dirty="0">
                          <a:latin typeface="Tahoma" panose="020B0604030504040204" pitchFamily="34" charset="0"/>
                          <a:ea typeface="Tahoma" panose="020B0604030504040204" pitchFamily="34" charset="0"/>
                          <a:cs typeface="Tahoma" panose="020B0604030504040204" pitchFamily="34" charset="0"/>
                        </a:rPr>
                        <a:t>Objective</a:t>
                      </a:r>
                    </a:p>
                  </a:txBody>
                  <a:tcPr anchor="ctr"/>
                </a:tc>
                <a:tc>
                  <a:txBody>
                    <a:bodyPr/>
                    <a:lstStyle/>
                    <a:p>
                      <a:r>
                        <a:rPr lang="en-US" dirty="0">
                          <a:latin typeface="Tahoma" panose="020B0604030504040204" pitchFamily="34" charset="0"/>
                          <a:ea typeface="Tahoma" panose="020B0604030504040204" pitchFamily="34" charset="0"/>
                          <a:cs typeface="Tahoma" panose="020B0604030504040204" pitchFamily="34" charset="0"/>
                        </a:rPr>
                        <a:t>Description</a:t>
                      </a:r>
                    </a:p>
                  </a:txBody>
                  <a:tcPr anchor="ctr"/>
                </a:tc>
                <a:extLst>
                  <a:ext uri="{0D108BD9-81ED-4DB2-BD59-A6C34878D82A}">
                    <a16:rowId xmlns:a16="http://schemas.microsoft.com/office/drawing/2014/main" val="1882514224"/>
                  </a:ext>
                </a:extLst>
              </a:tr>
              <a:tr h="370840">
                <a:tc>
                  <a:txBody>
                    <a:bodyPr/>
                    <a:lstStyle/>
                    <a:p>
                      <a:r>
                        <a:rPr lang="en-US" dirty="0">
                          <a:latin typeface="Tahoma" panose="020B0604030504040204" pitchFamily="34" charset="0"/>
                          <a:ea typeface="Tahoma" panose="020B0604030504040204" pitchFamily="34" charset="0"/>
                          <a:cs typeface="Tahoma" panose="020B0604030504040204" pitchFamily="34" charset="0"/>
                        </a:rPr>
                        <a:t>Specific</a:t>
                      </a:r>
                    </a:p>
                  </a:txBody>
                  <a:tcPr anchor="ctr"/>
                </a:tc>
                <a:tc>
                  <a:txBody>
                    <a:bodyPr/>
                    <a:lstStyle/>
                    <a:p>
                      <a:r>
                        <a:rPr lang="en-US" dirty="0">
                          <a:latin typeface="Tahoma" panose="020B0604030504040204" pitchFamily="34" charset="0"/>
                          <a:ea typeface="Tahoma" panose="020B0604030504040204" pitchFamily="34" charset="0"/>
                          <a:cs typeface="Tahoma" panose="020B0604030504040204" pitchFamily="34" charset="0"/>
                        </a:rPr>
                        <a:t>Remove all Canada-related data, rules, configurations, and dashboards from FCR.</a:t>
                      </a:r>
                    </a:p>
                  </a:txBody>
                  <a:tcPr anchor="ctr"/>
                </a:tc>
                <a:extLst>
                  <a:ext uri="{0D108BD9-81ED-4DB2-BD59-A6C34878D82A}">
                    <a16:rowId xmlns:a16="http://schemas.microsoft.com/office/drawing/2014/main" val="503052348"/>
                  </a:ext>
                </a:extLst>
              </a:tr>
              <a:tr h="370840">
                <a:tc>
                  <a:txBody>
                    <a:bodyPr/>
                    <a:lstStyle/>
                    <a:p>
                      <a:r>
                        <a:rPr lang="en-US" dirty="0">
                          <a:latin typeface="Tahoma" panose="020B0604030504040204" pitchFamily="34" charset="0"/>
                          <a:ea typeface="Tahoma" panose="020B0604030504040204" pitchFamily="34" charset="0"/>
                          <a:cs typeface="Tahoma" panose="020B0604030504040204" pitchFamily="34" charset="0"/>
                        </a:rPr>
                        <a:t>Measurable</a:t>
                      </a:r>
                    </a:p>
                  </a:txBody>
                  <a:tcPr anchor="ctr"/>
                </a:tc>
                <a:tc>
                  <a:txBody>
                    <a:bodyPr/>
                    <a:lstStyle/>
                    <a:p>
                      <a:r>
                        <a:rPr lang="en-US" dirty="0">
                          <a:latin typeface="Tahoma" panose="020B0604030504040204" pitchFamily="34" charset="0"/>
                          <a:ea typeface="Tahoma" panose="020B0604030504040204" pitchFamily="34" charset="0"/>
                          <a:cs typeface="Tahoma" panose="020B0604030504040204" pitchFamily="34" charset="0"/>
                        </a:rPr>
                        <a:t>Confirm 100% removal through </a:t>
                      </a:r>
                      <a:r>
                        <a:rPr lang="en-US" b="1" dirty="0">
                          <a:latin typeface="Tahoma" panose="020B0604030504040204" pitchFamily="34" charset="0"/>
                          <a:ea typeface="Tahoma" panose="020B0604030504040204" pitchFamily="34" charset="0"/>
                          <a:cs typeface="Tahoma" panose="020B0604030504040204" pitchFamily="34" charset="0"/>
                        </a:rPr>
                        <a:t>data reconciliation reports</a:t>
                      </a:r>
                      <a:r>
                        <a:rPr lang="en-US" dirty="0">
                          <a:latin typeface="Tahoma" panose="020B0604030504040204" pitchFamily="34" charset="0"/>
                          <a:ea typeface="Tahoma" panose="020B0604030504040204" pitchFamily="34" charset="0"/>
                          <a:cs typeface="Tahoma" panose="020B0604030504040204" pitchFamily="34" charset="0"/>
                        </a:rPr>
                        <a:t> and system audits.</a:t>
                      </a:r>
                    </a:p>
                  </a:txBody>
                  <a:tcPr anchor="ctr"/>
                </a:tc>
                <a:extLst>
                  <a:ext uri="{0D108BD9-81ED-4DB2-BD59-A6C34878D82A}">
                    <a16:rowId xmlns:a16="http://schemas.microsoft.com/office/drawing/2014/main" val="2351337901"/>
                  </a:ext>
                </a:extLst>
              </a:tr>
              <a:tr h="370840">
                <a:tc>
                  <a:txBody>
                    <a:bodyPr/>
                    <a:lstStyle/>
                    <a:p>
                      <a:r>
                        <a:rPr lang="en-US" dirty="0">
                          <a:latin typeface="Tahoma" panose="020B0604030504040204" pitchFamily="34" charset="0"/>
                          <a:ea typeface="Tahoma" panose="020B0604030504040204" pitchFamily="34" charset="0"/>
                          <a:cs typeface="Tahoma" panose="020B0604030504040204" pitchFamily="34" charset="0"/>
                        </a:rPr>
                        <a:t>Achievable</a:t>
                      </a:r>
                    </a:p>
                  </a:txBody>
                  <a:tcPr/>
                </a:tc>
                <a:tc>
                  <a:txBody>
                    <a:bodyPr/>
                    <a:lstStyle/>
                    <a:p>
                      <a:r>
                        <a:rPr lang="en-US" dirty="0">
                          <a:latin typeface="Tahoma" panose="020B0604030504040204" pitchFamily="34" charset="0"/>
                          <a:ea typeface="Tahoma" panose="020B0604030504040204" pitchFamily="34" charset="0"/>
                          <a:cs typeface="Tahoma" panose="020B0604030504040204" pitchFamily="34" charset="0"/>
                        </a:rPr>
                        <a:t>Follow HSBC’s standard </a:t>
                      </a:r>
                      <a:r>
                        <a:rPr lang="en-US" b="1" dirty="0">
                          <a:latin typeface="Tahoma" panose="020B0604030504040204" pitchFamily="34" charset="0"/>
                          <a:ea typeface="Tahoma" panose="020B0604030504040204" pitchFamily="34" charset="0"/>
                          <a:cs typeface="Tahoma" panose="020B0604030504040204" pitchFamily="34" charset="0"/>
                        </a:rPr>
                        <a:t>decommissioning playbook</a:t>
                      </a:r>
                      <a:r>
                        <a:rPr lang="en-US" dirty="0">
                          <a:latin typeface="Tahoma" panose="020B0604030504040204" pitchFamily="34" charset="0"/>
                          <a:ea typeface="Tahoma" panose="020B0604030504040204" pitchFamily="34" charset="0"/>
                          <a:cs typeface="Tahoma" panose="020B0604030504040204" pitchFamily="34" charset="0"/>
                        </a:rPr>
                        <a:t> and data governance guidelines.</a:t>
                      </a:r>
                    </a:p>
                  </a:txBody>
                  <a:tcPr anchor="ctr"/>
                </a:tc>
                <a:extLst>
                  <a:ext uri="{0D108BD9-81ED-4DB2-BD59-A6C34878D82A}">
                    <a16:rowId xmlns:a16="http://schemas.microsoft.com/office/drawing/2014/main" val="2888054008"/>
                  </a:ext>
                </a:extLst>
              </a:tr>
              <a:tr h="370840">
                <a:tc>
                  <a:txBody>
                    <a:bodyPr/>
                    <a:lstStyle/>
                    <a:p>
                      <a:r>
                        <a:rPr lang="en-US" dirty="0">
                          <a:latin typeface="Tahoma" panose="020B0604030504040204" pitchFamily="34" charset="0"/>
                          <a:ea typeface="Tahoma" panose="020B0604030504040204" pitchFamily="34" charset="0"/>
                          <a:cs typeface="Tahoma" panose="020B0604030504040204" pitchFamily="34" charset="0"/>
                        </a:rPr>
                        <a:t>Realistic</a:t>
                      </a:r>
                    </a:p>
                  </a:txBody>
                  <a:tcPr/>
                </a:tc>
                <a:tc>
                  <a:txBody>
                    <a:bodyPr/>
                    <a:lstStyle/>
                    <a:p>
                      <a:r>
                        <a:rPr lang="en-US" dirty="0">
                          <a:latin typeface="Tahoma" panose="020B0604030504040204" pitchFamily="34" charset="0"/>
                          <a:ea typeface="Tahoma" panose="020B0604030504040204" pitchFamily="34" charset="0"/>
                          <a:cs typeface="Tahoma" panose="020B0604030504040204" pitchFamily="34" charset="0"/>
                        </a:rPr>
                        <a:t>Canada market exit is already an approved strategic decision.</a:t>
                      </a:r>
                    </a:p>
                  </a:txBody>
                  <a:tcPr anchor="ctr"/>
                </a:tc>
                <a:extLst>
                  <a:ext uri="{0D108BD9-81ED-4DB2-BD59-A6C34878D82A}">
                    <a16:rowId xmlns:a16="http://schemas.microsoft.com/office/drawing/2014/main" val="1800354564"/>
                  </a:ext>
                </a:extLst>
              </a:tr>
              <a:tr h="370840">
                <a:tc>
                  <a:txBody>
                    <a:bodyPr/>
                    <a:lstStyle/>
                    <a:p>
                      <a:r>
                        <a:rPr lang="en-US" dirty="0">
                          <a:latin typeface="Tahoma" panose="020B0604030504040204" pitchFamily="34" charset="0"/>
                          <a:ea typeface="Tahoma" panose="020B0604030504040204" pitchFamily="34" charset="0"/>
                          <a:cs typeface="Tahoma" panose="020B0604030504040204" pitchFamily="34" charset="0"/>
                        </a:rPr>
                        <a:t>Time-Bound</a:t>
                      </a:r>
                    </a:p>
                  </a:txBody>
                  <a:tcPr anchor="ctr"/>
                </a:tc>
                <a:tc>
                  <a:txBody>
                    <a:bodyPr/>
                    <a:lstStyle/>
                    <a:p>
                      <a:r>
                        <a:rPr lang="en-US" dirty="0">
                          <a:latin typeface="Tahoma" panose="020B0604030504040204" pitchFamily="34" charset="0"/>
                          <a:ea typeface="Tahoma" panose="020B0604030504040204" pitchFamily="34" charset="0"/>
                          <a:cs typeface="Tahoma" panose="020B0604030504040204" pitchFamily="34" charset="0"/>
                        </a:rPr>
                        <a:t>Complete within </a:t>
                      </a:r>
                      <a:r>
                        <a:rPr lang="en-US" b="1" dirty="0">
                          <a:latin typeface="Tahoma" panose="020B0604030504040204" pitchFamily="34" charset="0"/>
                          <a:ea typeface="Tahoma" panose="020B0604030504040204" pitchFamily="34" charset="0"/>
                          <a:cs typeface="Tahoma" panose="020B0604030504040204" pitchFamily="34" charset="0"/>
                        </a:rPr>
                        <a:t>3 months</a:t>
                      </a:r>
                      <a:r>
                        <a:rPr lang="en-US" dirty="0">
                          <a:latin typeface="Tahoma" panose="020B0604030504040204" pitchFamily="34" charset="0"/>
                          <a:ea typeface="Tahoma" panose="020B0604030504040204" pitchFamily="34" charset="0"/>
                          <a:cs typeface="Tahoma" panose="020B0604030504040204" pitchFamily="34" charset="0"/>
                        </a:rPr>
                        <a:t> using Agile sprints (2-week cycles).</a:t>
                      </a:r>
                    </a:p>
                  </a:txBody>
                  <a:tcPr anchor="ctr"/>
                </a:tc>
                <a:extLst>
                  <a:ext uri="{0D108BD9-81ED-4DB2-BD59-A6C34878D82A}">
                    <a16:rowId xmlns:a16="http://schemas.microsoft.com/office/drawing/2014/main" val="370963300"/>
                  </a:ext>
                </a:extLst>
              </a:tr>
            </a:tbl>
          </a:graphicData>
        </a:graphic>
      </p:graphicFrame>
    </p:spTree>
    <p:extLst>
      <p:ext uri="{BB962C8B-B14F-4D97-AF65-F5344CB8AC3E}">
        <p14:creationId xmlns:p14="http://schemas.microsoft.com/office/powerpoint/2010/main" val="321822569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Metadata/LabelInfo.xml><?xml version="1.0" encoding="utf-8"?>
<clbl:labelList xmlns:clbl="http://schemas.microsoft.com/office/2020/mipLabelMetadata">
  <clbl:label id="{e0793d39-0939-496d-b129-198edd916feb}" enabled="0" method="" siteId="{e0793d39-0939-496d-b129-198edd916feb}" removed="1"/>
</clbl:labelList>
</file>

<file path=docProps/app.xml><?xml version="1.0" encoding="utf-8"?>
<Properties xmlns="http://schemas.openxmlformats.org/officeDocument/2006/extended-properties" xmlns:vt="http://schemas.openxmlformats.org/officeDocument/2006/docPropsVTypes">
  <Template>Facet</Template>
  <TotalTime>299</TotalTime>
  <Words>1134</Words>
  <Application>Microsoft Office PowerPoint</Application>
  <PresentationFormat>Widescreen</PresentationFormat>
  <Paragraphs>140</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Tahoma</vt:lpstr>
      <vt:lpstr>Trebuchet MS</vt:lpstr>
      <vt:lpstr>Wingdings</vt:lpstr>
      <vt:lpstr>Wingdings 3</vt:lpstr>
      <vt:lpstr>Facet</vt:lpstr>
      <vt:lpstr>Financial Crime Risk </vt:lpstr>
      <vt:lpstr>Executive Summary</vt:lpstr>
      <vt:lpstr>Project Background</vt:lpstr>
      <vt:lpstr>Proposed Solution</vt:lpstr>
      <vt:lpstr>Situation</vt:lpstr>
      <vt:lpstr>Problems</vt:lpstr>
      <vt:lpstr>Opportunity</vt:lpstr>
      <vt:lpstr>Purpose</vt:lpstr>
      <vt:lpstr>Project Objectives</vt:lpstr>
      <vt:lpstr>Success Criteria</vt:lpstr>
      <vt:lpstr>Methods/Approach</vt:lpstr>
      <vt:lpstr>PowerPoint Presentation</vt:lpstr>
      <vt:lpstr>Deliverables </vt:lpstr>
      <vt:lpstr>Resources</vt:lpstr>
      <vt:lpstr>Risks and Dependencies </vt:lpstr>
    </vt:vector>
  </TitlesOfParts>
  <Company>CIO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Mehta, Anjali</dc:creator>
  <cp:lastModifiedBy>Mehta, Anjali</cp:lastModifiedBy>
  <cp:revision>2</cp:revision>
  <dcterms:created xsi:type="dcterms:W3CDTF">2025-02-14T08:26:11Z</dcterms:created>
  <dcterms:modified xsi:type="dcterms:W3CDTF">2025-03-03T08:16:55Z</dcterms:modified>
</cp:coreProperties>
</file>