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73" r:id="rId3"/>
    <p:sldId id="274" r:id="rId4"/>
    <p:sldId id="276" r:id="rId5"/>
    <p:sldId id="257" r:id="rId6"/>
    <p:sldId id="258" r:id="rId7"/>
    <p:sldId id="259" r:id="rId8"/>
    <p:sldId id="260" r:id="rId9"/>
    <p:sldId id="267" r:id="rId10"/>
    <p:sldId id="261" r:id="rId11"/>
    <p:sldId id="266" r:id="rId12"/>
    <p:sldId id="270" r:id="rId13"/>
    <p:sldId id="275" r:id="rId14"/>
    <p:sldId id="268"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B13857-7397-4E64-A33C-F8CDFBFAF2DD}" v="27" dt="2025-03-03T08:12:34.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0FD8B3-7B31-4890-A481-C4C8418464F4}"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F694A5A7-0460-475B-9667-EDB9D6D98196}">
      <dgm:prSet/>
      <dgm:spPr/>
      <dgm:t>
        <a:bodyPr/>
        <a:lstStyle/>
        <a:p>
          <a:r>
            <a:rPr lang="en-US" b="1" i="0" baseline="0"/>
            <a:t>Daily Standups</a:t>
          </a:r>
          <a:r>
            <a:rPr lang="en-US" b="0" i="0" baseline="0"/>
            <a:t> for progress tracking.</a:t>
          </a:r>
          <a:endParaRPr lang="en-US"/>
        </a:p>
      </dgm:t>
    </dgm:pt>
    <dgm:pt modelId="{CACA4BBB-4D2E-428E-BC37-47B07A8C5E5D}" type="parTrans" cxnId="{49BA2BDE-1BCA-417F-8A23-9911A96F91A5}">
      <dgm:prSet/>
      <dgm:spPr/>
      <dgm:t>
        <a:bodyPr/>
        <a:lstStyle/>
        <a:p>
          <a:endParaRPr lang="en-US"/>
        </a:p>
      </dgm:t>
    </dgm:pt>
    <dgm:pt modelId="{7AC200AD-A3F1-48E0-A072-07F704876D59}" type="sibTrans" cxnId="{49BA2BDE-1BCA-417F-8A23-9911A96F91A5}">
      <dgm:prSet/>
      <dgm:spPr/>
      <dgm:t>
        <a:bodyPr/>
        <a:lstStyle/>
        <a:p>
          <a:endParaRPr lang="en-US"/>
        </a:p>
      </dgm:t>
    </dgm:pt>
    <dgm:pt modelId="{7CC7C5E9-45ED-4F87-A947-DC5E1973131E}">
      <dgm:prSet/>
      <dgm:spPr/>
      <dgm:t>
        <a:bodyPr/>
        <a:lstStyle/>
        <a:p>
          <a:r>
            <a:rPr lang="en-US" b="1" i="0" baseline="0"/>
            <a:t>Bi-weekly Sprint Reviews</a:t>
          </a:r>
          <a:r>
            <a:rPr lang="en-US" b="0" i="0" baseline="0"/>
            <a:t> to capture stakeholder feedback.</a:t>
          </a:r>
          <a:endParaRPr lang="en-US"/>
        </a:p>
      </dgm:t>
    </dgm:pt>
    <dgm:pt modelId="{177609CE-60C0-4FA7-84B1-99977AE341F2}" type="parTrans" cxnId="{7D9B80C0-E6A7-4B66-905A-6476FF383AC9}">
      <dgm:prSet/>
      <dgm:spPr/>
      <dgm:t>
        <a:bodyPr/>
        <a:lstStyle/>
        <a:p>
          <a:endParaRPr lang="en-US"/>
        </a:p>
      </dgm:t>
    </dgm:pt>
    <dgm:pt modelId="{A610D0C1-AFA4-48CF-B550-5773D8F737C4}" type="sibTrans" cxnId="{7D9B80C0-E6A7-4B66-905A-6476FF383AC9}">
      <dgm:prSet/>
      <dgm:spPr/>
      <dgm:t>
        <a:bodyPr/>
        <a:lstStyle/>
        <a:p>
          <a:endParaRPr lang="en-US"/>
        </a:p>
      </dgm:t>
    </dgm:pt>
    <dgm:pt modelId="{0564E605-DCDB-4264-AFF7-29C6A52B914D}">
      <dgm:prSet/>
      <dgm:spPr/>
      <dgm:t>
        <a:bodyPr/>
        <a:lstStyle/>
        <a:p>
          <a:r>
            <a:rPr lang="en-US" b="1" i="0" baseline="0"/>
            <a:t>JIRA for backlog &amp; task management</a:t>
          </a:r>
          <a:r>
            <a:rPr lang="en-US" b="0" i="0" baseline="0"/>
            <a:t>.</a:t>
          </a:r>
          <a:endParaRPr lang="en-US"/>
        </a:p>
      </dgm:t>
    </dgm:pt>
    <dgm:pt modelId="{AFF0BF18-592E-4C96-B776-6DB6E75C78D4}" type="parTrans" cxnId="{B651A689-2FD9-4DE0-B103-D848D656B211}">
      <dgm:prSet/>
      <dgm:spPr/>
      <dgm:t>
        <a:bodyPr/>
        <a:lstStyle/>
        <a:p>
          <a:endParaRPr lang="en-US"/>
        </a:p>
      </dgm:t>
    </dgm:pt>
    <dgm:pt modelId="{1B7936EF-9970-477B-9737-DEE68CC31A2C}" type="sibTrans" cxnId="{B651A689-2FD9-4DE0-B103-D848D656B211}">
      <dgm:prSet/>
      <dgm:spPr/>
      <dgm:t>
        <a:bodyPr/>
        <a:lstStyle/>
        <a:p>
          <a:endParaRPr lang="en-US"/>
        </a:p>
      </dgm:t>
    </dgm:pt>
    <dgm:pt modelId="{E3731E9F-55D4-4900-A1CB-4171A0CD59E8}">
      <dgm:prSet/>
      <dgm:spPr/>
      <dgm:t>
        <a:bodyPr/>
        <a:lstStyle/>
        <a:p>
          <a:r>
            <a:rPr lang="en-US" b="1" i="0" baseline="0"/>
            <a:t>Confluence for process documentation</a:t>
          </a:r>
          <a:r>
            <a:rPr lang="en-US" b="0" i="0" baseline="0"/>
            <a:t>. </a:t>
          </a:r>
          <a:endParaRPr lang="en-US"/>
        </a:p>
      </dgm:t>
    </dgm:pt>
    <dgm:pt modelId="{BF22789F-A54A-4D58-85A7-63B1A4886A6D}" type="parTrans" cxnId="{225D58B5-80FE-4130-B302-5F27199C4150}">
      <dgm:prSet/>
      <dgm:spPr/>
      <dgm:t>
        <a:bodyPr/>
        <a:lstStyle/>
        <a:p>
          <a:endParaRPr lang="en-US"/>
        </a:p>
      </dgm:t>
    </dgm:pt>
    <dgm:pt modelId="{B9673194-2DB1-48EB-8325-CFEADCBBB918}" type="sibTrans" cxnId="{225D58B5-80FE-4130-B302-5F27199C4150}">
      <dgm:prSet/>
      <dgm:spPr/>
      <dgm:t>
        <a:bodyPr/>
        <a:lstStyle/>
        <a:p>
          <a:endParaRPr lang="en-US"/>
        </a:p>
      </dgm:t>
    </dgm:pt>
    <dgm:pt modelId="{9F97C235-4B41-4BFD-AC6D-C593F12831C0}" type="pres">
      <dgm:prSet presAssocID="{8E0FD8B3-7B31-4890-A481-C4C8418464F4}" presName="hierChild1" presStyleCnt="0">
        <dgm:presLayoutVars>
          <dgm:chPref val="1"/>
          <dgm:dir/>
          <dgm:animOne val="branch"/>
          <dgm:animLvl val="lvl"/>
          <dgm:resizeHandles/>
        </dgm:presLayoutVars>
      </dgm:prSet>
      <dgm:spPr/>
    </dgm:pt>
    <dgm:pt modelId="{13FA74C2-1F52-4475-B159-0D33FBDB91C6}" type="pres">
      <dgm:prSet presAssocID="{F694A5A7-0460-475B-9667-EDB9D6D98196}" presName="hierRoot1" presStyleCnt="0"/>
      <dgm:spPr/>
    </dgm:pt>
    <dgm:pt modelId="{B3B610C7-2E33-4597-A3ED-85612F99DF93}" type="pres">
      <dgm:prSet presAssocID="{F694A5A7-0460-475B-9667-EDB9D6D98196}" presName="composite" presStyleCnt="0"/>
      <dgm:spPr/>
    </dgm:pt>
    <dgm:pt modelId="{FDB53FF5-704B-4D16-B928-8DB02258FFC7}" type="pres">
      <dgm:prSet presAssocID="{F694A5A7-0460-475B-9667-EDB9D6D98196}" presName="background" presStyleLbl="node0" presStyleIdx="0" presStyleCnt="4"/>
      <dgm:spPr/>
    </dgm:pt>
    <dgm:pt modelId="{EE1AACD0-A088-40FC-909F-CB45F255A521}" type="pres">
      <dgm:prSet presAssocID="{F694A5A7-0460-475B-9667-EDB9D6D98196}" presName="text" presStyleLbl="fgAcc0" presStyleIdx="0" presStyleCnt="4">
        <dgm:presLayoutVars>
          <dgm:chPref val="3"/>
        </dgm:presLayoutVars>
      </dgm:prSet>
      <dgm:spPr/>
    </dgm:pt>
    <dgm:pt modelId="{1773855D-F787-4FC9-BA88-DE6C4508D269}" type="pres">
      <dgm:prSet presAssocID="{F694A5A7-0460-475B-9667-EDB9D6D98196}" presName="hierChild2" presStyleCnt="0"/>
      <dgm:spPr/>
    </dgm:pt>
    <dgm:pt modelId="{F5436745-BBFD-47F4-883C-47B84F49C2E4}" type="pres">
      <dgm:prSet presAssocID="{7CC7C5E9-45ED-4F87-A947-DC5E1973131E}" presName="hierRoot1" presStyleCnt="0"/>
      <dgm:spPr/>
    </dgm:pt>
    <dgm:pt modelId="{8CDCE491-2DF9-4922-97C2-A4B85C672B97}" type="pres">
      <dgm:prSet presAssocID="{7CC7C5E9-45ED-4F87-A947-DC5E1973131E}" presName="composite" presStyleCnt="0"/>
      <dgm:spPr/>
    </dgm:pt>
    <dgm:pt modelId="{E4E82239-4365-4432-8254-661AB07E339F}" type="pres">
      <dgm:prSet presAssocID="{7CC7C5E9-45ED-4F87-A947-DC5E1973131E}" presName="background" presStyleLbl="node0" presStyleIdx="1" presStyleCnt="4"/>
      <dgm:spPr/>
    </dgm:pt>
    <dgm:pt modelId="{ABB2447B-0CEF-425F-850C-6CFB5052A19D}" type="pres">
      <dgm:prSet presAssocID="{7CC7C5E9-45ED-4F87-A947-DC5E1973131E}" presName="text" presStyleLbl="fgAcc0" presStyleIdx="1" presStyleCnt="4">
        <dgm:presLayoutVars>
          <dgm:chPref val="3"/>
        </dgm:presLayoutVars>
      </dgm:prSet>
      <dgm:spPr/>
    </dgm:pt>
    <dgm:pt modelId="{B67EF8D3-0E1D-4A1D-9330-85B696304C4E}" type="pres">
      <dgm:prSet presAssocID="{7CC7C5E9-45ED-4F87-A947-DC5E1973131E}" presName="hierChild2" presStyleCnt="0"/>
      <dgm:spPr/>
    </dgm:pt>
    <dgm:pt modelId="{0A0F4542-2A46-4AC3-AAFD-3E1D0CEFB357}" type="pres">
      <dgm:prSet presAssocID="{0564E605-DCDB-4264-AFF7-29C6A52B914D}" presName="hierRoot1" presStyleCnt="0"/>
      <dgm:spPr/>
    </dgm:pt>
    <dgm:pt modelId="{B14E7DE1-92A7-4A17-8CB6-4C93AE559446}" type="pres">
      <dgm:prSet presAssocID="{0564E605-DCDB-4264-AFF7-29C6A52B914D}" presName="composite" presStyleCnt="0"/>
      <dgm:spPr/>
    </dgm:pt>
    <dgm:pt modelId="{B918212F-49C1-437A-AC30-9676E13301EB}" type="pres">
      <dgm:prSet presAssocID="{0564E605-DCDB-4264-AFF7-29C6A52B914D}" presName="background" presStyleLbl="node0" presStyleIdx="2" presStyleCnt="4"/>
      <dgm:spPr/>
    </dgm:pt>
    <dgm:pt modelId="{86EF2557-E45C-4582-AE9E-1B307487BF83}" type="pres">
      <dgm:prSet presAssocID="{0564E605-DCDB-4264-AFF7-29C6A52B914D}" presName="text" presStyleLbl="fgAcc0" presStyleIdx="2" presStyleCnt="4">
        <dgm:presLayoutVars>
          <dgm:chPref val="3"/>
        </dgm:presLayoutVars>
      </dgm:prSet>
      <dgm:spPr/>
    </dgm:pt>
    <dgm:pt modelId="{ECC5BD2C-4BA4-44D6-8FEA-5453D318B448}" type="pres">
      <dgm:prSet presAssocID="{0564E605-DCDB-4264-AFF7-29C6A52B914D}" presName="hierChild2" presStyleCnt="0"/>
      <dgm:spPr/>
    </dgm:pt>
    <dgm:pt modelId="{9DF5C03D-9DFD-4040-A0A2-D18432C6FB4D}" type="pres">
      <dgm:prSet presAssocID="{E3731E9F-55D4-4900-A1CB-4171A0CD59E8}" presName="hierRoot1" presStyleCnt="0"/>
      <dgm:spPr/>
    </dgm:pt>
    <dgm:pt modelId="{DE77A7FD-53FE-4803-9732-AA657D34C15E}" type="pres">
      <dgm:prSet presAssocID="{E3731E9F-55D4-4900-A1CB-4171A0CD59E8}" presName="composite" presStyleCnt="0"/>
      <dgm:spPr/>
    </dgm:pt>
    <dgm:pt modelId="{6A950772-0BFD-44DD-8B06-48DE192B4BD9}" type="pres">
      <dgm:prSet presAssocID="{E3731E9F-55D4-4900-A1CB-4171A0CD59E8}" presName="background" presStyleLbl="node0" presStyleIdx="3" presStyleCnt="4"/>
      <dgm:spPr/>
    </dgm:pt>
    <dgm:pt modelId="{43004845-0AF2-4E99-BC87-92C5ED59E02B}" type="pres">
      <dgm:prSet presAssocID="{E3731E9F-55D4-4900-A1CB-4171A0CD59E8}" presName="text" presStyleLbl="fgAcc0" presStyleIdx="3" presStyleCnt="4">
        <dgm:presLayoutVars>
          <dgm:chPref val="3"/>
        </dgm:presLayoutVars>
      </dgm:prSet>
      <dgm:spPr/>
    </dgm:pt>
    <dgm:pt modelId="{62BF3B8D-5605-45BA-B817-12F180DAFEE3}" type="pres">
      <dgm:prSet presAssocID="{E3731E9F-55D4-4900-A1CB-4171A0CD59E8}" presName="hierChild2" presStyleCnt="0"/>
      <dgm:spPr/>
    </dgm:pt>
  </dgm:ptLst>
  <dgm:cxnLst>
    <dgm:cxn modelId="{97C2820F-B349-4684-BFEF-E1A6920EA602}" type="presOf" srcId="{8E0FD8B3-7B31-4890-A481-C4C8418464F4}" destId="{9F97C235-4B41-4BFD-AC6D-C593F12831C0}" srcOrd="0" destOrd="0" presId="urn:microsoft.com/office/officeart/2005/8/layout/hierarchy1"/>
    <dgm:cxn modelId="{B651A689-2FD9-4DE0-B103-D848D656B211}" srcId="{8E0FD8B3-7B31-4890-A481-C4C8418464F4}" destId="{0564E605-DCDB-4264-AFF7-29C6A52B914D}" srcOrd="2" destOrd="0" parTransId="{AFF0BF18-592E-4C96-B776-6DB6E75C78D4}" sibTransId="{1B7936EF-9970-477B-9737-DEE68CC31A2C}"/>
    <dgm:cxn modelId="{6F749AAC-212C-41CD-8F24-9D225DE9C6C7}" type="presOf" srcId="{0564E605-DCDB-4264-AFF7-29C6A52B914D}" destId="{86EF2557-E45C-4582-AE9E-1B307487BF83}" srcOrd="0" destOrd="0" presId="urn:microsoft.com/office/officeart/2005/8/layout/hierarchy1"/>
    <dgm:cxn modelId="{C40D9CAC-F002-4A47-85B2-66C5BE7B689B}" type="presOf" srcId="{7CC7C5E9-45ED-4F87-A947-DC5E1973131E}" destId="{ABB2447B-0CEF-425F-850C-6CFB5052A19D}" srcOrd="0" destOrd="0" presId="urn:microsoft.com/office/officeart/2005/8/layout/hierarchy1"/>
    <dgm:cxn modelId="{225D58B5-80FE-4130-B302-5F27199C4150}" srcId="{8E0FD8B3-7B31-4890-A481-C4C8418464F4}" destId="{E3731E9F-55D4-4900-A1CB-4171A0CD59E8}" srcOrd="3" destOrd="0" parTransId="{BF22789F-A54A-4D58-85A7-63B1A4886A6D}" sibTransId="{B9673194-2DB1-48EB-8325-CFEADCBBB918}"/>
    <dgm:cxn modelId="{CCC4C7B5-BA99-40DB-B880-481B0116E1E2}" type="presOf" srcId="{F694A5A7-0460-475B-9667-EDB9D6D98196}" destId="{EE1AACD0-A088-40FC-909F-CB45F255A521}" srcOrd="0" destOrd="0" presId="urn:microsoft.com/office/officeart/2005/8/layout/hierarchy1"/>
    <dgm:cxn modelId="{7D9B80C0-E6A7-4B66-905A-6476FF383AC9}" srcId="{8E0FD8B3-7B31-4890-A481-C4C8418464F4}" destId="{7CC7C5E9-45ED-4F87-A947-DC5E1973131E}" srcOrd="1" destOrd="0" parTransId="{177609CE-60C0-4FA7-84B1-99977AE341F2}" sibTransId="{A610D0C1-AFA4-48CF-B550-5773D8F737C4}"/>
    <dgm:cxn modelId="{1FFEAED2-9E1B-42C5-A45F-C6214D3736C6}" type="presOf" srcId="{E3731E9F-55D4-4900-A1CB-4171A0CD59E8}" destId="{43004845-0AF2-4E99-BC87-92C5ED59E02B}" srcOrd="0" destOrd="0" presId="urn:microsoft.com/office/officeart/2005/8/layout/hierarchy1"/>
    <dgm:cxn modelId="{49BA2BDE-1BCA-417F-8A23-9911A96F91A5}" srcId="{8E0FD8B3-7B31-4890-A481-C4C8418464F4}" destId="{F694A5A7-0460-475B-9667-EDB9D6D98196}" srcOrd="0" destOrd="0" parTransId="{CACA4BBB-4D2E-428E-BC37-47B07A8C5E5D}" sibTransId="{7AC200AD-A3F1-48E0-A072-07F704876D59}"/>
    <dgm:cxn modelId="{EB63941C-10B2-4854-B177-3FB97BA18993}" type="presParOf" srcId="{9F97C235-4B41-4BFD-AC6D-C593F12831C0}" destId="{13FA74C2-1F52-4475-B159-0D33FBDB91C6}" srcOrd="0" destOrd="0" presId="urn:microsoft.com/office/officeart/2005/8/layout/hierarchy1"/>
    <dgm:cxn modelId="{ED0C5642-46BA-4E0B-8B98-7EC735C8FF98}" type="presParOf" srcId="{13FA74C2-1F52-4475-B159-0D33FBDB91C6}" destId="{B3B610C7-2E33-4597-A3ED-85612F99DF93}" srcOrd="0" destOrd="0" presId="urn:microsoft.com/office/officeart/2005/8/layout/hierarchy1"/>
    <dgm:cxn modelId="{E51105FE-E2D8-494B-BA25-50F31FF26FCE}" type="presParOf" srcId="{B3B610C7-2E33-4597-A3ED-85612F99DF93}" destId="{FDB53FF5-704B-4D16-B928-8DB02258FFC7}" srcOrd="0" destOrd="0" presId="urn:microsoft.com/office/officeart/2005/8/layout/hierarchy1"/>
    <dgm:cxn modelId="{BC10BCF8-2EAE-44FF-86E9-FD0329CD1E8C}" type="presParOf" srcId="{B3B610C7-2E33-4597-A3ED-85612F99DF93}" destId="{EE1AACD0-A088-40FC-909F-CB45F255A521}" srcOrd="1" destOrd="0" presId="urn:microsoft.com/office/officeart/2005/8/layout/hierarchy1"/>
    <dgm:cxn modelId="{A3CDFA30-E64F-4899-AD5F-979C8DDE5270}" type="presParOf" srcId="{13FA74C2-1F52-4475-B159-0D33FBDB91C6}" destId="{1773855D-F787-4FC9-BA88-DE6C4508D269}" srcOrd="1" destOrd="0" presId="urn:microsoft.com/office/officeart/2005/8/layout/hierarchy1"/>
    <dgm:cxn modelId="{379669C6-817B-4F12-95FD-894A370FE605}" type="presParOf" srcId="{9F97C235-4B41-4BFD-AC6D-C593F12831C0}" destId="{F5436745-BBFD-47F4-883C-47B84F49C2E4}" srcOrd="1" destOrd="0" presId="urn:microsoft.com/office/officeart/2005/8/layout/hierarchy1"/>
    <dgm:cxn modelId="{F90C9785-0B14-4DF8-BF22-790A275D4FB6}" type="presParOf" srcId="{F5436745-BBFD-47F4-883C-47B84F49C2E4}" destId="{8CDCE491-2DF9-4922-97C2-A4B85C672B97}" srcOrd="0" destOrd="0" presId="urn:microsoft.com/office/officeart/2005/8/layout/hierarchy1"/>
    <dgm:cxn modelId="{7F01A5BE-0E71-4B13-9A6D-03EFCAE68161}" type="presParOf" srcId="{8CDCE491-2DF9-4922-97C2-A4B85C672B97}" destId="{E4E82239-4365-4432-8254-661AB07E339F}" srcOrd="0" destOrd="0" presId="urn:microsoft.com/office/officeart/2005/8/layout/hierarchy1"/>
    <dgm:cxn modelId="{923F3144-F99B-46C0-84C3-709DA4CF77F5}" type="presParOf" srcId="{8CDCE491-2DF9-4922-97C2-A4B85C672B97}" destId="{ABB2447B-0CEF-425F-850C-6CFB5052A19D}" srcOrd="1" destOrd="0" presId="urn:microsoft.com/office/officeart/2005/8/layout/hierarchy1"/>
    <dgm:cxn modelId="{A355FBED-192C-477C-AE48-35F3412D2653}" type="presParOf" srcId="{F5436745-BBFD-47F4-883C-47B84F49C2E4}" destId="{B67EF8D3-0E1D-4A1D-9330-85B696304C4E}" srcOrd="1" destOrd="0" presId="urn:microsoft.com/office/officeart/2005/8/layout/hierarchy1"/>
    <dgm:cxn modelId="{7DE414BF-D2E6-4F40-83D9-C82E590FA5CA}" type="presParOf" srcId="{9F97C235-4B41-4BFD-AC6D-C593F12831C0}" destId="{0A0F4542-2A46-4AC3-AAFD-3E1D0CEFB357}" srcOrd="2" destOrd="0" presId="urn:microsoft.com/office/officeart/2005/8/layout/hierarchy1"/>
    <dgm:cxn modelId="{EAC80FC5-9029-49A8-9A7B-1B5A18E097B9}" type="presParOf" srcId="{0A0F4542-2A46-4AC3-AAFD-3E1D0CEFB357}" destId="{B14E7DE1-92A7-4A17-8CB6-4C93AE559446}" srcOrd="0" destOrd="0" presId="urn:microsoft.com/office/officeart/2005/8/layout/hierarchy1"/>
    <dgm:cxn modelId="{86EA5705-8594-43DC-BE6D-A65E837E1EB1}" type="presParOf" srcId="{B14E7DE1-92A7-4A17-8CB6-4C93AE559446}" destId="{B918212F-49C1-437A-AC30-9676E13301EB}" srcOrd="0" destOrd="0" presId="urn:microsoft.com/office/officeart/2005/8/layout/hierarchy1"/>
    <dgm:cxn modelId="{2245D321-100E-4B4E-8847-C28BEF44D038}" type="presParOf" srcId="{B14E7DE1-92A7-4A17-8CB6-4C93AE559446}" destId="{86EF2557-E45C-4582-AE9E-1B307487BF83}" srcOrd="1" destOrd="0" presId="urn:microsoft.com/office/officeart/2005/8/layout/hierarchy1"/>
    <dgm:cxn modelId="{8F99570D-7D79-48A9-A822-353251CBFDB2}" type="presParOf" srcId="{0A0F4542-2A46-4AC3-AAFD-3E1D0CEFB357}" destId="{ECC5BD2C-4BA4-44D6-8FEA-5453D318B448}" srcOrd="1" destOrd="0" presId="urn:microsoft.com/office/officeart/2005/8/layout/hierarchy1"/>
    <dgm:cxn modelId="{054CEA89-C987-456D-8627-4CB6015F794C}" type="presParOf" srcId="{9F97C235-4B41-4BFD-AC6D-C593F12831C0}" destId="{9DF5C03D-9DFD-4040-A0A2-D18432C6FB4D}" srcOrd="3" destOrd="0" presId="urn:microsoft.com/office/officeart/2005/8/layout/hierarchy1"/>
    <dgm:cxn modelId="{69C3153B-200F-4CEB-9B5E-160E20157AFB}" type="presParOf" srcId="{9DF5C03D-9DFD-4040-A0A2-D18432C6FB4D}" destId="{DE77A7FD-53FE-4803-9732-AA657D34C15E}" srcOrd="0" destOrd="0" presId="urn:microsoft.com/office/officeart/2005/8/layout/hierarchy1"/>
    <dgm:cxn modelId="{E031A1AF-7801-48EF-9A69-E96275F05BE9}" type="presParOf" srcId="{DE77A7FD-53FE-4803-9732-AA657D34C15E}" destId="{6A950772-0BFD-44DD-8B06-48DE192B4BD9}" srcOrd="0" destOrd="0" presId="urn:microsoft.com/office/officeart/2005/8/layout/hierarchy1"/>
    <dgm:cxn modelId="{52B49537-BDD1-4C8E-BCE2-7CF4F402641E}" type="presParOf" srcId="{DE77A7FD-53FE-4803-9732-AA657D34C15E}" destId="{43004845-0AF2-4E99-BC87-92C5ED59E02B}" srcOrd="1" destOrd="0" presId="urn:microsoft.com/office/officeart/2005/8/layout/hierarchy1"/>
    <dgm:cxn modelId="{62E28345-04B1-49F7-AB84-2F700416F26E}" type="presParOf" srcId="{9DF5C03D-9DFD-4040-A0A2-D18432C6FB4D}" destId="{62BF3B8D-5605-45BA-B817-12F180DAFEE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53FF5-704B-4D16-B928-8DB02258FFC7}">
      <dsp:nvSpPr>
        <dsp:cNvPr id="0" name=""/>
        <dsp:cNvSpPr/>
      </dsp:nvSpPr>
      <dsp:spPr>
        <a:xfrm>
          <a:off x="2518" y="1274894"/>
          <a:ext cx="1798173" cy="11418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1AACD0-A088-40FC-909F-CB45F255A521}">
      <dsp:nvSpPr>
        <dsp:cNvPr id="0" name=""/>
        <dsp:cNvSpPr/>
      </dsp:nvSpPr>
      <dsp:spPr>
        <a:xfrm>
          <a:off x="202315" y="1464701"/>
          <a:ext cx="1798173" cy="11418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i="0" kern="1200" baseline="0"/>
            <a:t>Daily Standups</a:t>
          </a:r>
          <a:r>
            <a:rPr lang="en-US" sz="1400" b="0" i="0" kern="1200" baseline="0"/>
            <a:t> for progress tracking.</a:t>
          </a:r>
          <a:endParaRPr lang="en-US" sz="1400" kern="1200"/>
        </a:p>
      </dsp:txBody>
      <dsp:txXfrm>
        <a:off x="235758" y="1498144"/>
        <a:ext cx="1731287" cy="1074954"/>
      </dsp:txXfrm>
    </dsp:sp>
    <dsp:sp modelId="{E4E82239-4365-4432-8254-661AB07E339F}">
      <dsp:nvSpPr>
        <dsp:cNvPr id="0" name=""/>
        <dsp:cNvSpPr/>
      </dsp:nvSpPr>
      <dsp:spPr>
        <a:xfrm>
          <a:off x="2200286" y="1274894"/>
          <a:ext cx="1798173" cy="11418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B2447B-0CEF-425F-850C-6CFB5052A19D}">
      <dsp:nvSpPr>
        <dsp:cNvPr id="0" name=""/>
        <dsp:cNvSpPr/>
      </dsp:nvSpPr>
      <dsp:spPr>
        <a:xfrm>
          <a:off x="2400083" y="1464701"/>
          <a:ext cx="1798173" cy="11418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i="0" kern="1200" baseline="0"/>
            <a:t>Bi-weekly Sprint Reviews</a:t>
          </a:r>
          <a:r>
            <a:rPr lang="en-US" sz="1400" b="0" i="0" kern="1200" baseline="0"/>
            <a:t> to capture stakeholder feedback.</a:t>
          </a:r>
          <a:endParaRPr lang="en-US" sz="1400" kern="1200"/>
        </a:p>
      </dsp:txBody>
      <dsp:txXfrm>
        <a:off x="2433526" y="1498144"/>
        <a:ext cx="1731287" cy="1074954"/>
      </dsp:txXfrm>
    </dsp:sp>
    <dsp:sp modelId="{B918212F-49C1-437A-AC30-9676E13301EB}">
      <dsp:nvSpPr>
        <dsp:cNvPr id="0" name=""/>
        <dsp:cNvSpPr/>
      </dsp:nvSpPr>
      <dsp:spPr>
        <a:xfrm>
          <a:off x="4398054" y="1274894"/>
          <a:ext cx="1798173" cy="11418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EF2557-E45C-4582-AE9E-1B307487BF83}">
      <dsp:nvSpPr>
        <dsp:cNvPr id="0" name=""/>
        <dsp:cNvSpPr/>
      </dsp:nvSpPr>
      <dsp:spPr>
        <a:xfrm>
          <a:off x="4597851" y="1464701"/>
          <a:ext cx="1798173" cy="11418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i="0" kern="1200" baseline="0"/>
            <a:t>JIRA for backlog &amp; task management</a:t>
          </a:r>
          <a:r>
            <a:rPr lang="en-US" sz="1400" b="0" i="0" kern="1200" baseline="0"/>
            <a:t>.</a:t>
          </a:r>
          <a:endParaRPr lang="en-US" sz="1400" kern="1200"/>
        </a:p>
      </dsp:txBody>
      <dsp:txXfrm>
        <a:off x="4631294" y="1498144"/>
        <a:ext cx="1731287" cy="1074954"/>
      </dsp:txXfrm>
    </dsp:sp>
    <dsp:sp modelId="{6A950772-0BFD-44DD-8B06-48DE192B4BD9}">
      <dsp:nvSpPr>
        <dsp:cNvPr id="0" name=""/>
        <dsp:cNvSpPr/>
      </dsp:nvSpPr>
      <dsp:spPr>
        <a:xfrm>
          <a:off x="6595822" y="1274894"/>
          <a:ext cx="1798173" cy="11418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004845-0AF2-4E99-BC87-92C5ED59E02B}">
      <dsp:nvSpPr>
        <dsp:cNvPr id="0" name=""/>
        <dsp:cNvSpPr/>
      </dsp:nvSpPr>
      <dsp:spPr>
        <a:xfrm>
          <a:off x="6795619" y="1464701"/>
          <a:ext cx="1798173" cy="11418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i="0" kern="1200" baseline="0"/>
            <a:t>Confluence for process documentation</a:t>
          </a:r>
          <a:r>
            <a:rPr lang="en-US" sz="1400" b="0" i="0" kern="1200" baseline="0"/>
            <a:t>. </a:t>
          </a:r>
          <a:endParaRPr lang="en-US" sz="1400" kern="1200"/>
        </a:p>
      </dsp:txBody>
      <dsp:txXfrm>
        <a:off x="6829062" y="1498144"/>
        <a:ext cx="1731287" cy="10749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165121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2369660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3751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1193768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3891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3042736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1527320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3403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6707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BAE88-52EA-4D4D-A8D1-69356FCB3CD0}"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4113337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BBAE88-52EA-4D4D-A8D1-69356FCB3CD0}"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337243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BBAE88-52EA-4D4D-A8D1-69356FCB3CD0}" type="datetimeFigureOut">
              <a:rPr lang="en-US" smtClean="0"/>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373392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BBAE88-52EA-4D4D-A8D1-69356FCB3CD0}" type="datetimeFigureOut">
              <a:rPr lang="en-US" smtClean="0"/>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409917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BAE88-52EA-4D4D-A8D1-69356FCB3CD0}" type="datetimeFigureOut">
              <a:rPr lang="en-US" smtClean="0"/>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147552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BBAE88-52EA-4D4D-A8D1-69356FCB3CD0}"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270880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BBAE88-52EA-4D4D-A8D1-69356FCB3CD0}"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7BF26-032A-462D-BC92-5A98D3B972DE}" type="slidenum">
              <a:rPr lang="en-US" smtClean="0"/>
              <a:t>‹#›</a:t>
            </a:fld>
            <a:endParaRPr lang="en-US"/>
          </a:p>
        </p:txBody>
      </p:sp>
    </p:spTree>
    <p:extLst>
      <p:ext uri="{BB962C8B-B14F-4D97-AF65-F5344CB8AC3E}">
        <p14:creationId xmlns:p14="http://schemas.microsoft.com/office/powerpoint/2010/main" val="56211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BBAE88-52EA-4D4D-A8D1-69356FCB3CD0}" type="datetimeFigureOut">
              <a:rPr lang="en-US" smtClean="0"/>
              <a:t>3/3/2025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77BF26-032A-462D-BC92-5A98D3B972DE}" type="slidenum">
              <a:rPr lang="en-US" smtClean="0"/>
              <a:t>‹#›</a:t>
            </a:fld>
            <a:endParaRPr lang="en-US"/>
          </a:p>
        </p:txBody>
      </p:sp>
    </p:spTree>
    <p:extLst>
      <p:ext uri="{BB962C8B-B14F-4D97-AF65-F5344CB8AC3E}">
        <p14:creationId xmlns:p14="http://schemas.microsoft.com/office/powerpoint/2010/main" val="10370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10ECA-C714-1204-90E0-6F1E4CDA19CB}"/>
              </a:ext>
            </a:extLst>
          </p:cNvPr>
          <p:cNvSpPr>
            <a:spLocks noGrp="1"/>
          </p:cNvSpPr>
          <p:nvPr>
            <p:ph type="ctrTitle"/>
          </p:nvPr>
        </p:nvSpPr>
        <p:spPr>
          <a:xfrm>
            <a:off x="1365552" y="887117"/>
            <a:ext cx="7766936" cy="1646302"/>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Financial Crime Risk </a:t>
            </a:r>
          </a:p>
        </p:txBody>
      </p:sp>
      <p:sp>
        <p:nvSpPr>
          <p:cNvPr id="4" name="TextBox 3">
            <a:extLst>
              <a:ext uri="{FF2B5EF4-FFF2-40B4-BE49-F238E27FC236}">
                <a16:creationId xmlns:a16="http://schemas.microsoft.com/office/drawing/2014/main" id="{137AB746-6E4F-BD89-F1FB-9FC22F597415}"/>
              </a:ext>
            </a:extLst>
          </p:cNvPr>
          <p:cNvSpPr txBox="1"/>
          <p:nvPr/>
        </p:nvSpPr>
        <p:spPr>
          <a:xfrm>
            <a:off x="1687286" y="2983468"/>
            <a:ext cx="8207827" cy="954107"/>
          </a:xfrm>
          <a:prstGeom prst="rect">
            <a:avLst/>
          </a:prstGeom>
          <a:noFill/>
        </p:spPr>
        <p:txBody>
          <a:bodyPr wrap="square" rtlCol="0">
            <a:sp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Project Title : Removal of booking country from application </a:t>
            </a:r>
          </a:p>
        </p:txBody>
      </p:sp>
      <p:sp>
        <p:nvSpPr>
          <p:cNvPr id="5" name="TextBox 4">
            <a:extLst>
              <a:ext uri="{FF2B5EF4-FFF2-40B4-BE49-F238E27FC236}">
                <a16:creationId xmlns:a16="http://schemas.microsoft.com/office/drawing/2014/main" id="{DAF95CC2-372A-36A2-7CD7-AD6CBDE941C2}"/>
              </a:ext>
            </a:extLst>
          </p:cNvPr>
          <p:cNvSpPr txBox="1"/>
          <p:nvPr/>
        </p:nvSpPr>
        <p:spPr>
          <a:xfrm>
            <a:off x="9122229" y="5970883"/>
            <a:ext cx="3069771" cy="646331"/>
          </a:xfrm>
          <a:prstGeom prst="rect">
            <a:avLst/>
          </a:prstGeom>
          <a:noFill/>
        </p:spPr>
        <p:txBody>
          <a:bodyPr wrap="square" rtlCol="0">
            <a:spAutoFit/>
          </a:bodyPr>
          <a:lstStyle/>
          <a:p>
            <a:r>
              <a:rPr lang="en-US" dirty="0">
                <a:latin typeface="Tahoma" panose="020B0604030504040204" pitchFamily="34" charset="0"/>
                <a:ea typeface="Tahoma" panose="020B0604030504040204" pitchFamily="34" charset="0"/>
                <a:cs typeface="Tahoma" panose="020B0604030504040204" pitchFamily="34" charset="0"/>
              </a:rPr>
              <a:t>Prepared By :  Anjali Mehta</a:t>
            </a:r>
          </a:p>
          <a:p>
            <a:r>
              <a:rPr lang="en-US" dirty="0">
                <a:latin typeface="Tahoma" panose="020B0604030504040204" pitchFamily="34" charset="0"/>
                <a:ea typeface="Tahoma" panose="020B0604030504040204" pitchFamily="34" charset="0"/>
                <a:cs typeface="Tahoma" panose="020B0604030504040204" pitchFamily="34" charset="0"/>
              </a:rPr>
              <a:t>Date : 03/03/2025</a:t>
            </a:r>
          </a:p>
        </p:txBody>
      </p:sp>
    </p:spTree>
    <p:extLst>
      <p:ext uri="{BB962C8B-B14F-4D97-AF65-F5344CB8AC3E}">
        <p14:creationId xmlns:p14="http://schemas.microsoft.com/office/powerpoint/2010/main" val="915783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79523-2EC2-DB21-F4E8-E3C5FE08D888}"/>
              </a:ext>
            </a:extLst>
          </p:cNvPr>
          <p:cNvSpPr>
            <a:spLocks noGrp="1"/>
          </p:cNvSpPr>
          <p:nvPr>
            <p:ph type="title"/>
          </p:nvPr>
        </p:nvSpPr>
        <p:spPr>
          <a:xfrm>
            <a:off x="568477" y="402771"/>
            <a:ext cx="8596668" cy="1320800"/>
          </a:xfrm>
        </p:spPr>
        <p:txBody>
          <a:bodyPr/>
          <a:lstStyle/>
          <a:p>
            <a:r>
              <a:rPr lang="en-US" b="1" dirty="0"/>
              <a:t>Success Criteria</a:t>
            </a:r>
          </a:p>
        </p:txBody>
      </p:sp>
      <p:sp>
        <p:nvSpPr>
          <p:cNvPr id="3" name="Content Placeholder 2">
            <a:extLst>
              <a:ext uri="{FF2B5EF4-FFF2-40B4-BE49-F238E27FC236}">
                <a16:creationId xmlns:a16="http://schemas.microsoft.com/office/drawing/2014/main" id="{96030B53-96EC-A926-A7E0-2039779F88EA}"/>
              </a:ext>
            </a:extLst>
          </p:cNvPr>
          <p:cNvSpPr>
            <a:spLocks noGrp="1"/>
          </p:cNvSpPr>
          <p:nvPr>
            <p:ph idx="1"/>
          </p:nvPr>
        </p:nvSpPr>
        <p:spPr>
          <a:xfrm>
            <a:off x="568477" y="1267961"/>
            <a:ext cx="8825894" cy="4697411"/>
          </a:xfrm>
        </p:spPr>
        <p:txBody>
          <a:bodyPr>
            <a:noAutofit/>
          </a:bodyPr>
          <a:lstStyle/>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No </a:t>
            </a:r>
            <a:r>
              <a:rPr lang="en-US" b="1" dirty="0">
                <a:latin typeface="Tahoma" panose="020B0604030504040204" pitchFamily="34" charset="0"/>
                <a:ea typeface="Tahoma" panose="020B0604030504040204" pitchFamily="34" charset="0"/>
                <a:cs typeface="Tahoma" panose="020B0604030504040204" pitchFamily="34" charset="0"/>
              </a:rPr>
              <a:t>Canada-related alerts, cases, or data</a:t>
            </a:r>
            <a:r>
              <a:rPr lang="en-US" dirty="0">
                <a:latin typeface="Tahoma" panose="020B0604030504040204" pitchFamily="34" charset="0"/>
                <a:ea typeface="Tahoma" panose="020B0604030504040204" pitchFamily="34" charset="0"/>
                <a:cs typeface="Tahoma" panose="020B0604030504040204" pitchFamily="34" charset="0"/>
              </a:rPr>
              <a:t> remain in FCR post-implementation.</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Canada-specific rules, screening logic, and reference data fully removed.</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No adverse impact on global risk scoring, dashboards, or compliance processes.</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Full audit trail demonstrating </a:t>
            </a:r>
            <a:r>
              <a:rPr lang="en-US" b="1" dirty="0">
                <a:latin typeface="Tahoma" panose="020B0604030504040204" pitchFamily="34" charset="0"/>
                <a:ea typeface="Tahoma" panose="020B0604030504040204" pitchFamily="34" charset="0"/>
                <a:cs typeface="Tahoma" panose="020B0604030504040204" pitchFamily="34" charset="0"/>
              </a:rPr>
              <a:t>compliant data removal and system change controls</a:t>
            </a:r>
            <a:r>
              <a:rPr lang="en-US" dirty="0">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Positive sign-off from key stakeholders: </a:t>
            </a:r>
            <a:r>
              <a:rPr lang="en-US" b="1" dirty="0">
                <a:latin typeface="Tahoma" panose="020B0604030504040204" pitchFamily="34" charset="0"/>
                <a:ea typeface="Tahoma" panose="020B0604030504040204" pitchFamily="34" charset="0"/>
                <a:cs typeface="Tahoma" panose="020B0604030504040204" pitchFamily="34" charset="0"/>
              </a:rPr>
              <a:t>Compliance, Risk, Operations, and Technology</a:t>
            </a:r>
            <a:r>
              <a:rPr lang="en-US"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17828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3846-AD3F-0BE5-8F66-DB735E1248F3}"/>
              </a:ext>
            </a:extLst>
          </p:cNvPr>
          <p:cNvSpPr>
            <a:spLocks noGrp="1"/>
          </p:cNvSpPr>
          <p:nvPr>
            <p:ph type="title"/>
          </p:nvPr>
        </p:nvSpPr>
        <p:spPr>
          <a:xfrm>
            <a:off x="677334" y="609600"/>
            <a:ext cx="8596668" cy="1320800"/>
          </a:xfrm>
        </p:spPr>
        <p:txBody>
          <a:bodyPr>
            <a:normAutofit/>
          </a:bodyPr>
          <a:lstStyle/>
          <a:p>
            <a:r>
              <a:rPr lang="en-US" b="1" dirty="0"/>
              <a:t>Methods/Approach</a:t>
            </a:r>
          </a:p>
        </p:txBody>
      </p:sp>
      <p:graphicFrame>
        <p:nvGraphicFramePr>
          <p:cNvPr id="4" name="Content Placeholder 3">
            <a:extLst>
              <a:ext uri="{FF2B5EF4-FFF2-40B4-BE49-F238E27FC236}">
                <a16:creationId xmlns:a16="http://schemas.microsoft.com/office/drawing/2014/main" id="{CF6B616C-84CF-FE56-68A8-90641462CA86}"/>
              </a:ext>
            </a:extLst>
          </p:cNvPr>
          <p:cNvGraphicFramePr>
            <a:graphicFrameLocks noGrp="1"/>
          </p:cNvGraphicFramePr>
          <p:nvPr>
            <p:ph idx="1"/>
            <p:extLst>
              <p:ext uri="{D42A27DB-BD31-4B8C-83A1-F6EECF244321}">
                <p14:modId xmlns:p14="http://schemas.microsoft.com/office/powerpoint/2010/main" val="840111554"/>
              </p:ext>
            </p:extLst>
          </p:nvPr>
        </p:nvGraphicFramePr>
        <p:xfrm>
          <a:off x="794751" y="1930400"/>
          <a:ext cx="7948878" cy="3881440"/>
        </p:xfrm>
        <a:graphic>
          <a:graphicData uri="http://schemas.openxmlformats.org/drawingml/2006/table">
            <a:tbl>
              <a:tblPr>
                <a:tableStyleId>{8799B23B-EC83-4686-B30A-512413B5E67A}</a:tableStyleId>
              </a:tblPr>
              <a:tblGrid>
                <a:gridCol w="1735552">
                  <a:extLst>
                    <a:ext uri="{9D8B030D-6E8A-4147-A177-3AD203B41FA5}">
                      <a16:colId xmlns:a16="http://schemas.microsoft.com/office/drawing/2014/main" val="731821843"/>
                    </a:ext>
                  </a:extLst>
                </a:gridCol>
                <a:gridCol w="6213326">
                  <a:extLst>
                    <a:ext uri="{9D8B030D-6E8A-4147-A177-3AD203B41FA5}">
                      <a16:colId xmlns:a16="http://schemas.microsoft.com/office/drawing/2014/main" val="3664293778"/>
                    </a:ext>
                  </a:extLst>
                </a:gridCol>
              </a:tblGrid>
              <a:tr h="343225">
                <a:tc>
                  <a:txBody>
                    <a:bodyPr/>
                    <a:lstStyle/>
                    <a:p>
                      <a:pPr algn="l" fontAlgn="t">
                        <a:buNone/>
                      </a:pPr>
                      <a:r>
                        <a:rPr lang="en-US" sz="1900" b="1" u="none" strike="noStrike">
                          <a:solidFill>
                            <a:srgbClr val="000000"/>
                          </a:solidFill>
                          <a:effectLst/>
                        </a:rPr>
                        <a:t>Sprint Phase</a:t>
                      </a:r>
                      <a:endParaRPr lang="en-US" sz="2900" b="0" i="0" u="none" strike="noStrike">
                        <a:effectLst/>
                        <a:latin typeface="Arial" panose="020B0604020202020204" pitchFamily="34" charset="0"/>
                      </a:endParaRPr>
                    </a:p>
                  </a:txBody>
                  <a:tcPr marL="10090" marR="10090" marT="10090" marB="0"/>
                </a:tc>
                <a:tc>
                  <a:txBody>
                    <a:bodyPr/>
                    <a:lstStyle/>
                    <a:p>
                      <a:pPr algn="l" fontAlgn="t">
                        <a:buNone/>
                      </a:pPr>
                      <a:r>
                        <a:rPr lang="en-US" sz="1900" b="1" u="none" strike="noStrike">
                          <a:solidFill>
                            <a:srgbClr val="000000"/>
                          </a:solidFill>
                          <a:effectLst/>
                        </a:rPr>
                        <a:t>Key Deliverables</a:t>
                      </a:r>
                      <a:endParaRPr lang="en-US" sz="2900" b="0" i="0" u="none" strike="noStrike">
                        <a:effectLst/>
                        <a:latin typeface="Arial" panose="020B0604020202020204" pitchFamily="34" charset="0"/>
                      </a:endParaRPr>
                    </a:p>
                  </a:txBody>
                  <a:tcPr marL="10090" marR="10090" marT="10090" marB="0"/>
                </a:tc>
                <a:extLst>
                  <a:ext uri="{0D108BD9-81ED-4DB2-BD59-A6C34878D82A}">
                    <a16:rowId xmlns:a16="http://schemas.microsoft.com/office/drawing/2014/main" val="3254404746"/>
                  </a:ext>
                </a:extLst>
              </a:tr>
              <a:tr h="638998">
                <a:tc>
                  <a:txBody>
                    <a:bodyPr/>
                    <a:lstStyle/>
                    <a:p>
                      <a:pPr algn="l" fontAlgn="t">
                        <a:buNone/>
                      </a:pPr>
                      <a:r>
                        <a:rPr lang="en-US" sz="1900" b="0" u="none" strike="noStrike">
                          <a:solidFill>
                            <a:srgbClr val="000000"/>
                          </a:solidFill>
                          <a:effectLst/>
                        </a:rPr>
                        <a:t>Sprint 0</a:t>
                      </a:r>
                      <a:endParaRPr lang="en-US" sz="2900" b="0" i="0" u="none" strike="noStrike">
                        <a:effectLst/>
                        <a:latin typeface="Arial" panose="020B0604020202020204" pitchFamily="34" charset="0"/>
                      </a:endParaRPr>
                    </a:p>
                  </a:txBody>
                  <a:tcPr marL="10090" marR="10090" marT="10090" marB="0"/>
                </a:tc>
                <a:tc>
                  <a:txBody>
                    <a:bodyPr/>
                    <a:lstStyle/>
                    <a:p>
                      <a:pPr algn="l" fontAlgn="t">
                        <a:buNone/>
                      </a:pPr>
                      <a:r>
                        <a:rPr lang="en-US" sz="1900" b="0" u="none" strike="noStrike" dirty="0">
                          <a:solidFill>
                            <a:srgbClr val="000000"/>
                          </a:solidFill>
                          <a:effectLst/>
                        </a:rPr>
                        <a:t>Discovery - Confirm Canada footprint in FCR (data, rules, dashboards, reports)</a:t>
                      </a:r>
                      <a:endParaRPr lang="en-US" sz="2900" b="0" i="0" u="none" strike="noStrike" dirty="0">
                        <a:effectLst/>
                        <a:latin typeface="Arial" panose="020B0604020202020204" pitchFamily="34" charset="0"/>
                      </a:endParaRPr>
                    </a:p>
                  </a:txBody>
                  <a:tcPr marL="10090" marR="10090" marT="10090" marB="0"/>
                </a:tc>
                <a:extLst>
                  <a:ext uri="{0D108BD9-81ED-4DB2-BD59-A6C34878D82A}">
                    <a16:rowId xmlns:a16="http://schemas.microsoft.com/office/drawing/2014/main" val="2339241270"/>
                  </a:ext>
                </a:extLst>
              </a:tr>
              <a:tr h="638998">
                <a:tc>
                  <a:txBody>
                    <a:bodyPr/>
                    <a:lstStyle/>
                    <a:p>
                      <a:pPr algn="l" fontAlgn="t">
                        <a:buNone/>
                      </a:pPr>
                      <a:r>
                        <a:rPr lang="en-US" sz="1900" b="0" u="none" strike="noStrike">
                          <a:solidFill>
                            <a:srgbClr val="000000"/>
                          </a:solidFill>
                          <a:effectLst/>
                        </a:rPr>
                        <a:t>Sprint 1-2</a:t>
                      </a:r>
                      <a:endParaRPr lang="en-US" sz="2900" b="0" i="0" u="none" strike="noStrike">
                        <a:effectLst/>
                        <a:latin typeface="Arial" panose="020B0604020202020204" pitchFamily="34" charset="0"/>
                      </a:endParaRPr>
                    </a:p>
                  </a:txBody>
                  <a:tcPr marL="10090" marR="10090" marT="10090" marB="0"/>
                </a:tc>
                <a:tc>
                  <a:txBody>
                    <a:bodyPr/>
                    <a:lstStyle/>
                    <a:p>
                      <a:pPr algn="l" fontAlgn="t">
                        <a:buNone/>
                      </a:pPr>
                      <a:r>
                        <a:rPr lang="en-US" sz="1900" b="0" u="none" strike="noStrike" dirty="0">
                          <a:solidFill>
                            <a:srgbClr val="000000"/>
                          </a:solidFill>
                          <a:effectLst/>
                        </a:rPr>
                        <a:t>Removal of Canada-specific </a:t>
                      </a:r>
                      <a:r>
                        <a:rPr lang="en-US" sz="1900" b="1" u="none" strike="noStrike" dirty="0">
                          <a:solidFill>
                            <a:srgbClr val="000000"/>
                          </a:solidFill>
                          <a:effectLst/>
                        </a:rPr>
                        <a:t>rules, configurations, and data feeds</a:t>
                      </a:r>
                      <a:endParaRPr lang="en-US" sz="2900" b="0" i="0" u="none" strike="noStrike" dirty="0">
                        <a:effectLst/>
                        <a:latin typeface="Arial" panose="020B0604020202020204" pitchFamily="34" charset="0"/>
                      </a:endParaRPr>
                    </a:p>
                  </a:txBody>
                  <a:tcPr marL="10090" marR="10090" marT="10090" marB="0"/>
                </a:tc>
                <a:extLst>
                  <a:ext uri="{0D108BD9-81ED-4DB2-BD59-A6C34878D82A}">
                    <a16:rowId xmlns:a16="http://schemas.microsoft.com/office/drawing/2014/main" val="414642176"/>
                  </a:ext>
                </a:extLst>
              </a:tr>
              <a:tr h="638998">
                <a:tc>
                  <a:txBody>
                    <a:bodyPr/>
                    <a:lstStyle/>
                    <a:p>
                      <a:pPr algn="l" fontAlgn="t">
                        <a:buNone/>
                      </a:pPr>
                      <a:r>
                        <a:rPr lang="en-US" sz="1900" b="0" u="none" strike="noStrike">
                          <a:solidFill>
                            <a:srgbClr val="000000"/>
                          </a:solidFill>
                          <a:effectLst/>
                        </a:rPr>
                        <a:t>Sprint 3-4</a:t>
                      </a:r>
                      <a:endParaRPr lang="en-US" sz="2900" b="0" i="0" u="none" strike="noStrike">
                        <a:effectLst/>
                        <a:latin typeface="Arial" panose="020B0604020202020204" pitchFamily="34" charset="0"/>
                      </a:endParaRPr>
                    </a:p>
                  </a:txBody>
                  <a:tcPr marL="10090" marR="10090" marT="10090" marB="0"/>
                </a:tc>
                <a:tc>
                  <a:txBody>
                    <a:bodyPr/>
                    <a:lstStyle/>
                    <a:p>
                      <a:pPr algn="l" fontAlgn="t">
                        <a:buNone/>
                      </a:pPr>
                      <a:r>
                        <a:rPr lang="en-US" sz="1900" b="0" u="none" strike="noStrike">
                          <a:solidFill>
                            <a:srgbClr val="000000"/>
                          </a:solidFill>
                          <a:effectLst/>
                        </a:rPr>
                        <a:t>Data extraction (if retention needed) + physical data removal</a:t>
                      </a:r>
                      <a:endParaRPr lang="en-US" sz="2900" b="0" i="0" u="none" strike="noStrike">
                        <a:effectLst/>
                        <a:latin typeface="Arial" panose="020B0604020202020204" pitchFamily="34" charset="0"/>
                      </a:endParaRPr>
                    </a:p>
                  </a:txBody>
                  <a:tcPr marL="10090" marR="10090" marT="10090" marB="0"/>
                </a:tc>
                <a:extLst>
                  <a:ext uri="{0D108BD9-81ED-4DB2-BD59-A6C34878D82A}">
                    <a16:rowId xmlns:a16="http://schemas.microsoft.com/office/drawing/2014/main" val="1711868671"/>
                  </a:ext>
                </a:extLst>
              </a:tr>
              <a:tr h="638998">
                <a:tc>
                  <a:txBody>
                    <a:bodyPr/>
                    <a:lstStyle/>
                    <a:p>
                      <a:pPr algn="l" fontAlgn="t">
                        <a:buNone/>
                      </a:pPr>
                      <a:r>
                        <a:rPr lang="en-US" sz="1900" b="0" u="none" strike="noStrike">
                          <a:solidFill>
                            <a:srgbClr val="000000"/>
                          </a:solidFill>
                          <a:effectLst/>
                        </a:rPr>
                        <a:t>Sprint 5</a:t>
                      </a:r>
                      <a:endParaRPr lang="en-US" sz="2900" b="0" i="0" u="none" strike="noStrike">
                        <a:effectLst/>
                        <a:latin typeface="Arial" panose="020B0604020202020204" pitchFamily="34" charset="0"/>
                      </a:endParaRPr>
                    </a:p>
                  </a:txBody>
                  <a:tcPr marL="10090" marR="10090" marT="10090" marB="0"/>
                </a:tc>
                <a:tc>
                  <a:txBody>
                    <a:bodyPr/>
                    <a:lstStyle/>
                    <a:p>
                      <a:pPr algn="l" fontAlgn="t">
                        <a:buNone/>
                      </a:pPr>
                      <a:r>
                        <a:rPr lang="en-US" sz="1900" b="0" u="none" strike="noStrike">
                          <a:solidFill>
                            <a:srgbClr val="000000"/>
                          </a:solidFill>
                          <a:effectLst/>
                        </a:rPr>
                        <a:t>Full regression testing - ensure global functionality not impacted</a:t>
                      </a:r>
                      <a:endParaRPr lang="en-US" sz="2900" b="0" i="0" u="none" strike="noStrike">
                        <a:effectLst/>
                        <a:latin typeface="Arial" panose="020B0604020202020204" pitchFamily="34" charset="0"/>
                      </a:endParaRPr>
                    </a:p>
                  </a:txBody>
                  <a:tcPr marL="10090" marR="10090" marT="10090" marB="0"/>
                </a:tc>
                <a:extLst>
                  <a:ext uri="{0D108BD9-81ED-4DB2-BD59-A6C34878D82A}">
                    <a16:rowId xmlns:a16="http://schemas.microsoft.com/office/drawing/2014/main" val="4074862433"/>
                  </a:ext>
                </a:extLst>
              </a:tr>
              <a:tr h="343225">
                <a:tc>
                  <a:txBody>
                    <a:bodyPr/>
                    <a:lstStyle/>
                    <a:p>
                      <a:pPr algn="l" fontAlgn="t">
                        <a:buNone/>
                      </a:pPr>
                      <a:r>
                        <a:rPr lang="en-US" sz="1900" b="0" u="none" strike="noStrike">
                          <a:solidFill>
                            <a:srgbClr val="000000"/>
                          </a:solidFill>
                          <a:effectLst/>
                        </a:rPr>
                        <a:t>Sprint 6</a:t>
                      </a:r>
                      <a:endParaRPr lang="en-US" sz="2900" b="0" i="0" u="none" strike="noStrike">
                        <a:effectLst/>
                        <a:latin typeface="Arial" panose="020B0604020202020204" pitchFamily="34" charset="0"/>
                      </a:endParaRPr>
                    </a:p>
                  </a:txBody>
                  <a:tcPr marL="10090" marR="10090" marT="10090" marB="0"/>
                </a:tc>
                <a:tc>
                  <a:txBody>
                    <a:bodyPr/>
                    <a:lstStyle/>
                    <a:p>
                      <a:pPr algn="l" fontAlgn="t">
                        <a:buNone/>
                      </a:pPr>
                      <a:r>
                        <a:rPr lang="en-US" sz="1900" b="0" u="none" strike="noStrike">
                          <a:solidFill>
                            <a:srgbClr val="000000"/>
                          </a:solidFill>
                          <a:effectLst/>
                        </a:rPr>
                        <a:t>Compliance review, UAT, and final sign-off</a:t>
                      </a:r>
                      <a:endParaRPr lang="en-US" sz="2900" b="0" i="0" u="none" strike="noStrike">
                        <a:effectLst/>
                        <a:latin typeface="Arial" panose="020B0604020202020204" pitchFamily="34" charset="0"/>
                      </a:endParaRPr>
                    </a:p>
                  </a:txBody>
                  <a:tcPr marL="10090" marR="10090" marT="10090" marB="0"/>
                </a:tc>
                <a:extLst>
                  <a:ext uri="{0D108BD9-81ED-4DB2-BD59-A6C34878D82A}">
                    <a16:rowId xmlns:a16="http://schemas.microsoft.com/office/drawing/2014/main" val="1980016224"/>
                  </a:ext>
                </a:extLst>
              </a:tr>
              <a:tr h="638998">
                <a:tc>
                  <a:txBody>
                    <a:bodyPr/>
                    <a:lstStyle/>
                    <a:p>
                      <a:pPr algn="l" fontAlgn="t">
                        <a:buNone/>
                      </a:pPr>
                      <a:r>
                        <a:rPr lang="en-US" sz="1900" b="0" u="none" strike="noStrike">
                          <a:solidFill>
                            <a:srgbClr val="000000"/>
                          </a:solidFill>
                          <a:effectLst/>
                        </a:rPr>
                        <a:t>Post Go-Live</a:t>
                      </a:r>
                      <a:endParaRPr lang="en-US" sz="2900" b="0" i="0" u="none" strike="noStrike">
                        <a:effectLst/>
                        <a:latin typeface="Arial" panose="020B0604020202020204" pitchFamily="34" charset="0"/>
                      </a:endParaRPr>
                    </a:p>
                  </a:txBody>
                  <a:tcPr marL="10090" marR="10090" marT="10090" marB="0"/>
                </a:tc>
                <a:tc>
                  <a:txBody>
                    <a:bodyPr/>
                    <a:lstStyle/>
                    <a:p>
                      <a:pPr algn="l" fontAlgn="t">
                        <a:buNone/>
                      </a:pPr>
                      <a:r>
                        <a:rPr lang="en-US" sz="1900" b="0" u="none" strike="noStrike" dirty="0">
                          <a:solidFill>
                            <a:srgbClr val="000000"/>
                          </a:solidFill>
                          <a:effectLst/>
                        </a:rPr>
                        <a:t>Monitor for 2 weeks, ensure no unexpected alerts, data issues</a:t>
                      </a:r>
                      <a:endParaRPr lang="en-US" sz="2900" b="0" i="0" u="none" strike="noStrike" dirty="0">
                        <a:effectLst/>
                        <a:latin typeface="Arial" panose="020B0604020202020204" pitchFamily="34" charset="0"/>
                      </a:endParaRPr>
                    </a:p>
                  </a:txBody>
                  <a:tcPr marL="10090" marR="10090" marT="10090" marB="0"/>
                </a:tc>
                <a:extLst>
                  <a:ext uri="{0D108BD9-81ED-4DB2-BD59-A6C34878D82A}">
                    <a16:rowId xmlns:a16="http://schemas.microsoft.com/office/drawing/2014/main" val="1448174387"/>
                  </a:ext>
                </a:extLst>
              </a:tr>
            </a:tbl>
          </a:graphicData>
        </a:graphic>
      </p:graphicFrame>
    </p:spTree>
    <p:extLst>
      <p:ext uri="{BB962C8B-B14F-4D97-AF65-F5344CB8AC3E}">
        <p14:creationId xmlns:p14="http://schemas.microsoft.com/office/powerpoint/2010/main" val="102760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Rectangle 1">
            <a:extLst>
              <a:ext uri="{FF2B5EF4-FFF2-40B4-BE49-F238E27FC236}">
                <a16:creationId xmlns:a16="http://schemas.microsoft.com/office/drawing/2014/main" id="{74FBB9E6-8005-BAAD-4997-170533F00D98}"/>
              </a:ext>
            </a:extLst>
          </p:cNvPr>
          <p:cNvGraphicFramePr>
            <a:graphicFrameLocks noGrp="1"/>
          </p:cNvGraphicFramePr>
          <p:nvPr>
            <p:ph idx="1"/>
            <p:extLst>
              <p:ext uri="{D42A27DB-BD31-4B8C-83A1-F6EECF244321}">
                <p14:modId xmlns:p14="http://schemas.microsoft.com/office/powerpoint/2010/main" val="4269801817"/>
              </p:ext>
            </p:extLst>
          </p:nvPr>
        </p:nvGraphicFramePr>
        <p:xfrm>
          <a:off x="1091520" y="1050245"/>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6684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EA398-D20E-4703-50D2-982F094A854F}"/>
              </a:ext>
            </a:extLst>
          </p:cNvPr>
          <p:cNvSpPr>
            <a:spLocks noGrp="1"/>
          </p:cNvSpPr>
          <p:nvPr>
            <p:ph type="title"/>
          </p:nvPr>
        </p:nvSpPr>
        <p:spPr>
          <a:xfrm>
            <a:off x="677334" y="609600"/>
            <a:ext cx="8596668" cy="1320800"/>
          </a:xfrm>
        </p:spPr>
        <p:txBody>
          <a:bodyPr>
            <a:normAutofit/>
          </a:bodyPr>
          <a:lstStyle/>
          <a:p>
            <a:r>
              <a:rPr lang="en-US"/>
              <a:t>Deliverables</a:t>
            </a:r>
            <a:br>
              <a:rPr lang="en-US"/>
            </a:br>
            <a:endParaRPr lang="en-US" dirty="0"/>
          </a:p>
        </p:txBody>
      </p:sp>
      <p:graphicFrame>
        <p:nvGraphicFramePr>
          <p:cNvPr id="4" name="Content Placeholder 3">
            <a:extLst>
              <a:ext uri="{FF2B5EF4-FFF2-40B4-BE49-F238E27FC236}">
                <a16:creationId xmlns:a16="http://schemas.microsoft.com/office/drawing/2014/main" id="{8EA0814F-CB8C-48BD-6E0C-72666DD6BC27}"/>
              </a:ext>
            </a:extLst>
          </p:cNvPr>
          <p:cNvGraphicFramePr>
            <a:graphicFrameLocks noGrp="1"/>
          </p:cNvGraphicFramePr>
          <p:nvPr>
            <p:ph idx="1"/>
            <p:extLst>
              <p:ext uri="{D42A27DB-BD31-4B8C-83A1-F6EECF244321}">
                <p14:modId xmlns:p14="http://schemas.microsoft.com/office/powerpoint/2010/main" val="2114653599"/>
              </p:ext>
            </p:extLst>
          </p:nvPr>
        </p:nvGraphicFramePr>
        <p:xfrm>
          <a:off x="677334" y="1736045"/>
          <a:ext cx="7984883" cy="3881440"/>
        </p:xfrm>
        <a:graphic>
          <a:graphicData uri="http://schemas.openxmlformats.org/drawingml/2006/table">
            <a:tbl>
              <a:tblPr>
                <a:tableStyleId>{5C22544A-7EE6-4342-B048-85BDC9FD1C3A}</a:tableStyleId>
              </a:tblPr>
              <a:tblGrid>
                <a:gridCol w="3946997">
                  <a:extLst>
                    <a:ext uri="{9D8B030D-6E8A-4147-A177-3AD203B41FA5}">
                      <a16:colId xmlns:a16="http://schemas.microsoft.com/office/drawing/2014/main" val="1620001679"/>
                    </a:ext>
                  </a:extLst>
                </a:gridCol>
                <a:gridCol w="4037886">
                  <a:extLst>
                    <a:ext uri="{9D8B030D-6E8A-4147-A177-3AD203B41FA5}">
                      <a16:colId xmlns:a16="http://schemas.microsoft.com/office/drawing/2014/main" val="327677436"/>
                    </a:ext>
                  </a:extLst>
                </a:gridCol>
              </a:tblGrid>
              <a:tr h="388895">
                <a:tc>
                  <a:txBody>
                    <a:bodyPr/>
                    <a:lstStyle/>
                    <a:p>
                      <a:pPr algn="l" fontAlgn="t"/>
                      <a:r>
                        <a:rPr lang="en-US" sz="1800" b="1" u="none" strike="noStrike" dirty="0">
                          <a:effectLst/>
                          <a:latin typeface="Tahoma" panose="020B0604030504040204" pitchFamily="34" charset="0"/>
                          <a:ea typeface="Tahoma" panose="020B0604030504040204" pitchFamily="34" charset="0"/>
                          <a:cs typeface="Tahoma" panose="020B0604030504040204" pitchFamily="34" charset="0"/>
                        </a:rPr>
                        <a:t>Deliverable</a:t>
                      </a:r>
                      <a:endParaRPr lang="en-US" sz="18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tc>
                  <a:txBody>
                    <a:bodyPr/>
                    <a:lstStyle/>
                    <a:p>
                      <a:pPr algn="l" fontAlgn="t"/>
                      <a:r>
                        <a:rPr lang="en-US" sz="1800" b="1" u="none" strike="noStrike" dirty="0">
                          <a:effectLst/>
                          <a:latin typeface="Tahoma" panose="020B0604030504040204" pitchFamily="34" charset="0"/>
                          <a:ea typeface="Tahoma" panose="020B0604030504040204" pitchFamily="34" charset="0"/>
                          <a:cs typeface="Tahoma" panose="020B0604030504040204" pitchFamily="34" charset="0"/>
                        </a:rPr>
                        <a:t>Description</a:t>
                      </a:r>
                      <a:endParaRPr lang="en-US" sz="18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extLst>
                  <a:ext uri="{0D108BD9-81ED-4DB2-BD59-A6C34878D82A}">
                    <a16:rowId xmlns:a16="http://schemas.microsoft.com/office/drawing/2014/main" val="1150410410"/>
                  </a:ext>
                </a:extLst>
              </a:tr>
              <a:tr h="698509">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Canada Data Removal Report</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tc>
                  <a:txBody>
                    <a:bodyPr/>
                    <a:lstStyle/>
                    <a:p>
                      <a:pPr algn="l" fontAlgn="t"/>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Confirm all Canadian data fully removed</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extLst>
                  <a:ext uri="{0D108BD9-81ED-4DB2-BD59-A6C34878D82A}">
                    <a16:rowId xmlns:a16="http://schemas.microsoft.com/office/drawing/2014/main" val="3838644603"/>
                  </a:ext>
                </a:extLst>
              </a:tr>
              <a:tr h="698509">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Updated System Configuration</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No Canada-specific rules, data feeds, or dashboards</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extLst>
                  <a:ext uri="{0D108BD9-81ED-4DB2-BD59-A6C34878D82A}">
                    <a16:rowId xmlns:a16="http://schemas.microsoft.com/office/drawing/2014/main" val="2859990273"/>
                  </a:ext>
                </a:extLst>
              </a:tr>
              <a:tr h="698509">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Compliance Sign-off</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Approval from Compliance, Legal, and Risk</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extLst>
                  <a:ext uri="{0D108BD9-81ED-4DB2-BD59-A6C34878D82A}">
                    <a16:rowId xmlns:a16="http://schemas.microsoft.com/office/drawing/2014/main" val="1976141274"/>
                  </a:ext>
                </a:extLst>
              </a:tr>
              <a:tr h="698509">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Updated Process Documentation</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Revised SOPs, process maps, and training guides</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extLst>
                  <a:ext uri="{0D108BD9-81ED-4DB2-BD59-A6C34878D82A}">
                    <a16:rowId xmlns:a16="http://schemas.microsoft.com/office/drawing/2014/main" val="3641152331"/>
                  </a:ext>
                </a:extLst>
              </a:tr>
              <a:tr h="698509">
                <a:tc>
                  <a:txBody>
                    <a:bodyPr/>
                    <a:lstStyle/>
                    <a:p>
                      <a:pPr algn="l" fontAlgn="t"/>
                      <a:r>
                        <a:rPr lang="en-US" sz="1800" u="none" strike="noStrike">
                          <a:effectLst/>
                          <a:latin typeface="Tahoma" panose="020B0604030504040204" pitchFamily="34" charset="0"/>
                          <a:ea typeface="Tahoma" panose="020B0604030504040204" pitchFamily="34" charset="0"/>
                          <a:cs typeface="Tahoma" panose="020B0604030504040204" pitchFamily="34" charset="0"/>
                        </a:rPr>
                        <a:t>Post-Implementation Monitoring Report</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tc>
                  <a:txBody>
                    <a:bodyPr/>
                    <a:lstStyle/>
                    <a:p>
                      <a:pPr algn="l" fontAlgn="t"/>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Confirm stability &amp; absence of residual issues</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1728" marR="11728" marT="11728" marB="0"/>
                </a:tc>
                <a:extLst>
                  <a:ext uri="{0D108BD9-81ED-4DB2-BD59-A6C34878D82A}">
                    <a16:rowId xmlns:a16="http://schemas.microsoft.com/office/drawing/2014/main" val="1027939047"/>
                  </a:ext>
                </a:extLst>
              </a:tr>
            </a:tbl>
          </a:graphicData>
        </a:graphic>
      </p:graphicFrame>
    </p:spTree>
    <p:extLst>
      <p:ext uri="{BB962C8B-B14F-4D97-AF65-F5344CB8AC3E}">
        <p14:creationId xmlns:p14="http://schemas.microsoft.com/office/powerpoint/2010/main" val="1475552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64313-3D4E-FB62-DB38-2FFF7132E969}"/>
              </a:ext>
            </a:extLst>
          </p:cNvPr>
          <p:cNvSpPr>
            <a:spLocks noGrp="1"/>
          </p:cNvSpPr>
          <p:nvPr>
            <p:ph type="title"/>
          </p:nvPr>
        </p:nvSpPr>
        <p:spPr>
          <a:xfrm>
            <a:off x="677334" y="609600"/>
            <a:ext cx="8596668" cy="1320800"/>
          </a:xfrm>
        </p:spPr>
        <p:txBody>
          <a:bodyPr>
            <a:normAutofit/>
          </a:bodyPr>
          <a:lstStyle/>
          <a:p>
            <a:r>
              <a:rPr lang="en-US" b="1"/>
              <a:t>Resources</a:t>
            </a:r>
            <a:endParaRPr lang="en-US" b="1" dirty="0"/>
          </a:p>
        </p:txBody>
      </p:sp>
      <p:graphicFrame>
        <p:nvGraphicFramePr>
          <p:cNvPr id="4" name="Content Placeholder 3">
            <a:extLst>
              <a:ext uri="{FF2B5EF4-FFF2-40B4-BE49-F238E27FC236}">
                <a16:creationId xmlns:a16="http://schemas.microsoft.com/office/drawing/2014/main" id="{BB0FFD2E-1BE1-240F-D450-E7F7A95DB3FB}"/>
              </a:ext>
            </a:extLst>
          </p:cNvPr>
          <p:cNvGraphicFramePr>
            <a:graphicFrameLocks noGrp="1"/>
          </p:cNvGraphicFramePr>
          <p:nvPr>
            <p:ph idx="1"/>
            <p:extLst>
              <p:ext uri="{D42A27DB-BD31-4B8C-83A1-F6EECF244321}">
                <p14:modId xmlns:p14="http://schemas.microsoft.com/office/powerpoint/2010/main" val="4252829228"/>
              </p:ext>
            </p:extLst>
          </p:nvPr>
        </p:nvGraphicFramePr>
        <p:xfrm>
          <a:off x="677334" y="2008011"/>
          <a:ext cx="8596313" cy="3359282"/>
        </p:xfrm>
        <a:graphic>
          <a:graphicData uri="http://schemas.openxmlformats.org/drawingml/2006/table">
            <a:tbl>
              <a:tblPr>
                <a:noFill/>
                <a:tableStyleId>{5C22544A-7EE6-4342-B048-85BDC9FD1C3A}</a:tableStyleId>
              </a:tblPr>
              <a:tblGrid>
                <a:gridCol w="3264870">
                  <a:extLst>
                    <a:ext uri="{9D8B030D-6E8A-4147-A177-3AD203B41FA5}">
                      <a16:colId xmlns:a16="http://schemas.microsoft.com/office/drawing/2014/main" val="1874416573"/>
                    </a:ext>
                  </a:extLst>
                </a:gridCol>
                <a:gridCol w="5331443">
                  <a:extLst>
                    <a:ext uri="{9D8B030D-6E8A-4147-A177-3AD203B41FA5}">
                      <a16:colId xmlns:a16="http://schemas.microsoft.com/office/drawing/2014/main" val="3722668581"/>
                    </a:ext>
                  </a:extLst>
                </a:gridCol>
              </a:tblGrid>
              <a:tr h="368003">
                <a:tc>
                  <a:txBody>
                    <a:bodyPr/>
                    <a:lstStyle/>
                    <a:p>
                      <a:pPr algn="l" fontAlgn="t"/>
                      <a:r>
                        <a:rPr lang="en-US" sz="1400" b="1"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Resources</a:t>
                      </a:r>
                      <a:endParaRPr lang="en-US" sz="1400" b="1"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b="1"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Role</a:t>
                      </a:r>
                      <a:endParaRPr lang="en-US" sz="1400" b="1"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549108777"/>
                  </a:ext>
                </a:extLst>
              </a:tr>
              <a:tr h="575632">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Business Analyst</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Anjali mehta (Requirement gathering, process mapping, impact analysis)</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581683455"/>
                  </a:ext>
                </a:extLst>
              </a:tr>
              <a:tr h="575632">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Product Owner</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Owns backlog prioritization &amp; ensures alignment with compliance goals</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8901896"/>
                  </a:ext>
                </a:extLst>
              </a:tr>
              <a:tr h="368003">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Data Analyst</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Assists with data profiling, extraction, and reconciliation</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324151191"/>
                  </a:ext>
                </a:extLst>
              </a:tr>
              <a:tr h="368003">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Developers</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Update configurations, remove rules, adjust data pipelines</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340131235"/>
                  </a:ext>
                </a:extLst>
              </a:tr>
              <a:tr h="368003">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Testers</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Validate system changes, conduct regression testing</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462086806"/>
                  </a:ext>
                </a:extLst>
              </a:tr>
              <a:tr h="368003">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Compliance SMEs</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Confirm regulatory impacts and sign-off on data removal</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333662978"/>
                  </a:ext>
                </a:extLst>
              </a:tr>
              <a:tr h="368003">
                <a:tc>
                  <a:txBody>
                    <a:bodyPr/>
                    <a:lstStyle/>
                    <a:p>
                      <a:pPr algn="l" fontAlgn="t"/>
                      <a:r>
                        <a:rPr lang="en-US" sz="140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Data Governance Team</a:t>
                      </a:r>
                      <a:endParaRPr lang="en-US" sz="1400" b="0" i="0" u="none" strike="noStrike">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t"/>
                      <a:r>
                        <a:rPr lang="en-US" sz="140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Ensure compliant decommissioning (PIPEDA, HSBC policies)</a:t>
                      </a:r>
                      <a:endParaRPr lang="en-US" sz="1400" b="0" i="0" u="none" strike="noStrike"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132690" marR="4607" marT="66345" marB="66345">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047137470"/>
                  </a:ext>
                </a:extLst>
              </a:tr>
            </a:tbl>
          </a:graphicData>
        </a:graphic>
      </p:graphicFrame>
    </p:spTree>
    <p:extLst>
      <p:ext uri="{BB962C8B-B14F-4D97-AF65-F5344CB8AC3E}">
        <p14:creationId xmlns:p14="http://schemas.microsoft.com/office/powerpoint/2010/main" val="1609554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1401E0-A018-23F4-D00A-B751E9A97909}"/>
              </a:ext>
            </a:extLst>
          </p:cNvPr>
          <p:cNvSpPr>
            <a:spLocks noGrp="1"/>
          </p:cNvSpPr>
          <p:nvPr>
            <p:ph type="title"/>
          </p:nvPr>
        </p:nvSpPr>
        <p:spPr>
          <a:xfrm>
            <a:off x="1286933" y="609600"/>
            <a:ext cx="10197494" cy="1099457"/>
          </a:xfrm>
        </p:spPr>
        <p:txBody>
          <a:bodyPr>
            <a:normAutofit/>
          </a:bodyPr>
          <a:lstStyle/>
          <a:p>
            <a:pPr>
              <a:lnSpc>
                <a:spcPct val="90000"/>
              </a:lnSpc>
            </a:pPr>
            <a:r>
              <a:rPr lang="en-US" b="1"/>
              <a:t>Risks and Dependencies</a:t>
            </a:r>
            <a:br>
              <a:rPr lang="en-US" b="1"/>
            </a:br>
            <a:endParaRPr lang="en-US" b="1"/>
          </a:p>
        </p:txBody>
      </p:sp>
      <p:sp>
        <p:nvSpPr>
          <p:cNvPr id="20" name="Isosceles Triangle 1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4" name="Content Placeholder 3">
            <a:extLst>
              <a:ext uri="{FF2B5EF4-FFF2-40B4-BE49-F238E27FC236}">
                <a16:creationId xmlns:a16="http://schemas.microsoft.com/office/drawing/2014/main" id="{4D259751-065A-7A05-3B04-D1645C84692D}"/>
              </a:ext>
            </a:extLst>
          </p:cNvPr>
          <p:cNvGraphicFramePr>
            <a:graphicFrameLocks noGrp="1"/>
          </p:cNvGraphicFramePr>
          <p:nvPr>
            <p:ph idx="1"/>
            <p:extLst>
              <p:ext uri="{D42A27DB-BD31-4B8C-83A1-F6EECF244321}">
                <p14:modId xmlns:p14="http://schemas.microsoft.com/office/powerpoint/2010/main" val="187653706"/>
              </p:ext>
            </p:extLst>
          </p:nvPr>
        </p:nvGraphicFramePr>
        <p:xfrm>
          <a:off x="2098732" y="1948543"/>
          <a:ext cx="7994535" cy="4093484"/>
        </p:xfrm>
        <a:graphic>
          <a:graphicData uri="http://schemas.openxmlformats.org/drawingml/2006/table">
            <a:tbl>
              <a:tblPr>
                <a:noFill/>
                <a:tableStyleId>{5C22544A-7EE6-4342-B048-85BDC9FD1C3A}</a:tableStyleId>
              </a:tblPr>
              <a:tblGrid>
                <a:gridCol w="2691702">
                  <a:extLst>
                    <a:ext uri="{9D8B030D-6E8A-4147-A177-3AD203B41FA5}">
                      <a16:colId xmlns:a16="http://schemas.microsoft.com/office/drawing/2014/main" val="3508840519"/>
                    </a:ext>
                  </a:extLst>
                </a:gridCol>
                <a:gridCol w="5302833">
                  <a:extLst>
                    <a:ext uri="{9D8B030D-6E8A-4147-A177-3AD203B41FA5}">
                      <a16:colId xmlns:a16="http://schemas.microsoft.com/office/drawing/2014/main" val="1005553537"/>
                    </a:ext>
                  </a:extLst>
                </a:gridCol>
              </a:tblGrid>
              <a:tr h="445879">
                <a:tc>
                  <a:txBody>
                    <a:bodyPr/>
                    <a:lstStyle/>
                    <a:p>
                      <a:pPr algn="l" fontAlgn="ctr"/>
                      <a:r>
                        <a:rPr lang="en-US" sz="1900" b="1"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Risk/Dependency</a:t>
                      </a:r>
                      <a:endParaRPr lang="en-US" sz="1900" b="1"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ctr"/>
                      <a:r>
                        <a:rPr lang="en-US" sz="1900" b="1"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Mitigation</a:t>
                      </a:r>
                      <a:endParaRPr lang="en-US" sz="1900" b="1"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1253020926"/>
                  </a:ext>
                </a:extLst>
              </a:tr>
              <a:tr h="729521">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Incomplete Data Discovery</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Run comprehensive data lineage mapping in Sprint 0</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02743823"/>
                  </a:ext>
                </a:extLst>
              </a:tr>
              <a:tr h="729521">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Data Retention Conflicts</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Early engagement with Legal &amp; Data Governance teams</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37657107"/>
                  </a:ext>
                </a:extLst>
              </a:tr>
              <a:tr h="729521">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Configuration Dependencies</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Dependency mapping before change implementation</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08148422"/>
                  </a:ext>
                </a:extLst>
              </a:tr>
              <a:tr h="729521">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Reporting Impact</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Update global dashboards &amp; reports as part of change scope</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436644989"/>
                  </a:ext>
                </a:extLst>
              </a:tr>
              <a:tr h="729521">
                <a:tc>
                  <a:txBody>
                    <a:bodyPr/>
                    <a:lstStyle/>
                    <a:p>
                      <a:pPr algn="l" fontAlgn="ctr"/>
                      <a:r>
                        <a:rPr lang="en-US" sz="190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rPr>
                        <a:t>Audit Scrutiny</a:t>
                      </a:r>
                      <a:endParaRPr lang="en-US" sz="1900" b="0" i="0" u="none" strike="noStrike" cap="none" spc="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ctr"/>
                      <a:r>
                        <a:rPr lang="en-US" sz="1900" u="none" strike="noStrike" cap="none" spc="0" dirty="0">
                          <a:solidFill>
                            <a:schemeClr val="tx1"/>
                          </a:solidFill>
                          <a:effectLst/>
                          <a:latin typeface="Tahoma" panose="020B0604030504040204" pitchFamily="34" charset="0"/>
                          <a:ea typeface="Tahoma" panose="020B0604030504040204" pitchFamily="34" charset="0"/>
                          <a:cs typeface="Tahoma" panose="020B0604030504040204" pitchFamily="34" charset="0"/>
                        </a:rPr>
                        <a:t>Maintain full documentation &amp; approvals for all changes</a:t>
                      </a:r>
                      <a:endParaRPr lang="en-US" sz="1900" b="0" i="0" u="none" strike="noStrike" cap="none" spc="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3325" marR="13325" marT="13325" marB="106366" anchor="ct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277512273"/>
                  </a:ext>
                </a:extLst>
              </a:tr>
            </a:tbl>
          </a:graphicData>
        </a:graphic>
      </p:graphicFrame>
    </p:spTree>
    <p:extLst>
      <p:ext uri="{BB962C8B-B14F-4D97-AF65-F5344CB8AC3E}">
        <p14:creationId xmlns:p14="http://schemas.microsoft.com/office/powerpoint/2010/main" val="421070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D085-4181-4C90-4BB6-8103689513CE}"/>
              </a:ext>
            </a:extLst>
          </p:cNvPr>
          <p:cNvSpPr>
            <a:spLocks noGrp="1"/>
          </p:cNvSpPr>
          <p:nvPr>
            <p:ph type="title"/>
          </p:nvPr>
        </p:nvSpPr>
        <p:spPr>
          <a:xfrm>
            <a:off x="601134" y="304800"/>
            <a:ext cx="8596668" cy="1320800"/>
          </a:xfrm>
        </p:spPr>
        <p:txBody>
          <a:bodyPr/>
          <a:lstStyle/>
          <a:p>
            <a:pPr algn="ctr"/>
            <a:r>
              <a:rPr lang="en-US" b="1" dirty="0"/>
              <a:t>Executive Summary</a:t>
            </a:r>
          </a:p>
        </p:txBody>
      </p:sp>
      <p:sp>
        <p:nvSpPr>
          <p:cNvPr id="3" name="Content Placeholder 2">
            <a:extLst>
              <a:ext uri="{FF2B5EF4-FFF2-40B4-BE49-F238E27FC236}">
                <a16:creationId xmlns:a16="http://schemas.microsoft.com/office/drawing/2014/main" id="{D070104D-983A-FA9D-C1B4-FF9C4C56CAD1}"/>
              </a:ext>
            </a:extLst>
          </p:cNvPr>
          <p:cNvSpPr>
            <a:spLocks noGrp="1"/>
          </p:cNvSpPr>
          <p:nvPr>
            <p:ph idx="1"/>
          </p:nvPr>
        </p:nvSpPr>
        <p:spPr>
          <a:xfrm>
            <a:off x="601134" y="1442132"/>
            <a:ext cx="9010952" cy="5219925"/>
          </a:xfrm>
        </p:spPr>
        <p:txBody>
          <a:bodyPr>
            <a:normAutofit/>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As part of HSBC’s strategic exit from Canada, this project aims to fully remove Canada as a booking country from the Financial Crime Risk (FCR) system. This will ensure HSBC remains compliant with global data governance standards while improving operational efficiency for investigators and streamlining system performance.</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By following an Agile approach, the project will: </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Identify and remove all Canadian data, rules, and configurations within FCR.</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 Ensure regulatory compliance (PIPEDA, HSBC Data Governance).</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Safeguard global processes through comprehensive testing and validation.</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Deliver cleaner, faster investigations for other booking countries.</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This project reduces risk, improves compliance, and aligns with HSBC’s simplification strategy, delivering both regulatory and operational value.</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683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C056D-DB6E-5793-2465-0402F868DED0}"/>
              </a:ext>
            </a:extLst>
          </p:cNvPr>
          <p:cNvSpPr>
            <a:spLocks noGrp="1"/>
          </p:cNvSpPr>
          <p:nvPr>
            <p:ph type="title"/>
          </p:nvPr>
        </p:nvSpPr>
        <p:spPr>
          <a:xfrm>
            <a:off x="677334" y="609600"/>
            <a:ext cx="8596668" cy="95794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Project Background</a:t>
            </a:r>
          </a:p>
        </p:txBody>
      </p:sp>
      <p:sp>
        <p:nvSpPr>
          <p:cNvPr id="3" name="Content Placeholder 2">
            <a:extLst>
              <a:ext uri="{FF2B5EF4-FFF2-40B4-BE49-F238E27FC236}">
                <a16:creationId xmlns:a16="http://schemas.microsoft.com/office/drawing/2014/main" id="{7EF7C689-03AB-5106-779C-CEA8EFD45799}"/>
              </a:ext>
            </a:extLst>
          </p:cNvPr>
          <p:cNvSpPr>
            <a:spLocks noGrp="1"/>
          </p:cNvSpPr>
          <p:nvPr>
            <p:ph idx="1"/>
          </p:nvPr>
        </p:nvSpPr>
        <p:spPr>
          <a:xfrm>
            <a:off x="677334" y="1567543"/>
            <a:ext cx="8596668" cy="4473819"/>
          </a:xfrm>
        </p:spPr>
        <p:txBody>
          <a:bodyPr>
            <a:normAutofit/>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Why is this important for HSBC?</a:t>
            </a:r>
          </a:p>
          <a:p>
            <a:pPr>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HSBC has announced its exit from retail banking in Canada, impacting 14,000+ accounts.</a:t>
            </a:r>
          </a:p>
          <a:p>
            <a:pPr>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FCR was originally configured to actively monitor Canadian transactions and accounts, which is no longer needed.</a:t>
            </a:r>
          </a:p>
          <a:p>
            <a:pPr>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Failure to remove Canada could result in:</a:t>
            </a:r>
          </a:p>
          <a:p>
            <a:pPr lvl="1">
              <a:buFont typeface="Wingdings" panose="05000000000000000000" pitchFamily="2" charset="2"/>
              <a:buChar char="Ø"/>
            </a:pPr>
            <a:r>
              <a:rPr lang="en-US" sz="1800" dirty="0">
                <a:latin typeface="Tahoma" panose="020B0604030504040204" pitchFamily="34" charset="0"/>
                <a:ea typeface="Tahoma" panose="020B0604030504040204" pitchFamily="34" charset="0"/>
                <a:cs typeface="Tahoma" panose="020B0604030504040204" pitchFamily="34" charset="0"/>
              </a:rPr>
              <a:t>False risk alerts, adding noise to investigator workloads.</a:t>
            </a:r>
          </a:p>
          <a:p>
            <a:pPr lvl="1">
              <a:buFont typeface="Wingdings" panose="05000000000000000000" pitchFamily="2" charset="2"/>
              <a:buChar char="Ø"/>
            </a:pPr>
            <a:r>
              <a:rPr lang="en-US" sz="1800" dirty="0">
                <a:latin typeface="Tahoma" panose="020B0604030504040204" pitchFamily="34" charset="0"/>
                <a:ea typeface="Tahoma" panose="020B0604030504040204" pitchFamily="34" charset="0"/>
                <a:cs typeface="Tahoma" panose="020B0604030504040204" pitchFamily="34" charset="0"/>
              </a:rPr>
              <a:t>Compliance breaches due to unnecessary data retention.</a:t>
            </a:r>
          </a:p>
          <a:p>
            <a:pPr lvl="1">
              <a:buFont typeface="Wingdings" panose="05000000000000000000" pitchFamily="2" charset="2"/>
              <a:buChar char="Ø"/>
            </a:pPr>
            <a:r>
              <a:rPr lang="en-US" sz="1800" dirty="0">
                <a:latin typeface="Tahoma" panose="020B0604030504040204" pitchFamily="34" charset="0"/>
                <a:ea typeface="Tahoma" panose="020B0604030504040204" pitchFamily="34" charset="0"/>
                <a:cs typeface="Tahoma" panose="020B0604030504040204" pitchFamily="34" charset="0"/>
              </a:rPr>
              <a:t>Higher operational costs to manage redundant rules and data.</a:t>
            </a:r>
          </a:p>
          <a:p>
            <a:pPr>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This project aligns with HSBC’s global strategic focus on simplification and operational efficiency.</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231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FFC41-8E13-CF4B-6774-688A9556897E}"/>
              </a:ext>
            </a:extLst>
          </p:cNvPr>
          <p:cNvSpPr>
            <a:spLocks noGrp="1"/>
          </p:cNvSpPr>
          <p:nvPr>
            <p:ph type="title"/>
          </p:nvPr>
        </p:nvSpPr>
        <p:spPr>
          <a:xfrm>
            <a:off x="677334" y="609600"/>
            <a:ext cx="8596668" cy="674914"/>
          </a:xfrm>
        </p:spPr>
        <p:txBody>
          <a:bodyPr/>
          <a:lstStyle/>
          <a:p>
            <a:r>
              <a:rPr lang="en-US" b="1" dirty="0"/>
              <a:t>Proposed Solution</a:t>
            </a:r>
          </a:p>
        </p:txBody>
      </p:sp>
      <p:sp>
        <p:nvSpPr>
          <p:cNvPr id="3" name="Content Placeholder 2">
            <a:extLst>
              <a:ext uri="{FF2B5EF4-FFF2-40B4-BE49-F238E27FC236}">
                <a16:creationId xmlns:a16="http://schemas.microsoft.com/office/drawing/2014/main" id="{0FFB0305-D777-0D17-17F6-EBC052C33D54}"/>
              </a:ext>
            </a:extLst>
          </p:cNvPr>
          <p:cNvSpPr>
            <a:spLocks noGrp="1"/>
          </p:cNvSpPr>
          <p:nvPr>
            <p:ph idx="1"/>
          </p:nvPr>
        </p:nvSpPr>
        <p:spPr>
          <a:xfrm>
            <a:off x="514048" y="1572761"/>
            <a:ext cx="9958009" cy="4980440"/>
          </a:xfrm>
        </p:spPr>
        <p:txBody>
          <a:bodyPr>
            <a:normAutofit fontScale="92500" lnSpcReduction="10000"/>
          </a:bodyPr>
          <a:lstStyle/>
          <a:p>
            <a:pPr marL="0" indent="0">
              <a:buNone/>
            </a:pPr>
            <a:r>
              <a:rPr lang="en-US" sz="1900" dirty="0">
                <a:latin typeface="Tahoma" panose="020B0604030504040204" pitchFamily="34" charset="0"/>
                <a:ea typeface="Tahoma" panose="020B0604030504040204" pitchFamily="34" charset="0"/>
                <a:cs typeface="Tahoma" panose="020B0604030504040204" pitchFamily="34" charset="0"/>
              </a:rPr>
              <a:t>Conduct a full </a:t>
            </a:r>
            <a:r>
              <a:rPr lang="en-US" sz="1900" b="1" dirty="0">
                <a:latin typeface="Tahoma" panose="020B0604030504040204" pitchFamily="34" charset="0"/>
                <a:ea typeface="Tahoma" panose="020B0604030504040204" pitchFamily="34" charset="0"/>
                <a:cs typeface="Tahoma" panose="020B0604030504040204" pitchFamily="34" charset="0"/>
              </a:rPr>
              <a:t>data, rules, and process discovery</a:t>
            </a:r>
            <a:r>
              <a:rPr lang="en-US" sz="1900" dirty="0">
                <a:latin typeface="Tahoma" panose="020B0604030504040204" pitchFamily="34" charset="0"/>
                <a:ea typeface="Tahoma" panose="020B0604030504040204" pitchFamily="34" charset="0"/>
                <a:cs typeface="Tahoma" panose="020B0604030504040204" pitchFamily="34" charset="0"/>
              </a:rPr>
              <a:t> for Canada within FCR.</a:t>
            </a:r>
          </a:p>
          <a:p>
            <a:pPr marL="0" indent="0">
              <a:buNone/>
            </a:pPr>
            <a:r>
              <a:rPr lang="en-US" sz="1900" b="1" dirty="0">
                <a:latin typeface="Tahoma" panose="020B0604030504040204" pitchFamily="34" charset="0"/>
                <a:ea typeface="Tahoma" panose="020B0604030504040204" pitchFamily="34" charset="0"/>
                <a:cs typeface="Tahoma" panose="020B0604030504040204" pitchFamily="34" charset="0"/>
              </a:rPr>
              <a:t>Identify and remove all Canada-specific:</a:t>
            </a:r>
          </a:p>
          <a:p>
            <a:pPr>
              <a:buFont typeface="Arial" panose="020B0604020202020204" pitchFamily="34" charset="0"/>
              <a:buChar char="•"/>
            </a:pPr>
            <a:r>
              <a:rPr lang="en-US" sz="1900" dirty="0">
                <a:latin typeface="Tahoma" panose="020B0604030504040204" pitchFamily="34" charset="0"/>
                <a:ea typeface="Tahoma" panose="020B0604030504040204" pitchFamily="34" charset="0"/>
                <a:cs typeface="Tahoma" panose="020B0604030504040204" pitchFamily="34" charset="0"/>
              </a:rPr>
              <a:t>Client records</a:t>
            </a:r>
          </a:p>
          <a:p>
            <a:pPr>
              <a:buFont typeface="Arial" panose="020B0604020202020204" pitchFamily="34" charset="0"/>
              <a:buChar char="•"/>
            </a:pPr>
            <a:r>
              <a:rPr lang="en-US" sz="1900" dirty="0">
                <a:latin typeface="Tahoma" panose="020B0604030504040204" pitchFamily="34" charset="0"/>
                <a:ea typeface="Tahoma" panose="020B0604030504040204" pitchFamily="34" charset="0"/>
                <a:cs typeface="Tahoma" panose="020B0604030504040204" pitchFamily="34" charset="0"/>
              </a:rPr>
              <a:t>Account data</a:t>
            </a:r>
          </a:p>
          <a:p>
            <a:pPr>
              <a:buFont typeface="Arial" panose="020B0604020202020204" pitchFamily="34" charset="0"/>
              <a:buChar char="•"/>
            </a:pPr>
            <a:r>
              <a:rPr lang="en-US" sz="1900" dirty="0">
                <a:latin typeface="Tahoma" panose="020B0604030504040204" pitchFamily="34" charset="0"/>
                <a:ea typeface="Tahoma" panose="020B0604030504040204" pitchFamily="34" charset="0"/>
                <a:cs typeface="Tahoma" panose="020B0604030504040204" pitchFamily="34" charset="0"/>
              </a:rPr>
              <a:t>Payment's history</a:t>
            </a:r>
          </a:p>
          <a:p>
            <a:pPr>
              <a:buFont typeface="Arial" panose="020B0604020202020204" pitchFamily="34" charset="0"/>
              <a:buChar char="•"/>
            </a:pPr>
            <a:r>
              <a:rPr lang="en-US" sz="1900" dirty="0">
                <a:latin typeface="Tahoma" panose="020B0604030504040204" pitchFamily="34" charset="0"/>
                <a:ea typeface="Tahoma" panose="020B0604030504040204" pitchFamily="34" charset="0"/>
                <a:cs typeface="Tahoma" panose="020B0604030504040204" pitchFamily="34" charset="0"/>
              </a:rPr>
              <a:t>GTRF transactions</a:t>
            </a:r>
          </a:p>
          <a:p>
            <a:pPr>
              <a:buFont typeface="Arial" panose="020B0604020202020204" pitchFamily="34" charset="0"/>
              <a:buChar char="•"/>
            </a:pPr>
            <a:r>
              <a:rPr lang="en-US" sz="1900" dirty="0">
                <a:latin typeface="Tahoma" panose="020B0604030504040204" pitchFamily="34" charset="0"/>
                <a:ea typeface="Tahoma" panose="020B0604030504040204" pitchFamily="34" charset="0"/>
                <a:cs typeface="Tahoma" panose="020B0604030504040204" pitchFamily="34" charset="0"/>
              </a:rPr>
              <a:t>Risk rules &amp; screening logic</a:t>
            </a:r>
          </a:p>
          <a:p>
            <a:pPr>
              <a:buFont typeface="Arial" panose="020B0604020202020204" pitchFamily="34" charset="0"/>
              <a:buChar char="•"/>
            </a:pPr>
            <a:r>
              <a:rPr lang="en-US" sz="1900" dirty="0">
                <a:latin typeface="Tahoma" panose="020B0604030504040204" pitchFamily="34" charset="0"/>
                <a:ea typeface="Tahoma" panose="020B0604030504040204" pitchFamily="34" charset="0"/>
                <a:cs typeface="Tahoma" panose="020B0604030504040204" pitchFamily="34" charset="0"/>
              </a:rPr>
              <a:t>Reference data (country codes, currency mappings, etc.)</a:t>
            </a:r>
          </a:p>
          <a:p>
            <a:pPr>
              <a:buFont typeface="Arial" panose="020B0604020202020204" pitchFamily="34" charset="0"/>
              <a:buChar char="•"/>
            </a:pPr>
            <a:r>
              <a:rPr lang="en-US" sz="1900" dirty="0">
                <a:latin typeface="Tahoma" panose="020B0604030504040204" pitchFamily="34" charset="0"/>
                <a:ea typeface="Tahoma" panose="020B0604030504040204" pitchFamily="34" charset="0"/>
                <a:cs typeface="Tahoma" panose="020B0604030504040204" pitchFamily="34" charset="0"/>
              </a:rPr>
              <a:t>Country-specific reports &amp; dashboards </a:t>
            </a:r>
          </a:p>
          <a:p>
            <a:pPr>
              <a:buFont typeface="Wingdings" panose="05000000000000000000" pitchFamily="2" charset="2"/>
              <a:buChar char="Ø"/>
            </a:pPr>
            <a:r>
              <a:rPr lang="en-US" sz="1900" dirty="0">
                <a:latin typeface="Tahoma" panose="020B0604030504040204" pitchFamily="34" charset="0"/>
                <a:ea typeface="Tahoma" panose="020B0604030504040204" pitchFamily="34" charset="0"/>
                <a:cs typeface="Tahoma" panose="020B0604030504040204" pitchFamily="34" charset="0"/>
              </a:rPr>
              <a:t> Work with Data Governance to archive any data required for regulatory retention periods.</a:t>
            </a:r>
          </a:p>
          <a:p>
            <a:pPr>
              <a:buFont typeface="Wingdings" panose="05000000000000000000" pitchFamily="2" charset="2"/>
              <a:buChar char="Ø"/>
            </a:pPr>
            <a:r>
              <a:rPr lang="en-US" sz="1900" dirty="0">
                <a:latin typeface="Tahoma" panose="020B0604030504040204" pitchFamily="34" charset="0"/>
                <a:ea typeface="Tahoma" panose="020B0604030504040204" pitchFamily="34" charset="0"/>
                <a:cs typeface="Tahoma" panose="020B0604030504040204" pitchFamily="34" charset="0"/>
              </a:rPr>
              <a:t>Update global configurations to ensure no residual impact on global processes.</a:t>
            </a:r>
          </a:p>
          <a:p>
            <a:pPr>
              <a:buFont typeface="Wingdings" panose="05000000000000000000" pitchFamily="2" charset="2"/>
              <a:buChar char="Ø"/>
            </a:pPr>
            <a:r>
              <a:rPr lang="en-US" sz="1900" dirty="0">
                <a:latin typeface="Tahoma" panose="020B0604030504040204" pitchFamily="34" charset="0"/>
                <a:ea typeface="Tahoma" panose="020B0604030504040204" pitchFamily="34" charset="0"/>
                <a:cs typeface="Tahoma" panose="020B0604030504040204" pitchFamily="34" charset="0"/>
              </a:rPr>
              <a:t>Conduct end-to-end regression testing to protect global functionality.</a:t>
            </a:r>
          </a:p>
          <a:p>
            <a:pPr>
              <a:buFont typeface="Wingdings" panose="05000000000000000000" pitchFamily="2" charset="2"/>
              <a:buChar char="Ø"/>
            </a:pPr>
            <a:r>
              <a:rPr lang="en-US" sz="1900" dirty="0">
                <a:latin typeface="Tahoma" panose="020B0604030504040204" pitchFamily="34" charset="0"/>
                <a:ea typeface="Tahoma" panose="020B0604030504040204" pitchFamily="34" charset="0"/>
                <a:cs typeface="Tahoma" panose="020B0604030504040204" pitchFamily="34" charset="0"/>
              </a:rPr>
              <a:t>Document all changes for audit readiness.</a:t>
            </a:r>
          </a:p>
          <a:p>
            <a:endParaRPr lang="en-US" dirty="0"/>
          </a:p>
        </p:txBody>
      </p:sp>
    </p:spTree>
    <p:extLst>
      <p:ext uri="{BB962C8B-B14F-4D97-AF65-F5344CB8AC3E}">
        <p14:creationId xmlns:p14="http://schemas.microsoft.com/office/powerpoint/2010/main" val="369026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8B6C-49B0-8FA2-9767-3D9DFED2DAFD}"/>
              </a:ext>
            </a:extLst>
          </p:cNvPr>
          <p:cNvSpPr>
            <a:spLocks noGrp="1"/>
          </p:cNvSpPr>
          <p:nvPr>
            <p:ph type="title"/>
          </p:nvPr>
        </p:nvSpPr>
        <p:spPr>
          <a:xfrm>
            <a:off x="1186545" y="828675"/>
            <a:ext cx="10515600" cy="1325563"/>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Situation</a:t>
            </a:r>
          </a:p>
        </p:txBody>
      </p:sp>
      <p:sp>
        <p:nvSpPr>
          <p:cNvPr id="3" name="Content Placeholder 2">
            <a:extLst>
              <a:ext uri="{FF2B5EF4-FFF2-40B4-BE49-F238E27FC236}">
                <a16:creationId xmlns:a16="http://schemas.microsoft.com/office/drawing/2014/main" id="{9D31FC5B-48DA-0ED9-B7CC-300E0725A5F2}"/>
              </a:ext>
            </a:extLst>
          </p:cNvPr>
          <p:cNvSpPr>
            <a:spLocks noGrp="1"/>
          </p:cNvSpPr>
          <p:nvPr>
            <p:ph idx="1"/>
          </p:nvPr>
        </p:nvSpPr>
        <p:spPr>
          <a:xfrm>
            <a:off x="936171" y="1919288"/>
            <a:ext cx="8871858" cy="4486275"/>
          </a:xfrm>
        </p:spPr>
        <p:txBody>
          <a:bodyPr>
            <a:normAutofit/>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The </a:t>
            </a:r>
            <a:r>
              <a:rPr lang="en-US" b="1" dirty="0">
                <a:latin typeface="Tahoma" panose="020B0604030504040204" pitchFamily="34" charset="0"/>
                <a:ea typeface="Tahoma" panose="020B0604030504040204" pitchFamily="34" charset="0"/>
                <a:cs typeface="Tahoma" panose="020B0604030504040204" pitchFamily="34" charset="0"/>
              </a:rPr>
              <a:t>Financial Crime Risk (FCR)</a:t>
            </a:r>
            <a:r>
              <a:rPr lang="en-US" dirty="0">
                <a:latin typeface="Tahoma" panose="020B0604030504040204" pitchFamily="34" charset="0"/>
                <a:ea typeface="Tahoma" panose="020B0604030504040204" pitchFamily="34" charset="0"/>
                <a:cs typeface="Tahoma" panose="020B0604030504040204" pitchFamily="34" charset="0"/>
              </a:rPr>
              <a:t> application is a core compliance tool used at HSBC to monitor transactions and customer activity across 14 booking countries, including Canada. Due to strategic shifts, regulatory realignment, and restructuring, HSBC has decided to exit the Canadian market for certain products and services covered by FCR.</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As part of this strategic decision, Canada must be completely removed from the FCR system to avoid unnecessary processing, ensure data privacy compliance (aligning with GDPR and compliance policies where applicable), and optimize system performance by removing redundant data pipelines and configurations.</a:t>
            </a:r>
          </a:p>
        </p:txBody>
      </p:sp>
    </p:spTree>
    <p:extLst>
      <p:ext uri="{BB962C8B-B14F-4D97-AF65-F5344CB8AC3E}">
        <p14:creationId xmlns:p14="http://schemas.microsoft.com/office/powerpoint/2010/main" val="181769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2AF7A-65E3-7C2F-2F9F-F5F4AC9608D4}"/>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Problems</a:t>
            </a:r>
          </a:p>
        </p:txBody>
      </p:sp>
      <p:sp>
        <p:nvSpPr>
          <p:cNvPr id="3" name="Content Placeholder 2">
            <a:extLst>
              <a:ext uri="{FF2B5EF4-FFF2-40B4-BE49-F238E27FC236}">
                <a16:creationId xmlns:a16="http://schemas.microsoft.com/office/drawing/2014/main" id="{C204E5A4-1360-A65A-B4F6-DC50C64A3CAC}"/>
              </a:ext>
            </a:extLst>
          </p:cNvPr>
          <p:cNvSpPr>
            <a:spLocks noGrp="1"/>
          </p:cNvSpPr>
          <p:nvPr>
            <p:ph idx="1"/>
          </p:nvPr>
        </p:nvSpPr>
        <p:spPr>
          <a:xfrm>
            <a:off x="677334" y="1771641"/>
            <a:ext cx="8596668" cy="3880773"/>
          </a:xfrm>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Redundant Data Processing</a:t>
            </a:r>
            <a:r>
              <a:rPr lang="en-US" dirty="0">
                <a:latin typeface="Tahoma" panose="020B0604030504040204" pitchFamily="34" charset="0"/>
                <a:ea typeface="Tahoma" panose="020B0604030504040204" pitchFamily="34" charset="0"/>
                <a:cs typeface="Tahoma" panose="020B0604030504040204" pitchFamily="34" charset="0"/>
              </a:rPr>
              <a:t>: FCR continues to process transactions, accounts, and client data related to </a:t>
            </a:r>
            <a:r>
              <a:rPr lang="en-US" b="1" dirty="0">
                <a:latin typeface="Tahoma" panose="020B0604030504040204" pitchFamily="34" charset="0"/>
                <a:ea typeface="Tahoma" panose="020B0604030504040204" pitchFamily="34" charset="0"/>
                <a:cs typeface="Tahoma" panose="020B0604030504040204" pitchFamily="34" charset="0"/>
              </a:rPr>
              <a:t>Canada</a:t>
            </a:r>
            <a:r>
              <a:rPr lang="en-US" dirty="0">
                <a:latin typeface="Tahoma" panose="020B0604030504040204" pitchFamily="34" charset="0"/>
                <a:ea typeface="Tahoma" panose="020B0604030504040204" pitchFamily="34" charset="0"/>
                <a:cs typeface="Tahoma" panose="020B0604030504040204" pitchFamily="34" charset="0"/>
              </a:rPr>
              <a:t>, despite the market exit.</a:t>
            </a:r>
          </a:p>
          <a:p>
            <a:r>
              <a:rPr lang="en-US" b="1" dirty="0">
                <a:latin typeface="Tahoma" panose="020B0604030504040204" pitchFamily="34" charset="0"/>
                <a:ea typeface="Tahoma" panose="020B0604030504040204" pitchFamily="34" charset="0"/>
                <a:cs typeface="Tahoma" panose="020B0604030504040204" pitchFamily="34" charset="0"/>
              </a:rPr>
              <a:t>Compliance &amp; Privacy Risks</a:t>
            </a:r>
            <a:r>
              <a:rPr lang="en-US" dirty="0">
                <a:latin typeface="Tahoma" panose="020B0604030504040204" pitchFamily="34" charset="0"/>
                <a:ea typeface="Tahoma" panose="020B0604030504040204" pitchFamily="34" charset="0"/>
                <a:cs typeface="Tahoma" panose="020B0604030504040204" pitchFamily="34" charset="0"/>
              </a:rPr>
              <a:t>: Retaining unnecessary Canadian data could trigger data retention and privacy violations under GDPR and internal data governance policies.</a:t>
            </a:r>
          </a:p>
          <a:p>
            <a:r>
              <a:rPr lang="en-US" b="1" dirty="0">
                <a:latin typeface="Tahoma" panose="020B0604030504040204" pitchFamily="34" charset="0"/>
                <a:ea typeface="Tahoma" panose="020B0604030504040204" pitchFamily="34" charset="0"/>
                <a:cs typeface="Tahoma" panose="020B0604030504040204" pitchFamily="34" charset="0"/>
              </a:rPr>
              <a:t>Operational Inefficiency</a:t>
            </a:r>
            <a:r>
              <a:rPr lang="en-US" dirty="0">
                <a:latin typeface="Tahoma" panose="020B0604030504040204" pitchFamily="34" charset="0"/>
                <a:ea typeface="Tahoma" panose="020B0604030504040204" pitchFamily="34" charset="0"/>
                <a:cs typeface="Tahoma" panose="020B0604030504040204" pitchFamily="34" charset="0"/>
              </a:rPr>
              <a:t>: Investigators are presented with alerts and insights from Canada, creating unnecessary noise and reducing productivity.</a:t>
            </a:r>
          </a:p>
          <a:p>
            <a:r>
              <a:rPr lang="en-US" b="1" dirty="0">
                <a:latin typeface="Tahoma" panose="020B0604030504040204" pitchFamily="34" charset="0"/>
                <a:ea typeface="Tahoma" panose="020B0604030504040204" pitchFamily="34" charset="0"/>
                <a:cs typeface="Tahoma" panose="020B0604030504040204" pitchFamily="34" charset="0"/>
              </a:rPr>
              <a:t>Rule Complexity</a:t>
            </a:r>
            <a:r>
              <a:rPr lang="en-US" dirty="0">
                <a:latin typeface="Tahoma" panose="020B0604030504040204" pitchFamily="34" charset="0"/>
                <a:ea typeface="Tahoma" panose="020B0604030504040204" pitchFamily="34" charset="0"/>
                <a:cs typeface="Tahoma" panose="020B0604030504040204" pitchFamily="34" charset="0"/>
              </a:rPr>
              <a:t>: Screening rules for Canada add complexity to global configuration and increase maintenance overhead.</a:t>
            </a:r>
          </a:p>
        </p:txBody>
      </p:sp>
    </p:spTree>
    <p:extLst>
      <p:ext uri="{BB962C8B-B14F-4D97-AF65-F5344CB8AC3E}">
        <p14:creationId xmlns:p14="http://schemas.microsoft.com/office/powerpoint/2010/main" val="367065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230E-7ACA-FF74-0920-16C342759491}"/>
              </a:ext>
            </a:extLst>
          </p:cNvPr>
          <p:cNvSpPr>
            <a:spLocks noGrp="1"/>
          </p:cNvSpPr>
          <p:nvPr>
            <p:ph type="title"/>
          </p:nvPr>
        </p:nvSpPr>
        <p:spPr/>
        <p:txBody>
          <a:bodyPr/>
          <a:lstStyle/>
          <a:p>
            <a:r>
              <a:rPr lang="en-US" b="1" dirty="0"/>
              <a:t>Opportunity</a:t>
            </a:r>
          </a:p>
        </p:txBody>
      </p:sp>
      <p:sp>
        <p:nvSpPr>
          <p:cNvPr id="3" name="Content Placeholder 2">
            <a:extLst>
              <a:ext uri="{FF2B5EF4-FFF2-40B4-BE49-F238E27FC236}">
                <a16:creationId xmlns:a16="http://schemas.microsoft.com/office/drawing/2014/main" id="{141FD4A9-B1DF-FA16-07DE-3998BD58A51F}"/>
              </a:ext>
            </a:extLst>
          </p:cNvPr>
          <p:cNvSpPr>
            <a:spLocks noGrp="1"/>
          </p:cNvSpPr>
          <p:nvPr>
            <p:ph idx="1"/>
          </p:nvPr>
        </p:nvSpPr>
        <p:spPr>
          <a:xfrm>
            <a:off x="677334" y="1801360"/>
            <a:ext cx="8596668" cy="3880773"/>
          </a:xfrm>
        </p:spPr>
        <p:txBody>
          <a:bodyPr>
            <a:normAutofit/>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By removing </a:t>
            </a:r>
            <a:r>
              <a:rPr lang="en-US" b="1" dirty="0">
                <a:latin typeface="Tahoma" panose="020B0604030504040204" pitchFamily="34" charset="0"/>
                <a:ea typeface="Tahoma" panose="020B0604030504040204" pitchFamily="34" charset="0"/>
                <a:cs typeface="Tahoma" panose="020B0604030504040204" pitchFamily="34" charset="0"/>
              </a:rPr>
              <a:t>Canada</a:t>
            </a:r>
            <a:r>
              <a:rPr lang="en-US" dirty="0">
                <a:latin typeface="Tahoma" panose="020B0604030504040204" pitchFamily="34" charset="0"/>
                <a:ea typeface="Tahoma" panose="020B0604030504040204" pitchFamily="34" charset="0"/>
                <a:cs typeface="Tahoma" panose="020B0604030504040204" pitchFamily="34" charset="0"/>
              </a:rPr>
              <a:t> as a booking country from FCR, HSBC can:</a:t>
            </a:r>
          </a:p>
          <a:p>
            <a:pPr>
              <a:buFont typeface="Wingdings" panose="05000000000000000000" pitchFamily="2" charset="2"/>
              <a:buChar char="Ø"/>
            </a:pPr>
            <a:r>
              <a:rPr lang="en-US" b="1" dirty="0">
                <a:latin typeface="Tahoma" panose="020B0604030504040204" pitchFamily="34" charset="0"/>
                <a:ea typeface="Tahoma" panose="020B0604030504040204" pitchFamily="34" charset="0"/>
                <a:cs typeface="Tahoma" panose="020B0604030504040204" pitchFamily="34" charset="0"/>
              </a:rPr>
              <a:t>Streamline Compliance Operations</a:t>
            </a:r>
            <a:r>
              <a:rPr lang="en-US" dirty="0">
                <a:latin typeface="Tahoma" panose="020B0604030504040204" pitchFamily="34" charset="0"/>
                <a:ea typeface="Tahoma" panose="020B0604030504040204" pitchFamily="34" charset="0"/>
                <a:cs typeface="Tahoma" panose="020B0604030504040204" pitchFamily="34" charset="0"/>
              </a:rPr>
              <a:t>: Investigators will no longer need to filter out Canadian cases.</a:t>
            </a:r>
          </a:p>
          <a:p>
            <a:pPr>
              <a:buFont typeface="Wingdings" panose="05000000000000000000" pitchFamily="2" charset="2"/>
              <a:buChar char="Ø"/>
            </a:pPr>
            <a:r>
              <a:rPr lang="en-US" b="1" dirty="0">
                <a:latin typeface="Tahoma" panose="020B0604030504040204" pitchFamily="34" charset="0"/>
                <a:ea typeface="Tahoma" panose="020B0604030504040204" pitchFamily="34" charset="0"/>
                <a:cs typeface="Tahoma" panose="020B0604030504040204" pitchFamily="34" charset="0"/>
              </a:rPr>
              <a:t>Enhance System Performance</a:t>
            </a:r>
            <a:r>
              <a:rPr lang="en-US" dirty="0">
                <a:latin typeface="Tahoma" panose="020B0604030504040204" pitchFamily="34" charset="0"/>
                <a:ea typeface="Tahoma" panose="020B0604030504040204" pitchFamily="34" charset="0"/>
                <a:cs typeface="Tahoma" panose="020B0604030504040204" pitchFamily="34" charset="0"/>
              </a:rPr>
              <a:t>: Data processing loads, and storage requirements will reduce.</a:t>
            </a:r>
          </a:p>
          <a:p>
            <a:pPr>
              <a:buFont typeface="Wingdings" panose="05000000000000000000" pitchFamily="2" charset="2"/>
              <a:buChar char="Ø"/>
            </a:pPr>
            <a:r>
              <a:rPr lang="en-US" b="1" dirty="0">
                <a:latin typeface="Tahoma" panose="020B0604030504040204" pitchFamily="34" charset="0"/>
                <a:ea typeface="Tahoma" panose="020B0604030504040204" pitchFamily="34" charset="0"/>
                <a:cs typeface="Tahoma" panose="020B0604030504040204" pitchFamily="34" charset="0"/>
              </a:rPr>
              <a:t>Improve Data Governance</a:t>
            </a:r>
            <a:r>
              <a:rPr lang="en-US" dirty="0">
                <a:latin typeface="Tahoma" panose="020B0604030504040204" pitchFamily="34" charset="0"/>
                <a:ea typeface="Tahoma" panose="020B0604030504040204" pitchFamily="34" charset="0"/>
                <a:cs typeface="Tahoma" panose="020B0604030504040204" pitchFamily="34" charset="0"/>
              </a:rPr>
              <a:t>: Canadian data can be decommissioned following approved retention policies, ensuring </a:t>
            </a:r>
            <a:r>
              <a:rPr lang="en-US" b="1" dirty="0">
                <a:latin typeface="Tahoma" panose="020B0604030504040204" pitchFamily="34" charset="0"/>
                <a:ea typeface="Tahoma" panose="020B0604030504040204" pitchFamily="34" charset="0"/>
                <a:cs typeface="Tahoma" panose="020B0604030504040204" pitchFamily="34" charset="0"/>
              </a:rPr>
              <a:t>privacy compliance</a:t>
            </a:r>
            <a:r>
              <a:rPr lang="en-US" dirty="0">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r>
              <a:rPr lang="en-US" b="1" dirty="0">
                <a:latin typeface="Tahoma" panose="020B0604030504040204" pitchFamily="34" charset="0"/>
                <a:ea typeface="Tahoma" panose="020B0604030504040204" pitchFamily="34" charset="0"/>
                <a:cs typeface="Tahoma" panose="020B0604030504040204" pitchFamily="34" charset="0"/>
              </a:rPr>
              <a:t>Simplify Rule Management</a:t>
            </a:r>
            <a:r>
              <a:rPr lang="en-US" dirty="0">
                <a:latin typeface="Tahoma" panose="020B0604030504040204" pitchFamily="34" charset="0"/>
                <a:ea typeface="Tahoma" panose="020B0604030504040204" pitchFamily="34" charset="0"/>
                <a:cs typeface="Tahoma" panose="020B0604030504040204" pitchFamily="34" charset="0"/>
              </a:rPr>
              <a:t>: Removing Canada-specific rules will simplify the global screening configuration.</a:t>
            </a:r>
          </a:p>
          <a:p>
            <a:pPr>
              <a:buFont typeface="Wingdings" panose="05000000000000000000" pitchFamily="2" charset="2"/>
              <a:buChar char="Ø"/>
            </a:pPr>
            <a:r>
              <a:rPr lang="en-US" b="1" dirty="0">
                <a:latin typeface="Tahoma" panose="020B0604030504040204" pitchFamily="34" charset="0"/>
                <a:ea typeface="Tahoma" panose="020B0604030504040204" pitchFamily="34" charset="0"/>
                <a:cs typeface="Tahoma" panose="020B0604030504040204" pitchFamily="34" charset="0"/>
              </a:rPr>
              <a:t>Reduce False Positives</a:t>
            </a:r>
            <a:r>
              <a:rPr lang="en-US" dirty="0">
                <a:latin typeface="Tahoma" panose="020B0604030504040204" pitchFamily="34" charset="0"/>
                <a:ea typeface="Tahoma" panose="020B0604030504040204" pitchFamily="34" charset="0"/>
                <a:cs typeface="Tahoma" panose="020B0604030504040204" pitchFamily="34" charset="0"/>
              </a:rPr>
              <a:t>: Alerts triggered by Canadian accounts (which are no longer relevant) will be eliminated.</a:t>
            </a:r>
          </a:p>
        </p:txBody>
      </p:sp>
    </p:spTree>
    <p:extLst>
      <p:ext uri="{BB962C8B-B14F-4D97-AF65-F5344CB8AC3E}">
        <p14:creationId xmlns:p14="http://schemas.microsoft.com/office/powerpoint/2010/main" val="2367746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A237A-83C4-A64B-7867-0C370079E468}"/>
              </a:ext>
            </a:extLst>
          </p:cNvPr>
          <p:cNvSpPr>
            <a:spLocks noGrp="1"/>
          </p:cNvSpPr>
          <p:nvPr>
            <p:ph type="title"/>
          </p:nvPr>
        </p:nvSpPr>
        <p:spPr/>
        <p:txBody>
          <a:bodyPr/>
          <a:lstStyle/>
          <a:p>
            <a:r>
              <a:rPr lang="en-US" b="1" dirty="0"/>
              <a:t>Purpose</a:t>
            </a:r>
          </a:p>
        </p:txBody>
      </p:sp>
      <p:sp>
        <p:nvSpPr>
          <p:cNvPr id="3" name="Content Placeholder 2">
            <a:extLst>
              <a:ext uri="{FF2B5EF4-FFF2-40B4-BE49-F238E27FC236}">
                <a16:creationId xmlns:a16="http://schemas.microsoft.com/office/drawing/2014/main" id="{905A4DDD-08BA-1B3D-B55C-ED65CA9700F1}"/>
              </a:ext>
            </a:extLst>
          </p:cNvPr>
          <p:cNvSpPr>
            <a:spLocks noGrp="1"/>
          </p:cNvSpPr>
          <p:nvPr>
            <p:ph idx="1"/>
          </p:nvPr>
        </p:nvSpPr>
        <p:spPr>
          <a:xfrm>
            <a:off x="677334" y="1638075"/>
            <a:ext cx="8706152" cy="4283754"/>
          </a:xfrm>
        </p:spPr>
        <p:txBody>
          <a:bodyPr>
            <a:noAutofit/>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This project aims to safely and completely remove Canada from FCR, including:</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Decommissioning Canadian client data, accounts, transactions, and GTRF information.</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Removing Canada-specific rules, risk parameters, data feeds, and configurations.</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Ensuring compliance with HSBC’s global data governance policy and regulatory retention obligations.</a:t>
            </a:r>
          </a:p>
          <a:p>
            <a:pPr>
              <a:buFont typeface="Wingdings" panose="05000000000000000000" pitchFamily="2" charset="2"/>
              <a:buChar char="Ø"/>
            </a:pPr>
            <a:r>
              <a:rPr lang="en-US" dirty="0">
                <a:latin typeface="Tahoma" panose="020B0604030504040204" pitchFamily="34" charset="0"/>
                <a:ea typeface="Tahoma" panose="020B0604030504040204" pitchFamily="34" charset="0"/>
                <a:cs typeface="Tahoma" panose="020B0604030504040204" pitchFamily="34" charset="0"/>
              </a:rPr>
              <a:t>Validating that no operational processes, dashboards, or reports are negatively impacted post-removal.</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182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9296-1A52-A817-89C6-51AF9B9EC96C}"/>
              </a:ext>
            </a:extLst>
          </p:cNvPr>
          <p:cNvSpPr>
            <a:spLocks noGrp="1"/>
          </p:cNvSpPr>
          <p:nvPr>
            <p:ph type="title"/>
          </p:nvPr>
        </p:nvSpPr>
        <p:spPr/>
        <p:txBody>
          <a:bodyPr/>
          <a:lstStyle/>
          <a:p>
            <a:r>
              <a:rPr lang="en-US" b="1" dirty="0"/>
              <a:t>Project Objectives</a:t>
            </a:r>
          </a:p>
        </p:txBody>
      </p:sp>
      <p:graphicFrame>
        <p:nvGraphicFramePr>
          <p:cNvPr id="10" name="Content Placeholder 9">
            <a:extLst>
              <a:ext uri="{FF2B5EF4-FFF2-40B4-BE49-F238E27FC236}">
                <a16:creationId xmlns:a16="http://schemas.microsoft.com/office/drawing/2014/main" id="{599208F2-DC1A-6865-4E04-FF7B05644CF9}"/>
              </a:ext>
            </a:extLst>
          </p:cNvPr>
          <p:cNvGraphicFramePr>
            <a:graphicFrameLocks noGrp="1"/>
          </p:cNvGraphicFramePr>
          <p:nvPr>
            <p:ph idx="1"/>
            <p:extLst>
              <p:ext uri="{D42A27DB-BD31-4B8C-83A1-F6EECF244321}">
                <p14:modId xmlns:p14="http://schemas.microsoft.com/office/powerpoint/2010/main" val="151558026"/>
              </p:ext>
            </p:extLst>
          </p:nvPr>
        </p:nvGraphicFramePr>
        <p:xfrm>
          <a:off x="677863" y="2160588"/>
          <a:ext cx="8596312" cy="3032760"/>
        </p:xfrm>
        <a:graphic>
          <a:graphicData uri="http://schemas.openxmlformats.org/drawingml/2006/table">
            <a:tbl>
              <a:tblPr firstRow="1" bandRow="1">
                <a:tableStyleId>{5C22544A-7EE6-4342-B048-85BDC9FD1C3A}</a:tableStyleId>
              </a:tblPr>
              <a:tblGrid>
                <a:gridCol w="1716994">
                  <a:extLst>
                    <a:ext uri="{9D8B030D-6E8A-4147-A177-3AD203B41FA5}">
                      <a16:colId xmlns:a16="http://schemas.microsoft.com/office/drawing/2014/main" val="2811864830"/>
                    </a:ext>
                  </a:extLst>
                </a:gridCol>
                <a:gridCol w="6879318">
                  <a:extLst>
                    <a:ext uri="{9D8B030D-6E8A-4147-A177-3AD203B41FA5}">
                      <a16:colId xmlns:a16="http://schemas.microsoft.com/office/drawing/2014/main" val="3819185064"/>
                    </a:ext>
                  </a:extLst>
                </a:gridCol>
              </a:tblGrid>
              <a:tr h="370840">
                <a:tc>
                  <a:txBody>
                    <a:bodyPr/>
                    <a:lstStyle/>
                    <a:p>
                      <a:r>
                        <a:rPr lang="en-US" dirty="0">
                          <a:latin typeface="Tahoma" panose="020B0604030504040204" pitchFamily="34" charset="0"/>
                          <a:ea typeface="Tahoma" panose="020B0604030504040204" pitchFamily="34" charset="0"/>
                          <a:cs typeface="Tahoma" panose="020B0604030504040204" pitchFamily="34" charset="0"/>
                        </a:rPr>
                        <a:t>Objective</a:t>
                      </a:r>
                    </a:p>
                  </a:txBody>
                  <a:tcPr anchor="ctr"/>
                </a:tc>
                <a:tc>
                  <a:txBody>
                    <a:bodyPr/>
                    <a:lstStyle/>
                    <a:p>
                      <a:r>
                        <a:rPr lang="en-US" dirty="0">
                          <a:latin typeface="Tahoma" panose="020B0604030504040204" pitchFamily="34" charset="0"/>
                          <a:ea typeface="Tahoma" panose="020B0604030504040204" pitchFamily="34" charset="0"/>
                          <a:cs typeface="Tahoma" panose="020B0604030504040204" pitchFamily="34" charset="0"/>
                        </a:rPr>
                        <a:t>Description</a:t>
                      </a:r>
                    </a:p>
                  </a:txBody>
                  <a:tcPr anchor="ctr"/>
                </a:tc>
                <a:extLst>
                  <a:ext uri="{0D108BD9-81ED-4DB2-BD59-A6C34878D82A}">
                    <a16:rowId xmlns:a16="http://schemas.microsoft.com/office/drawing/2014/main" val="1882514224"/>
                  </a:ext>
                </a:extLst>
              </a:tr>
              <a:tr h="370840">
                <a:tc>
                  <a:txBody>
                    <a:bodyPr/>
                    <a:lstStyle/>
                    <a:p>
                      <a:r>
                        <a:rPr lang="en-US" dirty="0">
                          <a:latin typeface="Tahoma" panose="020B0604030504040204" pitchFamily="34" charset="0"/>
                          <a:ea typeface="Tahoma" panose="020B0604030504040204" pitchFamily="34" charset="0"/>
                          <a:cs typeface="Tahoma" panose="020B0604030504040204" pitchFamily="34" charset="0"/>
                        </a:rPr>
                        <a:t>Specific</a:t>
                      </a:r>
                    </a:p>
                  </a:txBody>
                  <a:tcPr anchor="ctr"/>
                </a:tc>
                <a:tc>
                  <a:txBody>
                    <a:bodyPr/>
                    <a:lstStyle/>
                    <a:p>
                      <a:r>
                        <a:rPr lang="en-US" dirty="0">
                          <a:latin typeface="Tahoma" panose="020B0604030504040204" pitchFamily="34" charset="0"/>
                          <a:ea typeface="Tahoma" panose="020B0604030504040204" pitchFamily="34" charset="0"/>
                          <a:cs typeface="Tahoma" panose="020B0604030504040204" pitchFamily="34" charset="0"/>
                        </a:rPr>
                        <a:t>Remove all Canada-related data, rules, configurations, and dashboards from FCR.</a:t>
                      </a:r>
                    </a:p>
                  </a:txBody>
                  <a:tcPr anchor="ctr"/>
                </a:tc>
                <a:extLst>
                  <a:ext uri="{0D108BD9-81ED-4DB2-BD59-A6C34878D82A}">
                    <a16:rowId xmlns:a16="http://schemas.microsoft.com/office/drawing/2014/main" val="503052348"/>
                  </a:ext>
                </a:extLst>
              </a:tr>
              <a:tr h="370840">
                <a:tc>
                  <a:txBody>
                    <a:bodyPr/>
                    <a:lstStyle/>
                    <a:p>
                      <a:r>
                        <a:rPr lang="en-US" dirty="0">
                          <a:latin typeface="Tahoma" panose="020B0604030504040204" pitchFamily="34" charset="0"/>
                          <a:ea typeface="Tahoma" panose="020B0604030504040204" pitchFamily="34" charset="0"/>
                          <a:cs typeface="Tahoma" panose="020B0604030504040204" pitchFamily="34" charset="0"/>
                        </a:rPr>
                        <a:t>Measurable</a:t>
                      </a:r>
                    </a:p>
                  </a:txBody>
                  <a:tcPr anchor="ctr"/>
                </a:tc>
                <a:tc>
                  <a:txBody>
                    <a:bodyPr/>
                    <a:lstStyle/>
                    <a:p>
                      <a:r>
                        <a:rPr lang="en-US" dirty="0">
                          <a:latin typeface="Tahoma" panose="020B0604030504040204" pitchFamily="34" charset="0"/>
                          <a:ea typeface="Tahoma" panose="020B0604030504040204" pitchFamily="34" charset="0"/>
                          <a:cs typeface="Tahoma" panose="020B0604030504040204" pitchFamily="34" charset="0"/>
                        </a:rPr>
                        <a:t>Confirm 100% removal through </a:t>
                      </a:r>
                      <a:r>
                        <a:rPr lang="en-US" b="1" dirty="0">
                          <a:latin typeface="Tahoma" panose="020B0604030504040204" pitchFamily="34" charset="0"/>
                          <a:ea typeface="Tahoma" panose="020B0604030504040204" pitchFamily="34" charset="0"/>
                          <a:cs typeface="Tahoma" panose="020B0604030504040204" pitchFamily="34" charset="0"/>
                        </a:rPr>
                        <a:t>data reconciliation reports</a:t>
                      </a:r>
                      <a:r>
                        <a:rPr lang="en-US" dirty="0">
                          <a:latin typeface="Tahoma" panose="020B0604030504040204" pitchFamily="34" charset="0"/>
                          <a:ea typeface="Tahoma" panose="020B0604030504040204" pitchFamily="34" charset="0"/>
                          <a:cs typeface="Tahoma" panose="020B0604030504040204" pitchFamily="34" charset="0"/>
                        </a:rPr>
                        <a:t> and system audits.</a:t>
                      </a:r>
                    </a:p>
                  </a:txBody>
                  <a:tcPr anchor="ctr"/>
                </a:tc>
                <a:extLst>
                  <a:ext uri="{0D108BD9-81ED-4DB2-BD59-A6C34878D82A}">
                    <a16:rowId xmlns:a16="http://schemas.microsoft.com/office/drawing/2014/main" val="2351337901"/>
                  </a:ext>
                </a:extLst>
              </a:tr>
              <a:tr h="370840">
                <a:tc>
                  <a:txBody>
                    <a:bodyPr/>
                    <a:lstStyle/>
                    <a:p>
                      <a:r>
                        <a:rPr lang="en-US" dirty="0">
                          <a:latin typeface="Tahoma" panose="020B0604030504040204" pitchFamily="34" charset="0"/>
                          <a:ea typeface="Tahoma" panose="020B0604030504040204" pitchFamily="34" charset="0"/>
                          <a:cs typeface="Tahoma" panose="020B0604030504040204" pitchFamily="34" charset="0"/>
                        </a:rPr>
                        <a:t>Achievable</a:t>
                      </a:r>
                    </a:p>
                  </a:txBody>
                  <a:tcPr/>
                </a:tc>
                <a:tc>
                  <a:txBody>
                    <a:bodyPr/>
                    <a:lstStyle/>
                    <a:p>
                      <a:r>
                        <a:rPr lang="en-US" dirty="0">
                          <a:latin typeface="Tahoma" panose="020B0604030504040204" pitchFamily="34" charset="0"/>
                          <a:ea typeface="Tahoma" panose="020B0604030504040204" pitchFamily="34" charset="0"/>
                          <a:cs typeface="Tahoma" panose="020B0604030504040204" pitchFamily="34" charset="0"/>
                        </a:rPr>
                        <a:t>Follow HSBC’s standard </a:t>
                      </a:r>
                      <a:r>
                        <a:rPr lang="en-US" b="1" dirty="0">
                          <a:latin typeface="Tahoma" panose="020B0604030504040204" pitchFamily="34" charset="0"/>
                          <a:ea typeface="Tahoma" panose="020B0604030504040204" pitchFamily="34" charset="0"/>
                          <a:cs typeface="Tahoma" panose="020B0604030504040204" pitchFamily="34" charset="0"/>
                        </a:rPr>
                        <a:t>decommissioning playbook</a:t>
                      </a:r>
                      <a:r>
                        <a:rPr lang="en-US" dirty="0">
                          <a:latin typeface="Tahoma" panose="020B0604030504040204" pitchFamily="34" charset="0"/>
                          <a:ea typeface="Tahoma" panose="020B0604030504040204" pitchFamily="34" charset="0"/>
                          <a:cs typeface="Tahoma" panose="020B0604030504040204" pitchFamily="34" charset="0"/>
                        </a:rPr>
                        <a:t> and data governance guidelines.</a:t>
                      </a:r>
                    </a:p>
                  </a:txBody>
                  <a:tcPr anchor="ctr"/>
                </a:tc>
                <a:extLst>
                  <a:ext uri="{0D108BD9-81ED-4DB2-BD59-A6C34878D82A}">
                    <a16:rowId xmlns:a16="http://schemas.microsoft.com/office/drawing/2014/main" val="2888054008"/>
                  </a:ext>
                </a:extLst>
              </a:tr>
              <a:tr h="370840">
                <a:tc>
                  <a:txBody>
                    <a:bodyPr/>
                    <a:lstStyle/>
                    <a:p>
                      <a:r>
                        <a:rPr lang="en-US" dirty="0">
                          <a:latin typeface="Tahoma" panose="020B0604030504040204" pitchFamily="34" charset="0"/>
                          <a:ea typeface="Tahoma" panose="020B0604030504040204" pitchFamily="34" charset="0"/>
                          <a:cs typeface="Tahoma" panose="020B0604030504040204" pitchFamily="34" charset="0"/>
                        </a:rPr>
                        <a:t>Realistic</a:t>
                      </a:r>
                    </a:p>
                  </a:txBody>
                  <a:tcPr/>
                </a:tc>
                <a:tc>
                  <a:txBody>
                    <a:bodyPr/>
                    <a:lstStyle/>
                    <a:p>
                      <a:r>
                        <a:rPr lang="en-US" dirty="0">
                          <a:latin typeface="Tahoma" panose="020B0604030504040204" pitchFamily="34" charset="0"/>
                          <a:ea typeface="Tahoma" panose="020B0604030504040204" pitchFamily="34" charset="0"/>
                          <a:cs typeface="Tahoma" panose="020B0604030504040204" pitchFamily="34" charset="0"/>
                        </a:rPr>
                        <a:t>Canada market exit is already an approved strategic decision.</a:t>
                      </a:r>
                    </a:p>
                  </a:txBody>
                  <a:tcPr anchor="ctr"/>
                </a:tc>
                <a:extLst>
                  <a:ext uri="{0D108BD9-81ED-4DB2-BD59-A6C34878D82A}">
                    <a16:rowId xmlns:a16="http://schemas.microsoft.com/office/drawing/2014/main" val="1800354564"/>
                  </a:ext>
                </a:extLst>
              </a:tr>
              <a:tr h="370840">
                <a:tc>
                  <a:txBody>
                    <a:bodyPr/>
                    <a:lstStyle/>
                    <a:p>
                      <a:r>
                        <a:rPr lang="en-US" dirty="0">
                          <a:latin typeface="Tahoma" panose="020B0604030504040204" pitchFamily="34" charset="0"/>
                          <a:ea typeface="Tahoma" panose="020B0604030504040204" pitchFamily="34" charset="0"/>
                          <a:cs typeface="Tahoma" panose="020B0604030504040204" pitchFamily="34" charset="0"/>
                        </a:rPr>
                        <a:t>Time-Bound</a:t>
                      </a:r>
                    </a:p>
                  </a:txBody>
                  <a:tcPr anchor="ctr"/>
                </a:tc>
                <a:tc>
                  <a:txBody>
                    <a:bodyPr/>
                    <a:lstStyle/>
                    <a:p>
                      <a:r>
                        <a:rPr lang="en-US" dirty="0">
                          <a:latin typeface="Tahoma" panose="020B0604030504040204" pitchFamily="34" charset="0"/>
                          <a:ea typeface="Tahoma" panose="020B0604030504040204" pitchFamily="34" charset="0"/>
                          <a:cs typeface="Tahoma" panose="020B0604030504040204" pitchFamily="34" charset="0"/>
                        </a:rPr>
                        <a:t>Complete within </a:t>
                      </a:r>
                      <a:r>
                        <a:rPr lang="en-US" b="1" dirty="0">
                          <a:latin typeface="Tahoma" panose="020B0604030504040204" pitchFamily="34" charset="0"/>
                          <a:ea typeface="Tahoma" panose="020B0604030504040204" pitchFamily="34" charset="0"/>
                          <a:cs typeface="Tahoma" panose="020B0604030504040204" pitchFamily="34" charset="0"/>
                        </a:rPr>
                        <a:t>3 months</a:t>
                      </a:r>
                      <a:r>
                        <a:rPr lang="en-US" dirty="0">
                          <a:latin typeface="Tahoma" panose="020B0604030504040204" pitchFamily="34" charset="0"/>
                          <a:ea typeface="Tahoma" panose="020B0604030504040204" pitchFamily="34" charset="0"/>
                          <a:cs typeface="Tahoma" panose="020B0604030504040204" pitchFamily="34" charset="0"/>
                        </a:rPr>
                        <a:t> using Agile sprints (2-week cycles).</a:t>
                      </a:r>
                    </a:p>
                  </a:txBody>
                  <a:tcPr anchor="ctr"/>
                </a:tc>
                <a:extLst>
                  <a:ext uri="{0D108BD9-81ED-4DB2-BD59-A6C34878D82A}">
                    <a16:rowId xmlns:a16="http://schemas.microsoft.com/office/drawing/2014/main" val="370963300"/>
                  </a:ext>
                </a:extLst>
              </a:tr>
            </a:tbl>
          </a:graphicData>
        </a:graphic>
      </p:graphicFrame>
    </p:spTree>
    <p:extLst>
      <p:ext uri="{BB962C8B-B14F-4D97-AF65-F5344CB8AC3E}">
        <p14:creationId xmlns:p14="http://schemas.microsoft.com/office/powerpoint/2010/main" val="32182256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Metadata/LabelInfo.xml><?xml version="1.0" encoding="utf-8"?>
<clbl:labelList xmlns:clbl="http://schemas.microsoft.com/office/2020/mipLabelMetadata">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Template>Facet</Template>
  <TotalTime>299</TotalTime>
  <Words>1134</Words>
  <Application>Microsoft Office PowerPoint</Application>
  <PresentationFormat>Widescreen</PresentationFormat>
  <Paragraphs>140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Tahoma</vt:lpstr>
      <vt:lpstr>Trebuchet MS</vt:lpstr>
      <vt:lpstr>Wingdings</vt:lpstr>
      <vt:lpstr>Wingdings 3</vt:lpstr>
      <vt:lpstr>Facet</vt:lpstr>
      <vt:lpstr>Financial Crime Risk </vt:lpstr>
      <vt:lpstr>Executive Summary</vt:lpstr>
      <vt:lpstr>Project Background</vt:lpstr>
      <vt:lpstr>Proposed Solution</vt:lpstr>
      <vt:lpstr>Situation</vt:lpstr>
      <vt:lpstr>Problems</vt:lpstr>
      <vt:lpstr>Opportunity</vt:lpstr>
      <vt:lpstr>Purpose</vt:lpstr>
      <vt:lpstr>Project Objectives</vt:lpstr>
      <vt:lpstr>Success Criteria</vt:lpstr>
      <vt:lpstr>Methods/Approach</vt:lpstr>
      <vt:lpstr>PowerPoint Presentation</vt:lpstr>
      <vt:lpstr>Deliverables </vt:lpstr>
      <vt:lpstr>Resources</vt:lpstr>
      <vt:lpstr>Risks and Dependencies </vt:lpstr>
    </vt:vector>
  </TitlesOfParts>
  <Company>CIO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Mehta, Anjali</dc:creator>
  <cp:lastModifiedBy>Mehta, Anjali</cp:lastModifiedBy>
  <cp:revision>2</cp:revision>
  <dcterms:created xsi:type="dcterms:W3CDTF">2025-02-14T08:26:11Z</dcterms:created>
  <dcterms:modified xsi:type="dcterms:W3CDTF">2025-03-03T08:16:55Z</dcterms:modified>
</cp:coreProperties>
</file>