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354" y="48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965CB2-E6C5-422F-8B7B-3F0104399680}" type="datetimeFigureOut">
              <a:rPr lang="en-US" smtClean="0"/>
              <a:pPr/>
              <a:t>3/29/2025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F8FE94-8E31-4CD4-BCA7-FF89460D522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965CB2-E6C5-422F-8B7B-3F0104399680}" type="datetimeFigureOut">
              <a:rPr lang="en-US" smtClean="0"/>
              <a:pPr/>
              <a:t>3/29/2025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F8FE94-8E31-4CD4-BCA7-FF89460D522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965CB2-E6C5-422F-8B7B-3F0104399680}" type="datetimeFigureOut">
              <a:rPr lang="en-US" smtClean="0"/>
              <a:pPr/>
              <a:t>3/29/2025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F8FE94-8E31-4CD4-BCA7-FF89460D522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965CB2-E6C5-422F-8B7B-3F0104399680}" type="datetimeFigureOut">
              <a:rPr lang="en-US" smtClean="0"/>
              <a:pPr/>
              <a:t>3/29/2025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F8FE94-8E31-4CD4-BCA7-FF89460D522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965CB2-E6C5-422F-8B7B-3F0104399680}" type="datetimeFigureOut">
              <a:rPr lang="en-US" smtClean="0"/>
              <a:pPr/>
              <a:t>3/29/2025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F8FE94-8E31-4CD4-BCA7-FF89460D522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965CB2-E6C5-422F-8B7B-3F0104399680}" type="datetimeFigureOut">
              <a:rPr lang="en-US" smtClean="0"/>
              <a:pPr/>
              <a:t>3/29/2025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F8FE94-8E31-4CD4-BCA7-FF89460D522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965CB2-E6C5-422F-8B7B-3F0104399680}" type="datetimeFigureOut">
              <a:rPr lang="en-US" smtClean="0"/>
              <a:pPr/>
              <a:t>3/29/2025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F8FE94-8E31-4CD4-BCA7-FF89460D522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965CB2-E6C5-422F-8B7B-3F0104399680}" type="datetimeFigureOut">
              <a:rPr lang="en-US" smtClean="0"/>
              <a:pPr/>
              <a:t>3/29/2025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F8FE94-8E31-4CD4-BCA7-FF89460D522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965CB2-E6C5-422F-8B7B-3F0104399680}" type="datetimeFigureOut">
              <a:rPr lang="en-US" smtClean="0"/>
              <a:pPr/>
              <a:t>3/29/2025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F8FE94-8E31-4CD4-BCA7-FF89460D522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965CB2-E6C5-422F-8B7B-3F0104399680}" type="datetimeFigureOut">
              <a:rPr lang="en-US" smtClean="0"/>
              <a:pPr/>
              <a:t>3/29/2025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F8FE94-8E31-4CD4-BCA7-FF89460D522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965CB2-E6C5-422F-8B7B-3F0104399680}" type="datetimeFigureOut">
              <a:rPr lang="en-US" smtClean="0"/>
              <a:pPr/>
              <a:t>3/29/2025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F8FE94-8E31-4CD4-BCA7-FF89460D522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965CB2-E6C5-422F-8B7B-3F0104399680}" type="datetimeFigureOut">
              <a:rPr lang="en-US" smtClean="0"/>
              <a:pPr/>
              <a:t>3/29/2025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F8FE94-8E31-4CD4-BCA7-FF89460D522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latin typeface="Arial" pitchFamily="34" charset="0"/>
                <a:cs typeface="Arial" pitchFamily="34" charset="0"/>
              </a:rPr>
              <a:t>E-SOFTEX SOFTWARE</a:t>
            </a:r>
            <a:endParaRPr lang="en-US" sz="2800" dirty="0">
              <a:latin typeface="Arial" pitchFamily="34" charset="0"/>
              <a:cs typeface="Arial" pitchFamily="34" charset="0"/>
            </a:endParaRPr>
          </a:p>
        </p:txBody>
      </p:sp>
      <p:sp>
        <p:nvSpPr>
          <p:cNvPr id="3" name="Subtitle 2"/>
          <p:cNvSpPr>
            <a:spLocks noGrp="1"/>
          </p:cNvSpPr>
          <p:nvPr>
            <p:ph type="subTitle" idx="1"/>
          </p:nvPr>
        </p:nvSpPr>
        <p:spPr/>
        <p:txBody>
          <a:bodyPr>
            <a:normAutofit/>
          </a:bodyPr>
          <a:lstStyle/>
          <a:p>
            <a:r>
              <a:rPr lang="en-US" sz="2800" dirty="0" smtClean="0">
                <a:solidFill>
                  <a:schemeClr val="tx1"/>
                </a:solidFill>
                <a:latin typeface="Arial" pitchFamily="34" charset="0"/>
                <a:cs typeface="Arial" pitchFamily="34" charset="0"/>
              </a:rPr>
              <a:t>PREPARED BY</a:t>
            </a:r>
          </a:p>
          <a:p>
            <a:r>
              <a:rPr lang="en-US" sz="2800" dirty="0" smtClean="0">
                <a:solidFill>
                  <a:schemeClr val="tx1"/>
                </a:solidFill>
                <a:latin typeface="Arial" pitchFamily="34" charset="0"/>
                <a:cs typeface="Arial" pitchFamily="34" charset="0"/>
              </a:rPr>
              <a:t>SHOBA</a:t>
            </a:r>
            <a:endParaRPr lang="en-US" sz="2800" dirty="0">
              <a:solidFill>
                <a:schemeClr val="tx1"/>
              </a:solidFill>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Success Criteria</a:t>
            </a:r>
            <a:r>
              <a:rPr lang="en-US" sz="2800" dirty="0" smtClean="0">
                <a:latin typeface="Arial" pitchFamily="34" charset="0"/>
                <a:cs typeface="Arial" pitchFamily="34" charset="0"/>
              </a:rPr>
              <a:t>:</a:t>
            </a:r>
            <a:br>
              <a:rPr lang="en-US" sz="2800" dirty="0" smtClean="0">
                <a:latin typeface="Arial" pitchFamily="34" charset="0"/>
                <a:cs typeface="Arial" pitchFamily="34" charset="0"/>
              </a:rPr>
            </a:br>
            <a:endParaRPr lang="en-US" sz="2800" dirty="0"/>
          </a:p>
        </p:txBody>
      </p:sp>
      <p:sp>
        <p:nvSpPr>
          <p:cNvPr id="3" name="Content Placeholder 2"/>
          <p:cNvSpPr>
            <a:spLocks noGrp="1"/>
          </p:cNvSpPr>
          <p:nvPr>
            <p:ph idx="1"/>
          </p:nvPr>
        </p:nvSpPr>
        <p:spPr>
          <a:xfrm>
            <a:off x="457200" y="1214422"/>
            <a:ext cx="8229600" cy="4911741"/>
          </a:xfrm>
        </p:spPr>
        <p:txBody>
          <a:bodyPr>
            <a:normAutofit/>
          </a:bodyPr>
          <a:lstStyle/>
          <a:p>
            <a:pPr>
              <a:buNone/>
            </a:pPr>
            <a:r>
              <a:rPr lang="en-US" sz="1200" b="1" dirty="0" smtClean="0">
                <a:latin typeface="Arial" pitchFamily="34" charset="0"/>
                <a:cs typeface="Arial" pitchFamily="34" charset="0"/>
              </a:rPr>
              <a:t>2.Reduce System Downtime, Related Wait Time, and System Response Times</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Success Criteria</a:t>
            </a:r>
            <a:r>
              <a:rPr lang="en-US" sz="1200" dirty="0" smtClean="0">
                <a:latin typeface="Arial" pitchFamily="34" charset="0"/>
                <a:cs typeface="Arial" pitchFamily="34" charset="0"/>
              </a:rPr>
              <a:t>:</a:t>
            </a:r>
          </a:p>
          <a:p>
            <a:pPr lvl="1">
              <a:buNone/>
            </a:pPr>
            <a:r>
              <a:rPr lang="en-US" sz="1200" b="1" dirty="0" smtClean="0">
                <a:latin typeface="Arial" pitchFamily="34" charset="0"/>
                <a:cs typeface="Arial" pitchFamily="34" charset="0"/>
              </a:rPr>
              <a:t>Minimized Downtime</a:t>
            </a:r>
            <a:r>
              <a:rPr lang="en-US" sz="1200" dirty="0" smtClean="0">
                <a:latin typeface="Arial" pitchFamily="34" charset="0"/>
                <a:cs typeface="Arial" pitchFamily="34" charset="0"/>
              </a:rPr>
              <a:t>: The candidate tracking system should have minimal downtime, ensuring uninterrupted access to the system during business hours. Scheduled maintenance should be minimal and communicated in advance.</a:t>
            </a:r>
          </a:p>
          <a:p>
            <a:pPr lvl="1">
              <a:buNone/>
            </a:pPr>
            <a:r>
              <a:rPr lang="en-US" sz="1200" b="1" dirty="0" smtClean="0">
                <a:latin typeface="Arial" pitchFamily="34" charset="0"/>
                <a:cs typeface="Arial" pitchFamily="34" charset="0"/>
              </a:rPr>
              <a:t>Optimized System Performance</a:t>
            </a:r>
            <a:r>
              <a:rPr lang="en-US" sz="1200" dirty="0" smtClean="0">
                <a:latin typeface="Arial" pitchFamily="34" charset="0"/>
                <a:cs typeface="Arial" pitchFamily="34" charset="0"/>
              </a:rPr>
              <a:t>: The system's response time should be swift, even under heavy usage. Ensure that any operation, such as retrieving candidate information, submitting forms, or running reports, completes within an acceptable time frame (e.g., under 3 seconds).</a:t>
            </a:r>
          </a:p>
          <a:p>
            <a:pPr lvl="1">
              <a:buNone/>
            </a:pPr>
            <a:r>
              <a:rPr lang="en-US" sz="1200" b="1" dirty="0" smtClean="0">
                <a:latin typeface="Arial" pitchFamily="34" charset="0"/>
                <a:cs typeface="Arial" pitchFamily="34" charset="0"/>
              </a:rPr>
              <a:t>Agile Iteration Improvements</a:t>
            </a:r>
            <a:r>
              <a:rPr lang="en-US" sz="1200" dirty="0" smtClean="0">
                <a:latin typeface="Arial" pitchFamily="34" charset="0"/>
                <a:cs typeface="Arial" pitchFamily="34" charset="0"/>
              </a:rPr>
              <a:t>: Regular Agile iterations should result in improvements in system performance, with each sprint focused on identifying and resolving bottlenecks, lag issues, or slowdowns.</a:t>
            </a:r>
          </a:p>
          <a:p>
            <a:pPr>
              <a:buNone/>
            </a:pPr>
            <a:r>
              <a:rPr lang="en-US" sz="1200" b="1" dirty="0" smtClean="0">
                <a:latin typeface="Arial" pitchFamily="34" charset="0"/>
                <a:cs typeface="Arial" pitchFamily="34" charset="0"/>
              </a:rPr>
              <a:t>Measurement</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System Uptime</a:t>
            </a:r>
            <a:r>
              <a:rPr lang="en-US" sz="1200" dirty="0" smtClean="0">
                <a:latin typeface="Arial" pitchFamily="34" charset="0"/>
                <a:cs typeface="Arial" pitchFamily="34" charset="0"/>
              </a:rPr>
              <a:t>: </a:t>
            </a:r>
          </a:p>
          <a:p>
            <a:pPr>
              <a:buNone/>
            </a:pPr>
            <a:r>
              <a:rPr lang="en-US" sz="1200" dirty="0" smtClean="0">
                <a:latin typeface="Arial" pitchFamily="34" charset="0"/>
                <a:cs typeface="Arial" pitchFamily="34" charset="0"/>
              </a:rPr>
              <a:t>Achieve a system uptime of 99.9% or higher, with minimal interruptions to service.</a:t>
            </a:r>
          </a:p>
          <a:p>
            <a:pPr>
              <a:buNone/>
            </a:pPr>
            <a:r>
              <a:rPr lang="en-US" sz="1200" b="1" dirty="0" smtClean="0">
                <a:latin typeface="Arial" pitchFamily="34" charset="0"/>
                <a:cs typeface="Arial" pitchFamily="34" charset="0"/>
              </a:rPr>
              <a:t>Wait Time Reduction</a:t>
            </a:r>
            <a:r>
              <a:rPr lang="en-US" sz="1200" dirty="0" smtClean="0">
                <a:latin typeface="Arial" pitchFamily="34" charset="0"/>
                <a:cs typeface="Arial" pitchFamily="34" charset="0"/>
              </a:rPr>
              <a:t>:</a:t>
            </a:r>
          </a:p>
          <a:p>
            <a:pPr>
              <a:buNone/>
            </a:pPr>
            <a:r>
              <a:rPr lang="en-US" sz="1200" dirty="0" smtClean="0">
                <a:latin typeface="Arial" pitchFamily="34" charset="0"/>
                <a:cs typeface="Arial" pitchFamily="34" charset="0"/>
              </a:rPr>
              <a:t> Achieve a measurable reduction in wait times for key tasks, such as retrieving documents, running reports, or submitting applications, targeting a 20-30% reduction in wait time from the baseline.</a:t>
            </a:r>
          </a:p>
          <a:p>
            <a:pPr>
              <a:buNone/>
            </a:pPr>
            <a:r>
              <a:rPr lang="en-US" sz="1200" b="1" dirty="0" smtClean="0">
                <a:latin typeface="Arial" pitchFamily="34" charset="0"/>
                <a:cs typeface="Arial" pitchFamily="34" charset="0"/>
              </a:rPr>
              <a:t>Response Time Improvements</a:t>
            </a:r>
            <a:r>
              <a:rPr lang="en-US" sz="1200" dirty="0" smtClean="0">
                <a:latin typeface="Arial" pitchFamily="34" charset="0"/>
                <a:cs typeface="Arial" pitchFamily="34" charset="0"/>
              </a:rPr>
              <a:t>: </a:t>
            </a:r>
          </a:p>
          <a:p>
            <a:pPr>
              <a:buNone/>
            </a:pPr>
            <a:r>
              <a:rPr lang="en-US" sz="1200" dirty="0" smtClean="0">
                <a:latin typeface="Arial" pitchFamily="34" charset="0"/>
                <a:cs typeface="Arial" pitchFamily="34" charset="0"/>
              </a:rPr>
              <a:t>Ensure that the system's response time for common user tasks (e.g., document search, form submission, etc.) meets or exceeds performance benchmarks (e.g., response times under 3 seconds per task).</a:t>
            </a:r>
          </a:p>
          <a:p>
            <a:pPr>
              <a:buNone/>
            </a:pPr>
            <a:endParaRPr lang="en-US" sz="1200"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normAutofit/>
          </a:bodyPr>
          <a:lstStyle/>
          <a:p>
            <a:r>
              <a:rPr lang="en-US" sz="2800" b="1" dirty="0" smtClean="0">
                <a:latin typeface="Arial" pitchFamily="34" charset="0"/>
                <a:cs typeface="Arial" pitchFamily="34" charset="0"/>
              </a:rPr>
              <a:t>Methods/Approach: </a:t>
            </a:r>
            <a:endParaRPr lang="en-US" sz="2800" b="1" dirty="0">
              <a:latin typeface="Arial" pitchFamily="34" charset="0"/>
              <a:cs typeface="Arial" pitchFamily="34" charset="0"/>
            </a:endParaRPr>
          </a:p>
        </p:txBody>
      </p:sp>
      <p:sp>
        <p:nvSpPr>
          <p:cNvPr id="3" name="Content Placeholder 2"/>
          <p:cNvSpPr>
            <a:spLocks noGrp="1"/>
          </p:cNvSpPr>
          <p:nvPr>
            <p:ph idx="1"/>
          </p:nvPr>
        </p:nvSpPr>
        <p:spPr>
          <a:xfrm>
            <a:off x="457200" y="1357298"/>
            <a:ext cx="8229600" cy="4768865"/>
          </a:xfrm>
        </p:spPr>
        <p:txBody>
          <a:bodyPr>
            <a:normAutofit/>
          </a:bodyPr>
          <a:lstStyle/>
          <a:p>
            <a:pPr>
              <a:buNone/>
            </a:pPr>
            <a:r>
              <a:rPr lang="en-US" sz="1400" b="1" dirty="0" smtClean="0">
                <a:latin typeface="Arial" pitchFamily="34" charset="0"/>
                <a:cs typeface="Arial" pitchFamily="34" charset="0"/>
              </a:rPr>
              <a:t>1.Establish </a:t>
            </a:r>
            <a:r>
              <a:rPr lang="en-US" sz="1400" b="1" dirty="0" smtClean="0">
                <a:latin typeface="Arial" pitchFamily="34" charset="0"/>
                <a:cs typeface="Arial" pitchFamily="34" charset="0"/>
              </a:rPr>
              <a:t>Selection Committee and Selection Process:</a:t>
            </a:r>
          </a:p>
          <a:p>
            <a:pPr>
              <a:buNone/>
            </a:pPr>
            <a:r>
              <a:rPr lang="en-US" sz="1200" b="1" dirty="0" smtClean="0">
                <a:latin typeface="Arial" pitchFamily="34" charset="0"/>
                <a:cs typeface="Arial" pitchFamily="34" charset="0"/>
              </a:rPr>
              <a:t>Selection Committee</a:t>
            </a:r>
            <a:r>
              <a:rPr lang="en-US" sz="1200" dirty="0" smtClean="0">
                <a:latin typeface="Arial" pitchFamily="34" charset="0"/>
                <a:cs typeface="Arial" pitchFamily="34" charset="0"/>
              </a:rPr>
              <a:t>: </a:t>
            </a:r>
          </a:p>
          <a:p>
            <a:pPr>
              <a:buNone/>
            </a:pPr>
            <a:r>
              <a:rPr lang="en-US" sz="1200" dirty="0" smtClean="0">
                <a:latin typeface="Arial" pitchFamily="34" charset="0"/>
                <a:cs typeface="Arial" pitchFamily="34" charset="0"/>
              </a:rPr>
              <a:t>Create a committee that includes key stakeholders, such as HR managers, IT staff, compliance officers, and business leaders. This group will be responsible for setting criteria, reviewing vendor proposals, and making final decisions.</a:t>
            </a:r>
          </a:p>
          <a:p>
            <a:pPr>
              <a:buNone/>
            </a:pPr>
            <a:r>
              <a:rPr lang="en-US" sz="1200" b="1" dirty="0" smtClean="0">
                <a:latin typeface="Arial" pitchFamily="34" charset="0"/>
                <a:cs typeface="Arial" pitchFamily="34" charset="0"/>
              </a:rPr>
              <a:t>Define Requirements</a:t>
            </a:r>
            <a:r>
              <a:rPr lang="en-US" sz="1200" dirty="0" smtClean="0">
                <a:latin typeface="Arial" pitchFamily="34" charset="0"/>
                <a:cs typeface="Arial" pitchFamily="34" charset="0"/>
              </a:rPr>
              <a:t>: </a:t>
            </a:r>
          </a:p>
          <a:p>
            <a:pPr>
              <a:buNone/>
            </a:pPr>
            <a:r>
              <a:rPr lang="en-US" sz="1200" dirty="0" smtClean="0">
                <a:latin typeface="Arial" pitchFamily="34" charset="0"/>
                <a:cs typeface="Arial" pitchFamily="34" charset="0"/>
              </a:rPr>
              <a:t>Collaboratively define the detailed requirements for the new system, including functional specifications, user experience, security standards, and compliance with industry regulations. Key requirements may include:</a:t>
            </a:r>
          </a:p>
          <a:p>
            <a:pPr>
              <a:buNone/>
            </a:pPr>
            <a:r>
              <a:rPr lang="en-US" sz="1200" b="1" dirty="0" smtClean="0">
                <a:latin typeface="Arial" pitchFamily="34" charset="0"/>
                <a:cs typeface="Arial" pitchFamily="34" charset="0"/>
              </a:rPr>
              <a:t>User Access</a:t>
            </a:r>
            <a:r>
              <a:rPr lang="en-US" sz="1200" dirty="0" smtClean="0">
                <a:latin typeface="Arial" pitchFamily="34" charset="0"/>
                <a:cs typeface="Arial" pitchFamily="34" charset="0"/>
              </a:rPr>
              <a:t>: </a:t>
            </a:r>
          </a:p>
          <a:p>
            <a:pPr>
              <a:buNone/>
            </a:pPr>
            <a:r>
              <a:rPr lang="en-US" sz="1200" dirty="0" smtClean="0">
                <a:latin typeface="Arial" pitchFamily="34" charset="0"/>
                <a:cs typeface="Arial" pitchFamily="34" charset="0"/>
              </a:rPr>
              <a:t>Role-based permissions for various users (e.g., HR staff, managers, and IT).</a:t>
            </a:r>
          </a:p>
          <a:p>
            <a:pPr>
              <a:buNone/>
            </a:pPr>
            <a:r>
              <a:rPr lang="en-US" sz="1200" b="1" dirty="0" smtClean="0">
                <a:latin typeface="Arial" pitchFamily="34" charset="0"/>
                <a:cs typeface="Arial" pitchFamily="34" charset="0"/>
              </a:rPr>
              <a:t>Integration</a:t>
            </a:r>
            <a:r>
              <a:rPr lang="en-US" sz="1200" dirty="0" smtClean="0">
                <a:latin typeface="Arial" pitchFamily="34" charset="0"/>
                <a:cs typeface="Arial" pitchFamily="34" charset="0"/>
              </a:rPr>
              <a:t>:</a:t>
            </a:r>
          </a:p>
          <a:p>
            <a:pPr>
              <a:buNone/>
            </a:pPr>
            <a:r>
              <a:rPr lang="en-US" sz="1200" dirty="0" smtClean="0">
                <a:latin typeface="Arial" pitchFamily="34" charset="0"/>
                <a:cs typeface="Arial" pitchFamily="34" charset="0"/>
              </a:rPr>
              <a:t> Integration with existing E-Soft-X systems in the bank.</a:t>
            </a:r>
          </a:p>
          <a:p>
            <a:pPr>
              <a:buNone/>
            </a:pPr>
            <a:r>
              <a:rPr lang="en-US" sz="1200" b="1" dirty="0" smtClean="0">
                <a:latin typeface="Arial" pitchFamily="34" charset="0"/>
                <a:cs typeface="Arial" pitchFamily="34" charset="0"/>
              </a:rPr>
              <a:t>Security &amp; Compliance</a:t>
            </a:r>
            <a:r>
              <a:rPr lang="en-US" sz="1200" dirty="0" smtClean="0">
                <a:latin typeface="Arial" pitchFamily="34" charset="0"/>
                <a:cs typeface="Arial" pitchFamily="34" charset="0"/>
              </a:rPr>
              <a:t>:</a:t>
            </a:r>
          </a:p>
          <a:p>
            <a:pPr>
              <a:buNone/>
            </a:pPr>
            <a:r>
              <a:rPr lang="en-US" sz="1200" dirty="0" smtClean="0">
                <a:latin typeface="Arial" pitchFamily="34" charset="0"/>
                <a:cs typeface="Arial" pitchFamily="34" charset="0"/>
              </a:rPr>
              <a:t> Adherence to data privacy regulations like GDPR, KYC, and AML.</a:t>
            </a:r>
          </a:p>
          <a:p>
            <a:pPr>
              <a:buNone/>
            </a:pPr>
            <a:r>
              <a:rPr lang="en-US" sz="1200" b="1" dirty="0" smtClean="0">
                <a:latin typeface="Arial" pitchFamily="34" charset="0"/>
                <a:cs typeface="Arial" pitchFamily="34" charset="0"/>
              </a:rPr>
              <a:t>Performance Metrics</a:t>
            </a:r>
            <a:r>
              <a:rPr lang="en-US" sz="1200" dirty="0" smtClean="0">
                <a:latin typeface="Arial" pitchFamily="34" charset="0"/>
                <a:cs typeface="Arial" pitchFamily="34" charset="0"/>
              </a:rPr>
              <a:t>:</a:t>
            </a:r>
          </a:p>
          <a:p>
            <a:pPr>
              <a:buNone/>
            </a:pPr>
            <a:r>
              <a:rPr lang="en-US" sz="1200" dirty="0" smtClean="0">
                <a:latin typeface="Arial" pitchFamily="34" charset="0"/>
                <a:cs typeface="Arial" pitchFamily="34" charset="0"/>
              </a:rPr>
              <a:t> Defined metrics for performance (e.g., response time for document retrieval, uptime percentage</a:t>
            </a:r>
            <a:r>
              <a:rPr lang="en-US" sz="1400" dirty="0" smtClean="0"/>
              <a:t>).</a:t>
            </a:r>
          </a:p>
          <a:p>
            <a:pPr>
              <a:buNone/>
            </a:pPr>
            <a:r>
              <a:rPr lang="en-US" sz="1400" b="1" dirty="0" smtClean="0">
                <a:latin typeface="Arial" pitchFamily="34" charset="0"/>
                <a:cs typeface="Arial" pitchFamily="34" charset="0"/>
              </a:rPr>
              <a:t>2. </a:t>
            </a:r>
            <a:r>
              <a:rPr lang="en-US" sz="1400" b="1" dirty="0" smtClean="0">
                <a:latin typeface="Arial" pitchFamily="34" charset="0"/>
                <a:cs typeface="Arial" pitchFamily="34" charset="0"/>
              </a:rPr>
              <a:t>Select Vendors and Finalists Through RFP, Demonstrations, and </a:t>
            </a:r>
            <a:r>
              <a:rPr lang="en-US" sz="1400" b="1" dirty="0" smtClean="0">
                <a:latin typeface="Arial" pitchFamily="34" charset="0"/>
                <a:cs typeface="Arial" pitchFamily="34" charset="0"/>
              </a:rPr>
              <a:t>Reviews:</a:t>
            </a:r>
            <a:endParaRPr lang="en-US" sz="1400" b="1" dirty="0" smtClean="0">
              <a:latin typeface="Arial" pitchFamily="34" charset="0"/>
              <a:cs typeface="Arial" pitchFamily="34" charset="0"/>
            </a:endParaRPr>
          </a:p>
          <a:p>
            <a:pPr>
              <a:buNone/>
            </a:pPr>
            <a:r>
              <a:rPr lang="en-US" sz="1200" b="1" dirty="0" smtClean="0">
                <a:latin typeface="Arial" pitchFamily="34" charset="0"/>
                <a:cs typeface="Arial" pitchFamily="34" charset="0"/>
              </a:rPr>
              <a:t>Objective</a:t>
            </a:r>
            <a:r>
              <a:rPr lang="en-US" sz="1200" dirty="0" smtClean="0">
                <a:latin typeface="Arial" pitchFamily="34" charset="0"/>
                <a:cs typeface="Arial" pitchFamily="34" charset="0"/>
              </a:rPr>
              <a:t>: To identify the best possible candidate tracking system vendor by evaluating multiple solutions.</a:t>
            </a:r>
          </a:p>
          <a:p>
            <a:pPr>
              <a:buNone/>
            </a:pPr>
            <a:r>
              <a:rPr lang="en-US" sz="1200" b="1" dirty="0" smtClean="0">
                <a:latin typeface="Arial" pitchFamily="34" charset="0"/>
                <a:cs typeface="Arial" pitchFamily="34" charset="0"/>
              </a:rPr>
              <a:t>Actions</a:t>
            </a:r>
            <a:r>
              <a:rPr lang="en-US" sz="1200" dirty="0" smtClean="0">
                <a:latin typeface="Arial" pitchFamily="34" charset="0"/>
                <a:cs typeface="Arial" pitchFamily="34" charset="0"/>
              </a:rPr>
              <a:t>:</a:t>
            </a:r>
          </a:p>
          <a:p>
            <a:pPr lvl="1">
              <a:buNone/>
            </a:pPr>
            <a:r>
              <a:rPr lang="en-US" sz="1200" b="1" dirty="0" smtClean="0">
                <a:latin typeface="Arial" pitchFamily="34" charset="0"/>
                <a:cs typeface="Arial" pitchFamily="34" charset="0"/>
              </a:rPr>
              <a:t>Request for Proposal (RFP)</a:t>
            </a:r>
            <a:r>
              <a:rPr lang="en-US" sz="1200" dirty="0" smtClean="0">
                <a:latin typeface="Arial" pitchFamily="34" charset="0"/>
                <a:cs typeface="Arial" pitchFamily="34" charset="0"/>
              </a:rPr>
              <a:t>: Issue an RFP to vendors that provide candidate tracking systems. This should include details on required features, security, scalability, and compliance. Vendors must also outline how their system integrates with banking environments, specifically with E-Soft-X.</a:t>
            </a:r>
          </a:p>
          <a:p>
            <a:pPr>
              <a:buNone/>
            </a:pPr>
            <a:endParaRPr lang="en-US" sz="1400" dirty="0" smtClean="0"/>
          </a:p>
          <a:p>
            <a:pPr>
              <a:buNone/>
            </a:pPr>
            <a:endParaRPr lang="en-US" sz="1400"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Autofit/>
          </a:bodyPr>
          <a:lstStyle/>
          <a:p>
            <a:pPr>
              <a:buNone/>
            </a:pPr>
            <a:r>
              <a:rPr lang="en-US" sz="1200" b="1" dirty="0" smtClean="0">
                <a:latin typeface="Arial" pitchFamily="34" charset="0"/>
                <a:cs typeface="Arial" pitchFamily="34" charset="0"/>
              </a:rPr>
              <a:t>Vendor Demonstrations</a:t>
            </a:r>
            <a:r>
              <a:rPr lang="en-US" sz="1200" dirty="0" smtClean="0">
                <a:latin typeface="Arial" pitchFamily="34" charset="0"/>
                <a:cs typeface="Arial" pitchFamily="34" charset="0"/>
              </a:rPr>
              <a:t>: Schedule live demonstrations of the shortlisted candidate tracking systems. Focus on assessing key functionalities such as:</a:t>
            </a:r>
          </a:p>
          <a:p>
            <a:pPr>
              <a:buNone/>
            </a:pPr>
            <a:r>
              <a:rPr lang="en-US" sz="1200" b="1" dirty="0" smtClean="0">
                <a:latin typeface="Arial" pitchFamily="34" charset="0"/>
                <a:cs typeface="Arial" pitchFamily="34" charset="0"/>
              </a:rPr>
              <a:t>Ease </a:t>
            </a:r>
            <a:r>
              <a:rPr lang="en-US" sz="1200" b="1" dirty="0" smtClean="0">
                <a:latin typeface="Arial" pitchFamily="34" charset="0"/>
                <a:cs typeface="Arial" pitchFamily="34" charset="0"/>
              </a:rPr>
              <a:t>of Use</a:t>
            </a:r>
            <a:r>
              <a:rPr lang="en-US" sz="1200" dirty="0" smtClean="0">
                <a:latin typeface="Arial" pitchFamily="34" charset="0"/>
                <a:cs typeface="Arial" pitchFamily="34" charset="0"/>
              </a:rPr>
              <a:t>: Intuitive user interface for HR </a:t>
            </a:r>
            <a:r>
              <a:rPr lang="en-US" sz="1200" dirty="0" smtClean="0">
                <a:latin typeface="Arial" pitchFamily="34" charset="0"/>
                <a:cs typeface="Arial" pitchFamily="34" charset="0"/>
              </a:rPr>
              <a:t>staff.</a:t>
            </a:r>
          </a:p>
          <a:p>
            <a:pPr>
              <a:buNone/>
            </a:pPr>
            <a:r>
              <a:rPr lang="en-US" sz="1200" b="1" dirty="0" smtClean="0">
                <a:latin typeface="Arial" pitchFamily="34" charset="0"/>
                <a:cs typeface="Arial" pitchFamily="34" charset="0"/>
              </a:rPr>
              <a:t>Integration</a:t>
            </a:r>
            <a:r>
              <a:rPr lang="en-US" sz="1200" dirty="0" smtClean="0">
                <a:latin typeface="Arial" pitchFamily="34" charset="0"/>
                <a:cs typeface="Arial" pitchFamily="34" charset="0"/>
              </a:rPr>
              <a:t>: How well the system integrates with existing systems, including </a:t>
            </a:r>
            <a:r>
              <a:rPr lang="en-US" sz="1200" dirty="0" smtClean="0">
                <a:latin typeface="Arial" pitchFamily="34" charset="0"/>
                <a:cs typeface="Arial" pitchFamily="34" charset="0"/>
              </a:rPr>
              <a:t>data synchronization </a:t>
            </a:r>
            <a:r>
              <a:rPr lang="en-US" sz="1200" dirty="0" smtClean="0">
                <a:latin typeface="Arial" pitchFamily="34" charset="0"/>
                <a:cs typeface="Arial" pitchFamily="34" charset="0"/>
              </a:rPr>
              <a:t>with </a:t>
            </a:r>
            <a:r>
              <a:rPr lang="en-US" sz="1200" dirty="0" smtClean="0">
                <a:latin typeface="Arial" pitchFamily="34" charset="0"/>
                <a:cs typeface="Arial" pitchFamily="34" charset="0"/>
              </a:rPr>
              <a:t>E-Soft-X.</a:t>
            </a:r>
          </a:p>
          <a:p>
            <a:pPr>
              <a:buNone/>
            </a:pPr>
            <a:r>
              <a:rPr lang="en-US" sz="1200" b="1" dirty="0" smtClean="0">
                <a:latin typeface="Arial" pitchFamily="34" charset="0"/>
                <a:cs typeface="Arial" pitchFamily="34" charset="0"/>
              </a:rPr>
              <a:t>Security </a:t>
            </a:r>
            <a:r>
              <a:rPr lang="en-US" sz="1200" b="1" dirty="0" smtClean="0">
                <a:latin typeface="Arial" pitchFamily="34" charset="0"/>
                <a:cs typeface="Arial" pitchFamily="34" charset="0"/>
              </a:rPr>
              <a:t>&amp; Compliance</a:t>
            </a:r>
            <a:r>
              <a:rPr lang="en-US" sz="1200" dirty="0" smtClean="0">
                <a:latin typeface="Arial" pitchFamily="34" charset="0"/>
                <a:cs typeface="Arial" pitchFamily="34" charset="0"/>
              </a:rPr>
              <a:t>: Evaluate the system’s ability to meet the banking sector's security and regulatory </a:t>
            </a:r>
            <a:r>
              <a:rPr lang="en-US" sz="1200" dirty="0" smtClean="0">
                <a:latin typeface="Arial" pitchFamily="34" charset="0"/>
                <a:cs typeface="Arial" pitchFamily="34" charset="0"/>
              </a:rPr>
              <a:t>requirements.</a:t>
            </a:r>
          </a:p>
          <a:p>
            <a:pPr>
              <a:buNone/>
            </a:pPr>
            <a:r>
              <a:rPr lang="en-US" sz="1200" b="1" dirty="0" smtClean="0">
                <a:latin typeface="Arial" pitchFamily="34" charset="0"/>
                <a:cs typeface="Arial" pitchFamily="34" charset="0"/>
              </a:rPr>
              <a:t>Review </a:t>
            </a:r>
            <a:r>
              <a:rPr lang="en-US" sz="1200" b="1" dirty="0" smtClean="0">
                <a:latin typeface="Arial" pitchFamily="34" charset="0"/>
                <a:cs typeface="Arial" pitchFamily="34" charset="0"/>
              </a:rPr>
              <a:t>&amp; Evaluation</a:t>
            </a:r>
            <a:r>
              <a:rPr lang="en-US" sz="1200" dirty="0" smtClean="0">
                <a:latin typeface="Arial" pitchFamily="34" charset="0"/>
                <a:cs typeface="Arial" pitchFamily="34" charset="0"/>
              </a:rPr>
              <a:t>: After the demos, conduct a thorough review of each vendor’s solution. The selection committee should:</a:t>
            </a:r>
          </a:p>
          <a:p>
            <a:pPr lvl="2"/>
            <a:r>
              <a:rPr lang="en-US" sz="1200" dirty="0" smtClean="0">
                <a:latin typeface="Arial" pitchFamily="34" charset="0"/>
                <a:cs typeface="Arial" pitchFamily="34" charset="0"/>
              </a:rPr>
              <a:t>Review feedback from stakeholders involved in the demos.</a:t>
            </a:r>
          </a:p>
          <a:p>
            <a:pPr lvl="2"/>
            <a:r>
              <a:rPr lang="en-US" sz="1200" dirty="0" smtClean="0">
                <a:latin typeface="Arial" pitchFamily="34" charset="0"/>
                <a:cs typeface="Arial" pitchFamily="34" charset="0"/>
              </a:rPr>
              <a:t>Compare the vendors based on features, cost, scalability, and compliance.</a:t>
            </a:r>
          </a:p>
          <a:p>
            <a:pPr lvl="2"/>
            <a:r>
              <a:rPr lang="en-US" sz="1200" dirty="0" smtClean="0">
                <a:latin typeface="Arial" pitchFamily="34" charset="0"/>
                <a:cs typeface="Arial" pitchFamily="34" charset="0"/>
              </a:rPr>
              <a:t>Score vendors on predefined criteria and select finalists for further assessment.</a:t>
            </a:r>
          </a:p>
          <a:p>
            <a:pPr>
              <a:buNone/>
            </a:pPr>
            <a:r>
              <a:rPr lang="en-US" sz="1400" b="1" dirty="0" smtClean="0">
                <a:latin typeface="Arial" pitchFamily="34" charset="0"/>
                <a:cs typeface="Arial" pitchFamily="34" charset="0"/>
              </a:rPr>
              <a:t>3. Select and Implement Solution. Train Users and Technical Staff. Establish Support Processes</a:t>
            </a:r>
          </a:p>
          <a:p>
            <a:pPr>
              <a:buNone/>
            </a:pPr>
            <a:r>
              <a:rPr lang="en-US" sz="1200" b="1" dirty="0" smtClean="0">
                <a:latin typeface="Arial" pitchFamily="34" charset="0"/>
                <a:cs typeface="Arial" pitchFamily="34" charset="0"/>
              </a:rPr>
              <a:t>Objective</a:t>
            </a:r>
            <a:r>
              <a:rPr lang="en-US" sz="1200" dirty="0" smtClean="0">
                <a:latin typeface="Arial" pitchFamily="34" charset="0"/>
                <a:cs typeface="Arial" pitchFamily="34" charset="0"/>
              </a:rPr>
              <a:t>: To finalize the selection of the best candidate tracking system and implement it using an Agile approach, ensuring smooth transitions and training for all involved</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Actions</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Solution Selection</a:t>
            </a:r>
            <a:r>
              <a:rPr lang="en-US" sz="1200" dirty="0" smtClean="0">
                <a:latin typeface="Arial" pitchFamily="34" charset="0"/>
                <a:cs typeface="Arial" pitchFamily="34" charset="0"/>
              </a:rPr>
              <a:t>: Finalize the choice of vendor and solution based on the comprehensive evaluation process. Ensure that the selected solution meets the defined requirements, complies with security regulations, and integrates well with E-Soft-X.</a:t>
            </a:r>
          </a:p>
          <a:p>
            <a:pPr>
              <a:buNone/>
            </a:pPr>
            <a:r>
              <a:rPr lang="en-US" sz="1200" b="1" dirty="0" smtClean="0">
                <a:latin typeface="Arial" pitchFamily="34" charset="0"/>
                <a:cs typeface="Arial" pitchFamily="34" charset="0"/>
              </a:rPr>
              <a:t>Implementation Using Agile </a:t>
            </a:r>
            <a:r>
              <a:rPr lang="en-US" sz="1200" b="1" dirty="0" smtClean="0">
                <a:latin typeface="Arial" pitchFamily="34" charset="0"/>
                <a:cs typeface="Arial" pitchFamily="34" charset="0"/>
              </a:rPr>
              <a:t>Methodology</a:t>
            </a:r>
            <a:r>
              <a:rPr lang="en-US" sz="1200" dirty="0" smtClean="0">
                <a:latin typeface="Arial" pitchFamily="34" charset="0"/>
                <a:cs typeface="Arial" pitchFamily="34" charset="0"/>
              </a:rPr>
              <a:t>: Implement </a:t>
            </a:r>
            <a:r>
              <a:rPr lang="en-US" sz="1200" dirty="0" smtClean="0">
                <a:latin typeface="Arial" pitchFamily="34" charset="0"/>
                <a:cs typeface="Arial" pitchFamily="34" charset="0"/>
              </a:rPr>
              <a:t>the solution in iterative sprints, with the first sprint focusing on core functionality (e.g., system </a:t>
            </a:r>
            <a:r>
              <a:rPr lang="en-US" sz="1200" dirty="0" smtClean="0">
                <a:latin typeface="Arial" pitchFamily="34" charset="0"/>
                <a:cs typeface="Arial" pitchFamily="34" charset="0"/>
              </a:rPr>
              <a:t>setup,</a:t>
            </a:r>
          </a:p>
          <a:p>
            <a:pPr>
              <a:buNone/>
            </a:pPr>
            <a:r>
              <a:rPr lang="en-US" sz="1200" dirty="0" smtClean="0">
                <a:latin typeface="Arial" pitchFamily="34" charset="0"/>
                <a:cs typeface="Arial" pitchFamily="34" charset="0"/>
              </a:rPr>
              <a:t>document </a:t>
            </a:r>
            <a:r>
              <a:rPr lang="en-US" sz="1200" dirty="0" smtClean="0">
                <a:latin typeface="Arial" pitchFamily="34" charset="0"/>
                <a:cs typeface="Arial" pitchFamily="34" charset="0"/>
              </a:rPr>
              <a:t>storage, basic candidate tracking). Each sprint will </a:t>
            </a:r>
            <a:r>
              <a:rPr lang="en-US" sz="1200" dirty="0" smtClean="0">
                <a:latin typeface="Arial" pitchFamily="34" charset="0"/>
                <a:cs typeface="Arial" pitchFamily="34" charset="0"/>
              </a:rPr>
              <a:t>involve:</a:t>
            </a:r>
          </a:p>
          <a:p>
            <a:pPr>
              <a:buNone/>
            </a:pPr>
            <a:r>
              <a:rPr lang="en-US" sz="1200" b="1" dirty="0" smtClean="0">
                <a:latin typeface="Arial" pitchFamily="34" charset="0"/>
                <a:cs typeface="Arial" pitchFamily="34" charset="0"/>
              </a:rPr>
              <a:t>Prototyping </a:t>
            </a:r>
            <a:r>
              <a:rPr lang="en-US" sz="1200" b="1" dirty="0" smtClean="0">
                <a:latin typeface="Arial" pitchFamily="34" charset="0"/>
                <a:cs typeface="Arial" pitchFamily="34" charset="0"/>
              </a:rPr>
              <a:t>and Testing</a:t>
            </a:r>
            <a:r>
              <a:rPr lang="en-US" sz="1200" dirty="0" smtClean="0">
                <a:latin typeface="Arial" pitchFamily="34" charset="0"/>
                <a:cs typeface="Arial" pitchFamily="34" charset="0"/>
              </a:rPr>
              <a:t>: </a:t>
            </a:r>
            <a:r>
              <a:rPr lang="en-US" sz="1200" dirty="0" smtClean="0">
                <a:latin typeface="Arial" pitchFamily="34" charset="0"/>
                <a:cs typeface="Arial" pitchFamily="34" charset="0"/>
              </a:rPr>
              <a:t>Deliver </a:t>
            </a:r>
            <a:r>
              <a:rPr lang="en-US" sz="1200" dirty="0" smtClean="0">
                <a:latin typeface="Arial" pitchFamily="34" charset="0"/>
                <a:cs typeface="Arial" pitchFamily="34" charset="0"/>
              </a:rPr>
              <a:t>functional prototypes that are tested with real-world scenarios, ensuring that the system can handle </a:t>
            </a:r>
            <a:r>
              <a:rPr lang="en-US" sz="1200" dirty="0" smtClean="0">
                <a:latin typeface="Arial" pitchFamily="34" charset="0"/>
                <a:cs typeface="Arial" pitchFamily="34" charset="0"/>
              </a:rPr>
              <a:t>the complexity </a:t>
            </a:r>
            <a:r>
              <a:rPr lang="en-US" sz="1200" dirty="0" smtClean="0">
                <a:latin typeface="Arial" pitchFamily="34" charset="0"/>
                <a:cs typeface="Arial" pitchFamily="34" charset="0"/>
              </a:rPr>
              <a:t>of banking recruitment </a:t>
            </a:r>
            <a:r>
              <a:rPr lang="en-US" sz="1200" dirty="0" smtClean="0">
                <a:latin typeface="Arial" pitchFamily="34" charset="0"/>
                <a:cs typeface="Arial" pitchFamily="34" charset="0"/>
              </a:rPr>
              <a:t>processes.</a:t>
            </a:r>
          </a:p>
          <a:p>
            <a:pPr>
              <a:buNone/>
            </a:pPr>
            <a:r>
              <a:rPr lang="en-US" sz="1200" b="1" dirty="0" smtClean="0">
                <a:latin typeface="Arial" pitchFamily="34" charset="0"/>
                <a:cs typeface="Arial" pitchFamily="34" charset="0"/>
              </a:rPr>
              <a:t>Feedback </a:t>
            </a:r>
            <a:r>
              <a:rPr lang="en-US" sz="1200" b="1" dirty="0" smtClean="0">
                <a:latin typeface="Arial" pitchFamily="34" charset="0"/>
                <a:cs typeface="Arial" pitchFamily="34" charset="0"/>
              </a:rPr>
              <a:t>Loops</a:t>
            </a:r>
            <a:r>
              <a:rPr lang="en-US" sz="1200" dirty="0" smtClean="0">
                <a:latin typeface="Arial" pitchFamily="34" charset="0"/>
                <a:cs typeface="Arial" pitchFamily="34" charset="0"/>
              </a:rPr>
              <a:t>: Collect user feedback after each sprint, refining the system to meet user needs and addressing any issues.</a:t>
            </a:r>
          </a:p>
          <a:p>
            <a:pPr>
              <a:buNone/>
            </a:pPr>
            <a:r>
              <a:rPr lang="en-US" sz="1200" b="1" dirty="0" smtClean="0">
                <a:latin typeface="Arial" pitchFamily="34" charset="0"/>
                <a:cs typeface="Arial" pitchFamily="34" charset="0"/>
              </a:rPr>
              <a:t>Integration with E-Soft-X</a:t>
            </a:r>
            <a:r>
              <a:rPr lang="en-US" sz="1200" dirty="0" smtClean="0">
                <a:latin typeface="Arial" pitchFamily="34" charset="0"/>
                <a:cs typeface="Arial" pitchFamily="34" charset="0"/>
              </a:rPr>
              <a:t>: Ensure that the candidate tracking system integrates seamlessly with existing banking systems and workflows (such as employee management, payroll, etc.).</a:t>
            </a:r>
          </a:p>
          <a:p>
            <a:pPr>
              <a:buNone/>
            </a:pPr>
            <a:endParaRPr lang="en-US" sz="1200" dirty="0" smtClean="0">
              <a:latin typeface="Arial" pitchFamily="34" charset="0"/>
              <a:cs typeface="Arial" pitchFamily="34" charset="0"/>
            </a:endParaRPr>
          </a:p>
          <a:p>
            <a:pPr>
              <a:buNone/>
            </a:pPr>
            <a:endParaRPr lang="en-US" sz="1200" dirty="0" smtClean="0">
              <a:latin typeface="Arial" pitchFamily="34" charset="0"/>
              <a:cs typeface="Arial" pitchFamily="34" charset="0"/>
            </a:endParaRPr>
          </a:p>
          <a:p>
            <a:pPr lvl="2">
              <a:buNone/>
            </a:pPr>
            <a:endParaRPr lang="en-US" sz="1200" dirty="0" smtClean="0">
              <a:latin typeface="Arial" pitchFamily="34" charset="0"/>
              <a:cs typeface="Arial" pitchFamily="34" charset="0"/>
            </a:endParaRPr>
          </a:p>
          <a:p>
            <a:pPr>
              <a:buNone/>
            </a:pPr>
            <a:endParaRPr lang="en-US" sz="1200"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Autofit/>
          </a:bodyPr>
          <a:lstStyle/>
          <a:p>
            <a:pPr>
              <a:buNone/>
            </a:pPr>
            <a:r>
              <a:rPr lang="en-US" sz="1200" b="1" dirty="0" smtClean="0">
                <a:latin typeface="Arial" pitchFamily="34" charset="0"/>
                <a:cs typeface="Arial" pitchFamily="34" charset="0"/>
              </a:rPr>
              <a:t>User </a:t>
            </a:r>
            <a:r>
              <a:rPr lang="en-US" sz="1200" b="1" dirty="0" smtClean="0">
                <a:latin typeface="Arial" pitchFamily="34" charset="0"/>
                <a:cs typeface="Arial" pitchFamily="34" charset="0"/>
              </a:rPr>
              <a:t>and Technical Training</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User Training</a:t>
            </a:r>
            <a:r>
              <a:rPr lang="en-US" sz="1200" dirty="0" smtClean="0">
                <a:latin typeface="Arial" pitchFamily="34" charset="0"/>
                <a:cs typeface="Arial" pitchFamily="34" charset="0"/>
              </a:rPr>
              <a:t>: Provide training for HR staff and end-users to ensure they can effectively use the new system. Training sessions should cover system navigation, document management, candidate tracking, and reporting </a:t>
            </a:r>
            <a:r>
              <a:rPr lang="en-US" sz="1200" dirty="0" smtClean="0">
                <a:latin typeface="Arial" pitchFamily="34" charset="0"/>
                <a:cs typeface="Arial" pitchFamily="34" charset="0"/>
              </a:rPr>
              <a:t>features.</a:t>
            </a:r>
          </a:p>
          <a:p>
            <a:pPr>
              <a:buNone/>
            </a:pPr>
            <a:r>
              <a:rPr lang="en-US" sz="1200" b="1" dirty="0" smtClean="0">
                <a:latin typeface="Arial" pitchFamily="34" charset="0"/>
                <a:cs typeface="Arial" pitchFamily="34" charset="0"/>
              </a:rPr>
              <a:t>Technical </a:t>
            </a:r>
            <a:r>
              <a:rPr lang="en-US" sz="1200" b="1" dirty="0" smtClean="0">
                <a:latin typeface="Arial" pitchFamily="34" charset="0"/>
                <a:cs typeface="Arial" pitchFamily="34" charset="0"/>
              </a:rPr>
              <a:t>Staff Training</a:t>
            </a:r>
            <a:r>
              <a:rPr lang="en-US" sz="1200" dirty="0" smtClean="0">
                <a:latin typeface="Arial" pitchFamily="34" charset="0"/>
                <a:cs typeface="Arial" pitchFamily="34" charset="0"/>
              </a:rPr>
              <a:t>: Ensure that the IT team is trained on system maintenance</a:t>
            </a:r>
            <a:r>
              <a:rPr lang="en-US" sz="1200" dirty="0" smtClean="0">
                <a:latin typeface="Arial" pitchFamily="34" charset="0"/>
                <a:cs typeface="Arial" pitchFamily="34" charset="0"/>
              </a:rPr>
              <a:t>,</a:t>
            </a:r>
            <a:r>
              <a:rPr lang="en-US" sz="1200" dirty="0" smtClean="0">
                <a:latin typeface="Arial" pitchFamily="34" charset="0"/>
                <a:cs typeface="Arial" pitchFamily="34" charset="0"/>
              </a:rPr>
              <a:t> troubleshooting, and customization. This will enable the team to provide ongoing support and </a:t>
            </a:r>
            <a:r>
              <a:rPr lang="en-US" sz="1200" dirty="0" smtClean="0">
                <a:latin typeface="Arial" pitchFamily="34" charset="0"/>
                <a:cs typeface="Arial" pitchFamily="34" charset="0"/>
              </a:rPr>
              <a:t>updates.</a:t>
            </a:r>
          </a:p>
          <a:p>
            <a:pPr>
              <a:buNone/>
            </a:pPr>
            <a:r>
              <a:rPr lang="en-US" sz="1200" b="1" dirty="0" smtClean="0">
                <a:latin typeface="Arial" pitchFamily="34" charset="0"/>
                <a:cs typeface="Arial" pitchFamily="34" charset="0"/>
              </a:rPr>
              <a:t>Support </a:t>
            </a:r>
            <a:r>
              <a:rPr lang="en-US" sz="1200" b="1" dirty="0" smtClean="0">
                <a:latin typeface="Arial" pitchFamily="34" charset="0"/>
                <a:cs typeface="Arial" pitchFamily="34" charset="0"/>
              </a:rPr>
              <a:t>Processes</a:t>
            </a:r>
            <a:r>
              <a:rPr lang="en-US" sz="1200" dirty="0" smtClean="0">
                <a:latin typeface="Arial" pitchFamily="34" charset="0"/>
                <a:cs typeface="Arial" pitchFamily="34" charset="0"/>
              </a:rPr>
              <a:t>: Establish a clear support </a:t>
            </a:r>
            <a:r>
              <a:rPr lang="en-US" sz="1200" dirty="0" smtClean="0">
                <a:latin typeface="Arial" pitchFamily="34" charset="0"/>
                <a:cs typeface="Arial" pitchFamily="34" charset="0"/>
              </a:rPr>
              <a:t>structure:</a:t>
            </a:r>
          </a:p>
          <a:p>
            <a:pPr>
              <a:buNone/>
            </a:pPr>
            <a:r>
              <a:rPr lang="en-US" sz="1200" b="1" dirty="0" smtClean="0">
                <a:latin typeface="Arial" pitchFamily="34" charset="0"/>
                <a:cs typeface="Arial" pitchFamily="34" charset="0"/>
              </a:rPr>
              <a:t>Helpdesk</a:t>
            </a:r>
            <a:r>
              <a:rPr lang="en-US" sz="1200" dirty="0" smtClean="0">
                <a:latin typeface="Arial" pitchFamily="34" charset="0"/>
                <a:cs typeface="Arial" pitchFamily="34" charset="0"/>
              </a:rPr>
              <a:t>: Set up a helpdesk or support team to address any technical or functional issues after the system goes </a:t>
            </a:r>
            <a:r>
              <a:rPr lang="en-US" sz="1200" dirty="0" smtClean="0">
                <a:latin typeface="Arial" pitchFamily="34" charset="0"/>
                <a:cs typeface="Arial" pitchFamily="34" charset="0"/>
              </a:rPr>
              <a:t>live.</a:t>
            </a:r>
          </a:p>
          <a:p>
            <a:pPr>
              <a:buNone/>
            </a:pPr>
            <a:r>
              <a:rPr lang="en-US" sz="1200" b="1" dirty="0" smtClean="0">
                <a:latin typeface="Arial" pitchFamily="34" charset="0"/>
                <a:cs typeface="Arial" pitchFamily="34" charset="0"/>
              </a:rPr>
              <a:t>Agile </a:t>
            </a:r>
            <a:r>
              <a:rPr lang="en-US" sz="1200" b="1" dirty="0" smtClean="0">
                <a:latin typeface="Arial" pitchFamily="34" charset="0"/>
                <a:cs typeface="Arial" pitchFamily="34" charset="0"/>
              </a:rPr>
              <a:t>Support</a:t>
            </a:r>
            <a:r>
              <a:rPr lang="en-US" sz="1200" dirty="0" smtClean="0">
                <a:latin typeface="Arial" pitchFamily="34" charset="0"/>
                <a:cs typeface="Arial" pitchFamily="34" charset="0"/>
              </a:rPr>
              <a:t>: Incorporate Agile principles into support processes, allowing for continuous refinement of the system based on user feedback and emerging requirements.</a:t>
            </a:r>
          </a:p>
          <a:p>
            <a:pPr>
              <a:buNone/>
            </a:pPr>
            <a:r>
              <a:rPr lang="en-US" sz="1200" b="1" dirty="0" smtClean="0">
                <a:latin typeface="Arial" pitchFamily="34" charset="0"/>
                <a:cs typeface="Arial" pitchFamily="34" charset="0"/>
              </a:rPr>
              <a:t>4. Go Live with New System</a:t>
            </a:r>
          </a:p>
          <a:p>
            <a:pPr>
              <a:buNone/>
            </a:pPr>
            <a:r>
              <a:rPr lang="en-US" sz="1200" b="1" dirty="0" smtClean="0">
                <a:latin typeface="Arial" pitchFamily="34" charset="0"/>
                <a:cs typeface="Arial" pitchFamily="34" charset="0"/>
              </a:rPr>
              <a:t>Objective</a:t>
            </a:r>
            <a:r>
              <a:rPr lang="en-US" sz="1200" dirty="0" smtClean="0">
                <a:latin typeface="Arial" pitchFamily="34" charset="0"/>
                <a:cs typeface="Arial" pitchFamily="34" charset="0"/>
              </a:rPr>
              <a:t>: Successfully launch the new candidate tracking system and ensure that it operates smoothly for all users.</a:t>
            </a:r>
          </a:p>
          <a:p>
            <a:pPr>
              <a:buNone/>
            </a:pPr>
            <a:r>
              <a:rPr lang="en-US" sz="1200" b="1" dirty="0" smtClean="0">
                <a:latin typeface="Arial" pitchFamily="34" charset="0"/>
                <a:cs typeface="Arial" pitchFamily="34" charset="0"/>
              </a:rPr>
              <a:t>Actions</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Pre-Go Live Check</a:t>
            </a:r>
            <a:r>
              <a:rPr lang="en-US" sz="1200" dirty="0" smtClean="0">
                <a:latin typeface="Arial" pitchFamily="34" charset="0"/>
                <a:cs typeface="Arial" pitchFamily="34" charset="0"/>
              </a:rPr>
              <a:t>: Conduct final testing to ensure that all core functionalities (candidate tracking, document management, compliance features) work as expected. Perform stress tests to simulate high loads on the system</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Deployment Strategy</a:t>
            </a:r>
            <a:r>
              <a:rPr lang="en-US" sz="1200" dirty="0" smtClean="0">
                <a:latin typeface="Arial" pitchFamily="34" charset="0"/>
                <a:cs typeface="Arial" pitchFamily="34" charset="0"/>
              </a:rPr>
              <a:t>: Roll out the system in phases. </a:t>
            </a:r>
          </a:p>
          <a:p>
            <a:pPr>
              <a:buNone/>
            </a:pPr>
            <a:r>
              <a:rPr lang="en-US" sz="1200" dirty="0" smtClean="0">
                <a:latin typeface="Arial" pitchFamily="34" charset="0"/>
                <a:cs typeface="Arial" pitchFamily="34" charset="0"/>
              </a:rPr>
              <a:t>For example:</a:t>
            </a:r>
          </a:p>
          <a:p>
            <a:pPr lvl="1">
              <a:buNone/>
            </a:pPr>
            <a:r>
              <a:rPr lang="en-US" sz="1200" b="1" dirty="0" smtClean="0">
                <a:latin typeface="Arial" pitchFamily="34" charset="0"/>
                <a:cs typeface="Arial" pitchFamily="34" charset="0"/>
              </a:rPr>
              <a:t>Pilot Launch</a:t>
            </a:r>
            <a:r>
              <a:rPr lang="en-US" sz="1200" dirty="0" smtClean="0">
                <a:latin typeface="Arial" pitchFamily="34" charset="0"/>
                <a:cs typeface="Arial" pitchFamily="34" charset="0"/>
              </a:rPr>
              <a:t>: Deploy the system to a small group of users (e.g., one department) to catch any last-minute issues before the full rollout.</a:t>
            </a:r>
          </a:p>
          <a:p>
            <a:pPr lvl="1">
              <a:buNone/>
            </a:pPr>
            <a:r>
              <a:rPr lang="en-US" sz="1200" b="1" dirty="0" smtClean="0">
                <a:latin typeface="Arial" pitchFamily="34" charset="0"/>
                <a:cs typeface="Arial" pitchFamily="34" charset="0"/>
              </a:rPr>
              <a:t>Full Rollout</a:t>
            </a:r>
            <a:r>
              <a:rPr lang="en-US" sz="1200" dirty="0" smtClean="0">
                <a:latin typeface="Arial" pitchFamily="34" charset="0"/>
                <a:cs typeface="Arial" pitchFamily="34" charset="0"/>
              </a:rPr>
              <a:t>: After the pilot phase, extend the system to all departments and branches, ensuring that all users are properly supported and have access to resources.</a:t>
            </a:r>
          </a:p>
          <a:p>
            <a:pPr>
              <a:buNone/>
            </a:pPr>
            <a:r>
              <a:rPr lang="en-US" sz="1200" b="1" dirty="0" smtClean="0">
                <a:latin typeface="Arial" pitchFamily="34" charset="0"/>
                <a:cs typeface="Arial" pitchFamily="34" charset="0"/>
              </a:rPr>
              <a:t>Post-Go Live Support</a:t>
            </a:r>
            <a:r>
              <a:rPr lang="en-US" sz="1200" dirty="0" smtClean="0">
                <a:latin typeface="Arial" pitchFamily="34" charset="0"/>
                <a:cs typeface="Arial" pitchFamily="34" charset="0"/>
              </a:rPr>
              <a:t>: After the system goes live, monitor its performance closely, addressing any technical issues that arise. Use Agile feedback loops to continue making improvements based on user experience and performance data</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Feedback Collection and Iteration</a:t>
            </a:r>
            <a:r>
              <a:rPr lang="en-US" sz="1200" dirty="0" smtClean="0">
                <a:latin typeface="Arial" pitchFamily="34" charset="0"/>
                <a:cs typeface="Arial" pitchFamily="34" charset="0"/>
              </a:rPr>
              <a:t>: Once the system is live, continuously collect user feedback through surveys and interviews to ensure the system meets expectations. Use Agile sprints to address any new issues or requests for new features in future updates.</a:t>
            </a:r>
          </a:p>
          <a:p>
            <a:pPr>
              <a:buNone/>
            </a:pPr>
            <a:endParaRPr lang="en-US" sz="1200" dirty="0" smtClean="0">
              <a:latin typeface="Arial" pitchFamily="34" charset="0"/>
              <a:cs typeface="Arial" pitchFamily="34" charset="0"/>
            </a:endParaRPr>
          </a:p>
          <a:p>
            <a:pPr>
              <a:buNone/>
            </a:pPr>
            <a:endParaRPr lang="en-US" sz="1200" dirty="0" smtClean="0">
              <a:latin typeface="Arial" pitchFamily="34" charset="0"/>
              <a:cs typeface="Arial" pitchFamily="34" charset="0"/>
            </a:endParaRPr>
          </a:p>
          <a:p>
            <a:pPr>
              <a:buNone/>
            </a:pPr>
            <a:endParaRPr lang="en-US" sz="1200" dirty="0" smtClean="0">
              <a:latin typeface="Arial" pitchFamily="34" charset="0"/>
              <a:cs typeface="Arial" pitchFamily="34" charset="0"/>
            </a:endParaRPr>
          </a:p>
          <a:p>
            <a:endParaRPr lang="en-US" sz="1200"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054617"/>
          </a:xfrm>
        </p:spPr>
        <p:txBody>
          <a:bodyPr>
            <a:noAutofit/>
          </a:bodyPr>
          <a:lstStyle/>
          <a:p>
            <a:r>
              <a:rPr lang="en-US" sz="1200" dirty="0" smtClean="0">
                <a:latin typeface="Arial" pitchFamily="34" charset="0"/>
                <a:cs typeface="Arial" pitchFamily="34" charset="0"/>
              </a:rPr>
              <a:t>By </a:t>
            </a:r>
            <a:r>
              <a:rPr lang="en-US" sz="1200" dirty="0" smtClean="0">
                <a:latin typeface="Arial" pitchFamily="34" charset="0"/>
                <a:cs typeface="Arial" pitchFamily="34" charset="0"/>
              </a:rPr>
              <a:t>following this methodical approach, using </a:t>
            </a:r>
            <a:r>
              <a:rPr lang="en-US" sz="1200" b="1" dirty="0" smtClean="0">
                <a:latin typeface="Arial" pitchFamily="34" charset="0"/>
                <a:cs typeface="Arial" pitchFamily="34" charset="0"/>
              </a:rPr>
              <a:t>Agile methodology</a:t>
            </a:r>
            <a:r>
              <a:rPr lang="en-US" sz="1200" dirty="0" smtClean="0">
                <a:latin typeface="Arial" pitchFamily="34" charset="0"/>
                <a:cs typeface="Arial" pitchFamily="34" charset="0"/>
              </a:rPr>
              <a:t> throughout the process ensures that the implementation of the </a:t>
            </a:r>
            <a:r>
              <a:rPr lang="en-US" sz="1200" b="1" dirty="0" smtClean="0">
                <a:latin typeface="Arial" pitchFamily="34" charset="0"/>
                <a:cs typeface="Arial" pitchFamily="34" charset="0"/>
              </a:rPr>
              <a:t>E-Soft-X software</a:t>
            </a:r>
            <a:r>
              <a:rPr lang="en-US" sz="1200" dirty="0" smtClean="0">
                <a:latin typeface="Arial" pitchFamily="34" charset="0"/>
                <a:cs typeface="Arial" pitchFamily="34" charset="0"/>
              </a:rPr>
              <a:t> in the banking sector is adaptive, iterative, and closely aligned with the needs of users</a:t>
            </a:r>
            <a:r>
              <a:rPr lang="en-US" sz="1200" dirty="0" smtClean="0">
                <a:latin typeface="Arial" pitchFamily="34" charset="0"/>
                <a:cs typeface="Arial" pitchFamily="34" charset="0"/>
              </a:rPr>
              <a:t>.</a:t>
            </a:r>
          </a:p>
          <a:p>
            <a:r>
              <a:rPr lang="en-US" sz="1200" dirty="0" smtClean="0">
                <a:latin typeface="Arial" pitchFamily="34" charset="0"/>
                <a:cs typeface="Arial" pitchFamily="34" charset="0"/>
              </a:rPr>
              <a:t> </a:t>
            </a:r>
            <a:r>
              <a:rPr lang="en-US" sz="1200" dirty="0" smtClean="0">
                <a:latin typeface="Arial" pitchFamily="34" charset="0"/>
                <a:cs typeface="Arial" pitchFamily="34" charset="0"/>
              </a:rPr>
              <a:t>Continuous feedback and testing ensure the solution evolves to meet both the operational needs and compliance requirements of the banking environment</a:t>
            </a:r>
            <a:r>
              <a:rPr lang="en-US" sz="1200" dirty="0" smtClean="0">
                <a:latin typeface="Arial" pitchFamily="34" charset="0"/>
                <a:cs typeface="Arial" pitchFamily="34" charset="0"/>
              </a:rPr>
              <a:t>.</a:t>
            </a:r>
          </a:p>
          <a:p>
            <a:pPr>
              <a:buNone/>
            </a:pPr>
            <a:r>
              <a:rPr lang="en-US" sz="1200" dirty="0" smtClean="0">
                <a:latin typeface="Arial" pitchFamily="34" charset="0"/>
                <a:cs typeface="Arial" pitchFamily="34" charset="0"/>
              </a:rPr>
              <a:t>The </a:t>
            </a:r>
            <a:r>
              <a:rPr lang="en-US" sz="1200" b="1" dirty="0" smtClean="0">
                <a:latin typeface="Arial" pitchFamily="34" charset="0"/>
                <a:cs typeface="Arial" pitchFamily="34" charset="0"/>
              </a:rPr>
              <a:t>steps involved</a:t>
            </a:r>
            <a:r>
              <a:rPr lang="en-US" sz="1200" dirty="0" smtClean="0">
                <a:latin typeface="Arial" pitchFamily="34" charset="0"/>
                <a:cs typeface="Arial" pitchFamily="34" charset="0"/>
              </a:rPr>
              <a:t> in applying Agile methodology to </a:t>
            </a:r>
            <a:r>
              <a:rPr lang="en-US" sz="1200" b="1" dirty="0" smtClean="0">
                <a:latin typeface="Arial" pitchFamily="34" charset="0"/>
                <a:cs typeface="Arial" pitchFamily="34" charset="0"/>
              </a:rPr>
              <a:t>Esoft X software</a:t>
            </a:r>
            <a:r>
              <a:rPr lang="en-US" sz="1200" dirty="0" smtClean="0">
                <a:latin typeface="Arial" pitchFamily="34" charset="0"/>
                <a:cs typeface="Arial" pitchFamily="34" charset="0"/>
              </a:rPr>
              <a:t> deployment and enhancement in the banking sector.</a:t>
            </a:r>
            <a:endParaRPr lang="en-US" sz="1200" dirty="0" smtClean="0">
              <a:latin typeface="Arial" pitchFamily="34" charset="0"/>
              <a:cs typeface="Arial" pitchFamily="34" charset="0"/>
            </a:endParaRPr>
          </a:p>
          <a:p>
            <a:pPr>
              <a:buFont typeface="+mj-lt"/>
              <a:buAutoNum type="arabicPeriod"/>
            </a:pPr>
            <a:r>
              <a:rPr lang="en-US" sz="1200" b="1" dirty="0" smtClean="0">
                <a:latin typeface="Arial" pitchFamily="34" charset="0"/>
                <a:cs typeface="Arial" pitchFamily="34" charset="0"/>
              </a:rPr>
              <a:t>Form the Agile Team</a:t>
            </a:r>
            <a:r>
              <a:rPr lang="en-US" sz="1200" dirty="0" smtClean="0">
                <a:latin typeface="Arial" pitchFamily="34" charset="0"/>
                <a:cs typeface="Arial" pitchFamily="34" charset="0"/>
              </a:rPr>
              <a:t>: Assemble a cross-functional team, including Product Owners, Scrum Master, Developers, QA, and Compliance Officers.</a:t>
            </a:r>
          </a:p>
          <a:p>
            <a:pPr>
              <a:buFont typeface="+mj-lt"/>
              <a:buAutoNum type="arabicPeriod"/>
            </a:pPr>
            <a:r>
              <a:rPr lang="en-US" sz="1200" b="1" dirty="0" smtClean="0">
                <a:latin typeface="Arial" pitchFamily="34" charset="0"/>
                <a:cs typeface="Arial" pitchFamily="34" charset="0"/>
              </a:rPr>
              <a:t>Define the Vision</a:t>
            </a:r>
            <a:r>
              <a:rPr lang="en-US" sz="1200" dirty="0" smtClean="0">
                <a:latin typeface="Arial" pitchFamily="34" charset="0"/>
                <a:cs typeface="Arial" pitchFamily="34" charset="0"/>
              </a:rPr>
              <a:t>: Establish clear business goals and objectives.</a:t>
            </a:r>
          </a:p>
          <a:p>
            <a:pPr>
              <a:buFont typeface="+mj-lt"/>
              <a:buAutoNum type="arabicPeriod"/>
            </a:pPr>
            <a:r>
              <a:rPr lang="en-US" sz="1200" b="1" dirty="0" smtClean="0">
                <a:latin typeface="Arial" pitchFamily="34" charset="0"/>
                <a:cs typeface="Arial" pitchFamily="34" charset="0"/>
              </a:rPr>
              <a:t>Create Product Backlog</a:t>
            </a:r>
            <a:r>
              <a:rPr lang="en-US" sz="1200" dirty="0" smtClean="0">
                <a:latin typeface="Arial" pitchFamily="34" charset="0"/>
                <a:cs typeface="Arial" pitchFamily="34" charset="0"/>
              </a:rPr>
              <a:t>: Define and prioritize user stories based on business needs, regulatory requirements, and stakeholder feedback.</a:t>
            </a:r>
          </a:p>
          <a:p>
            <a:pPr>
              <a:buFont typeface="+mj-lt"/>
              <a:buAutoNum type="arabicPeriod"/>
            </a:pPr>
            <a:r>
              <a:rPr lang="en-US" sz="1200" b="1" dirty="0" smtClean="0">
                <a:latin typeface="Arial" pitchFamily="34" charset="0"/>
                <a:cs typeface="Arial" pitchFamily="34" charset="0"/>
              </a:rPr>
              <a:t>Sprint Planning</a:t>
            </a:r>
            <a:r>
              <a:rPr lang="en-US" sz="1200" dirty="0" smtClean="0">
                <a:latin typeface="Arial" pitchFamily="34" charset="0"/>
                <a:cs typeface="Arial" pitchFamily="34" charset="0"/>
              </a:rPr>
              <a:t>: Select high-priority user stories for the sprint and define sprint goals.</a:t>
            </a:r>
          </a:p>
          <a:p>
            <a:pPr>
              <a:buFont typeface="+mj-lt"/>
              <a:buAutoNum type="arabicPeriod"/>
            </a:pPr>
            <a:r>
              <a:rPr lang="en-US" sz="1200" b="1" dirty="0" smtClean="0">
                <a:latin typeface="Arial" pitchFamily="34" charset="0"/>
                <a:cs typeface="Arial" pitchFamily="34" charset="0"/>
              </a:rPr>
              <a:t>Sprint Execution</a:t>
            </a:r>
            <a:r>
              <a:rPr lang="en-US" sz="1200" dirty="0" smtClean="0">
                <a:latin typeface="Arial" pitchFamily="34" charset="0"/>
                <a:cs typeface="Arial" pitchFamily="34" charset="0"/>
              </a:rPr>
              <a:t>: Develop, test, and integrate features in iterative cycles, ensuring collaboration and frequent feedback.</a:t>
            </a:r>
          </a:p>
          <a:p>
            <a:pPr>
              <a:buFont typeface="+mj-lt"/>
              <a:buAutoNum type="arabicPeriod"/>
            </a:pPr>
            <a:r>
              <a:rPr lang="en-US" sz="1200" b="1" dirty="0" smtClean="0">
                <a:latin typeface="Arial" pitchFamily="34" charset="0"/>
                <a:cs typeface="Arial" pitchFamily="34" charset="0"/>
              </a:rPr>
              <a:t>Continuous Testing</a:t>
            </a:r>
            <a:r>
              <a:rPr lang="en-US" sz="1200" dirty="0" smtClean="0">
                <a:latin typeface="Arial" pitchFamily="34" charset="0"/>
                <a:cs typeface="Arial" pitchFamily="34" charset="0"/>
              </a:rPr>
              <a:t>: Conduct ongoing testing, including security, compliance, and functional testing.</a:t>
            </a:r>
          </a:p>
          <a:p>
            <a:pPr>
              <a:buFont typeface="+mj-lt"/>
              <a:buAutoNum type="arabicPeriod"/>
            </a:pPr>
            <a:r>
              <a:rPr lang="en-US" sz="1200" b="1" dirty="0" smtClean="0">
                <a:latin typeface="Arial" pitchFamily="34" charset="0"/>
                <a:cs typeface="Arial" pitchFamily="34" charset="0"/>
              </a:rPr>
              <a:t>Sprint Review</a:t>
            </a:r>
            <a:r>
              <a:rPr lang="en-US" sz="1200" dirty="0" smtClean="0">
                <a:latin typeface="Arial" pitchFamily="34" charset="0"/>
                <a:cs typeface="Arial" pitchFamily="34" charset="0"/>
              </a:rPr>
              <a:t>: Present completed work to stakeholders and gather feedback.</a:t>
            </a:r>
          </a:p>
          <a:p>
            <a:pPr>
              <a:buFont typeface="+mj-lt"/>
              <a:buAutoNum type="arabicPeriod"/>
            </a:pPr>
            <a:r>
              <a:rPr lang="en-US" sz="1200" b="1" dirty="0" smtClean="0">
                <a:latin typeface="Arial" pitchFamily="34" charset="0"/>
                <a:cs typeface="Arial" pitchFamily="34" charset="0"/>
              </a:rPr>
              <a:t>Sprint Retrospective</a:t>
            </a:r>
            <a:r>
              <a:rPr lang="en-US" sz="1200" dirty="0" smtClean="0">
                <a:latin typeface="Arial" pitchFamily="34" charset="0"/>
                <a:cs typeface="Arial" pitchFamily="34" charset="0"/>
              </a:rPr>
              <a:t>: Reflect on the sprint to identify areas for improvement.</a:t>
            </a:r>
          </a:p>
          <a:p>
            <a:pPr>
              <a:buFont typeface="+mj-lt"/>
              <a:buAutoNum type="arabicPeriod"/>
            </a:pPr>
            <a:r>
              <a:rPr lang="en-US" sz="1200" b="1" dirty="0" smtClean="0">
                <a:latin typeface="Arial" pitchFamily="34" charset="0"/>
                <a:cs typeface="Arial" pitchFamily="34" charset="0"/>
              </a:rPr>
              <a:t>Reprioritize Backlog</a:t>
            </a:r>
            <a:r>
              <a:rPr lang="en-US" sz="1200" dirty="0" smtClean="0">
                <a:latin typeface="Arial" pitchFamily="34" charset="0"/>
                <a:cs typeface="Arial" pitchFamily="34" charset="0"/>
              </a:rPr>
              <a:t>: Adjust backlog based on feedback and changing business needs.</a:t>
            </a:r>
          </a:p>
          <a:p>
            <a:pPr>
              <a:buFont typeface="+mj-lt"/>
              <a:buAutoNum type="arabicPeriod"/>
            </a:pPr>
            <a:r>
              <a:rPr lang="en-US" sz="1200" b="1" dirty="0" smtClean="0">
                <a:latin typeface="Arial" pitchFamily="34" charset="0"/>
                <a:cs typeface="Arial" pitchFamily="34" charset="0"/>
              </a:rPr>
              <a:t>Repeat Sprints</a:t>
            </a:r>
            <a:r>
              <a:rPr lang="en-US" sz="1200" dirty="0" smtClean="0">
                <a:latin typeface="Arial" pitchFamily="34" charset="0"/>
                <a:cs typeface="Arial" pitchFamily="34" charset="0"/>
              </a:rPr>
              <a:t>: Continue the iterative process, delivering small, working increments of software.</a:t>
            </a:r>
          </a:p>
          <a:p>
            <a:pPr>
              <a:buFont typeface="+mj-lt"/>
              <a:buAutoNum type="arabicPeriod"/>
            </a:pPr>
            <a:r>
              <a:rPr lang="en-US" sz="1200" b="1" dirty="0" smtClean="0">
                <a:latin typeface="Arial" pitchFamily="34" charset="0"/>
                <a:cs typeface="Arial" pitchFamily="34" charset="0"/>
              </a:rPr>
              <a:t>User Acceptance Testing (UAT)</a:t>
            </a:r>
            <a:r>
              <a:rPr lang="en-US" sz="1200" dirty="0" smtClean="0">
                <a:latin typeface="Arial" pitchFamily="34" charset="0"/>
                <a:cs typeface="Arial" pitchFamily="34" charset="0"/>
              </a:rPr>
              <a:t>: Ensure that the software meets the needs of end-users and complies with regulations.</a:t>
            </a:r>
          </a:p>
          <a:p>
            <a:pPr>
              <a:buFont typeface="+mj-lt"/>
              <a:buAutoNum type="arabicPeriod"/>
            </a:pPr>
            <a:r>
              <a:rPr lang="en-US" sz="1200" b="1" dirty="0" smtClean="0">
                <a:latin typeface="Arial" pitchFamily="34" charset="0"/>
                <a:cs typeface="Arial" pitchFamily="34" charset="0"/>
              </a:rPr>
              <a:t>Deployment</a:t>
            </a:r>
            <a:r>
              <a:rPr lang="en-US" sz="1200" dirty="0" smtClean="0">
                <a:latin typeface="Arial" pitchFamily="34" charset="0"/>
                <a:cs typeface="Arial" pitchFamily="34" charset="0"/>
              </a:rPr>
              <a:t>: Deploy the software incrementally, ensuring a smooth transition.</a:t>
            </a:r>
          </a:p>
          <a:p>
            <a:pPr>
              <a:buFont typeface="+mj-lt"/>
              <a:buAutoNum type="arabicPeriod"/>
            </a:pPr>
            <a:r>
              <a:rPr lang="en-US" sz="1200" b="1" dirty="0" smtClean="0">
                <a:latin typeface="Arial" pitchFamily="34" charset="0"/>
                <a:cs typeface="Arial" pitchFamily="34" charset="0"/>
              </a:rPr>
              <a:t>Continuous Improvement</a:t>
            </a:r>
            <a:r>
              <a:rPr lang="en-US" sz="1200" dirty="0" smtClean="0">
                <a:latin typeface="Arial" pitchFamily="34" charset="0"/>
                <a:cs typeface="Arial" pitchFamily="34" charset="0"/>
              </a:rPr>
              <a:t>: Keep iterating on the software post-deployment to maintain alignment with evolving needs and regulatory changes.</a:t>
            </a:r>
          </a:p>
          <a:p>
            <a:pPr>
              <a:buNone/>
            </a:pPr>
            <a:endParaRPr lang="en-US" sz="1200" dirty="0" smtClean="0">
              <a:latin typeface="Arial" pitchFamily="34" charset="0"/>
              <a:cs typeface="Arial" pitchFamily="34" charset="0"/>
            </a:endParaRPr>
          </a:p>
          <a:p>
            <a:pPr>
              <a:buNone/>
            </a:pPr>
            <a:endParaRPr lang="en-US" sz="1200" dirty="0" smtClean="0">
              <a:latin typeface="Arial" pitchFamily="34" charset="0"/>
              <a:cs typeface="Arial" pitchFamily="34" charset="0"/>
            </a:endParaRPr>
          </a:p>
          <a:p>
            <a:pPr>
              <a:buNone/>
            </a:pPr>
            <a:endParaRPr lang="en-US" sz="1200"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a:bodyPr>
          <a:lstStyle/>
          <a:p>
            <a:r>
              <a:rPr lang="en-US" sz="2800" b="1" dirty="0" smtClean="0">
                <a:latin typeface="Arial" pitchFamily="34" charset="0"/>
                <a:cs typeface="Arial" pitchFamily="34" charset="0"/>
              </a:rPr>
              <a:t>Resources: </a:t>
            </a:r>
            <a:endParaRPr lang="en-US" sz="2800" b="1" dirty="0">
              <a:latin typeface="Arial" pitchFamily="34" charset="0"/>
              <a:cs typeface="Arial" pitchFamily="34" charset="0"/>
            </a:endParaRPr>
          </a:p>
        </p:txBody>
      </p:sp>
      <p:sp>
        <p:nvSpPr>
          <p:cNvPr id="3" name="Content Placeholder 2"/>
          <p:cNvSpPr>
            <a:spLocks noGrp="1"/>
          </p:cNvSpPr>
          <p:nvPr>
            <p:ph idx="1"/>
          </p:nvPr>
        </p:nvSpPr>
        <p:spPr>
          <a:xfrm>
            <a:off x="457200" y="1142984"/>
            <a:ext cx="8229600" cy="4983179"/>
          </a:xfrm>
        </p:spPr>
        <p:txBody>
          <a:bodyPr>
            <a:noAutofit/>
          </a:bodyPr>
          <a:lstStyle/>
          <a:p>
            <a:pPr>
              <a:buNone/>
            </a:pPr>
            <a:r>
              <a:rPr lang="en-US" sz="1200" b="1" dirty="0" smtClean="0">
                <a:latin typeface="Arial" pitchFamily="34" charset="0"/>
                <a:cs typeface="Arial" pitchFamily="34" charset="0"/>
              </a:rPr>
              <a:t>1. People</a:t>
            </a:r>
          </a:p>
          <a:p>
            <a:pPr>
              <a:buNone/>
            </a:pPr>
            <a:r>
              <a:rPr lang="en-US" sz="1200" b="1" dirty="0" smtClean="0">
                <a:latin typeface="Arial" pitchFamily="34" charset="0"/>
                <a:cs typeface="Arial" pitchFamily="34" charset="0"/>
              </a:rPr>
              <a:t>Project Team Members</a:t>
            </a:r>
            <a:r>
              <a:rPr lang="en-US" sz="1200" dirty="0" smtClean="0">
                <a:latin typeface="Arial" pitchFamily="34" charset="0"/>
                <a:cs typeface="Arial" pitchFamily="34" charset="0"/>
              </a:rPr>
              <a:t>: The team should consist of both the client community and the ITS (Information Technology Services) team </a:t>
            </a:r>
            <a:r>
              <a:rPr lang="en-US" sz="1200" dirty="0" smtClean="0">
                <a:latin typeface="Arial" pitchFamily="34" charset="0"/>
                <a:cs typeface="Arial" pitchFamily="34" charset="0"/>
              </a:rPr>
              <a:t>members.</a:t>
            </a:r>
          </a:p>
          <a:p>
            <a:pPr>
              <a:buNone/>
            </a:pPr>
            <a:r>
              <a:rPr lang="en-US" sz="1200" b="1" dirty="0" smtClean="0">
                <a:latin typeface="Arial" pitchFamily="34" charset="0"/>
                <a:cs typeface="Arial" pitchFamily="34" charset="0"/>
              </a:rPr>
              <a:t>Client </a:t>
            </a:r>
            <a:r>
              <a:rPr lang="en-US" sz="1200" b="1" dirty="0" smtClean="0">
                <a:latin typeface="Arial" pitchFamily="34" charset="0"/>
                <a:cs typeface="Arial" pitchFamily="34" charset="0"/>
              </a:rPr>
              <a:t>Community</a:t>
            </a:r>
            <a:r>
              <a:rPr lang="en-US" sz="1200" dirty="0" smtClean="0">
                <a:latin typeface="Arial" pitchFamily="34" charset="0"/>
                <a:cs typeface="Arial" pitchFamily="34" charset="0"/>
              </a:rPr>
              <a:t>: Involved in domain knowledge, requirements gathering, and </a:t>
            </a:r>
            <a:r>
              <a:rPr lang="en-US" sz="1200" dirty="0" smtClean="0">
                <a:latin typeface="Arial" pitchFamily="34" charset="0"/>
                <a:cs typeface="Arial" pitchFamily="34" charset="0"/>
              </a:rPr>
              <a:t>validation.</a:t>
            </a:r>
          </a:p>
          <a:p>
            <a:pPr>
              <a:buNone/>
            </a:pPr>
            <a:r>
              <a:rPr lang="en-US" sz="1200" b="1" dirty="0" smtClean="0">
                <a:latin typeface="Arial" pitchFamily="34" charset="0"/>
                <a:cs typeface="Arial" pitchFamily="34" charset="0"/>
              </a:rPr>
              <a:t>ITS </a:t>
            </a:r>
            <a:r>
              <a:rPr lang="en-US" sz="1200" b="1" dirty="0" smtClean="0">
                <a:latin typeface="Arial" pitchFamily="34" charset="0"/>
                <a:cs typeface="Arial" pitchFamily="34" charset="0"/>
              </a:rPr>
              <a:t>Team</a:t>
            </a:r>
            <a:r>
              <a:rPr lang="en-US" sz="1200" dirty="0" smtClean="0">
                <a:latin typeface="Arial" pitchFamily="34" charset="0"/>
                <a:cs typeface="Arial" pitchFamily="34" charset="0"/>
              </a:rPr>
              <a:t>: Includes developers, testers, project managers, and possibly infrastructure support for implementation.</a:t>
            </a:r>
          </a:p>
          <a:p>
            <a:pPr>
              <a:buNone/>
            </a:pPr>
            <a:r>
              <a:rPr lang="en-US" sz="1200" b="1" dirty="0" smtClean="0">
                <a:latin typeface="Arial" pitchFamily="34" charset="0"/>
                <a:cs typeface="Arial" pitchFamily="34" charset="0"/>
              </a:rPr>
              <a:t>2. </a:t>
            </a:r>
            <a:r>
              <a:rPr lang="en-US" sz="1200" b="1" dirty="0" smtClean="0">
                <a:latin typeface="Arial" pitchFamily="34" charset="0"/>
                <a:cs typeface="Arial" pitchFamily="34" charset="0"/>
              </a:rPr>
              <a:t>Time: </a:t>
            </a:r>
            <a:r>
              <a:rPr lang="en-US" sz="1200" dirty="0" smtClean="0">
                <a:latin typeface="Arial" pitchFamily="34" charset="0"/>
                <a:cs typeface="Arial" pitchFamily="34" charset="0"/>
              </a:rPr>
              <a:t>The </a:t>
            </a:r>
            <a:r>
              <a:rPr lang="en-US" sz="1200" dirty="0" smtClean="0">
                <a:latin typeface="Arial" pitchFamily="34" charset="0"/>
                <a:cs typeface="Arial" pitchFamily="34" charset="0"/>
              </a:rPr>
              <a:t>project needs to be completed within a given number of months (represented as &lt;&lt;n&gt;&gt; in your text</a:t>
            </a:r>
            <a:r>
              <a:rPr lang="en-US" sz="1200" dirty="0" smtClean="0">
                <a:latin typeface="Arial" pitchFamily="34" charset="0"/>
                <a:cs typeface="Arial" pitchFamily="34" charset="0"/>
              </a:rPr>
              <a:t>).</a:t>
            </a:r>
          </a:p>
          <a:p>
            <a:pPr>
              <a:buNone/>
            </a:pPr>
            <a:r>
              <a:rPr lang="en-US" sz="1200" dirty="0" smtClean="0">
                <a:latin typeface="Arial" pitchFamily="34" charset="0"/>
                <a:cs typeface="Arial" pitchFamily="34" charset="0"/>
              </a:rPr>
              <a:t>Consider </a:t>
            </a:r>
            <a:r>
              <a:rPr lang="en-US" sz="1200" dirty="0" smtClean="0">
                <a:latin typeface="Arial" pitchFamily="34" charset="0"/>
                <a:cs typeface="Arial" pitchFamily="34" charset="0"/>
              </a:rPr>
              <a:t>using </a:t>
            </a:r>
            <a:r>
              <a:rPr lang="en-US" sz="1200" b="1" dirty="0" smtClean="0">
                <a:latin typeface="Arial" pitchFamily="34" charset="0"/>
                <a:cs typeface="Arial" pitchFamily="34" charset="0"/>
              </a:rPr>
              <a:t>Sprints</a:t>
            </a:r>
            <a:r>
              <a:rPr lang="en-US" sz="1200" dirty="0" smtClean="0">
                <a:latin typeface="Arial" pitchFamily="34" charset="0"/>
                <a:cs typeface="Arial" pitchFamily="34" charset="0"/>
              </a:rPr>
              <a:t> (e.g., 2–4 weeks) in Agile methodology to break the project into smaller, manageable </a:t>
            </a:r>
            <a:r>
              <a:rPr lang="en-US" sz="1200" dirty="0" smtClean="0">
                <a:latin typeface="Arial" pitchFamily="34" charset="0"/>
                <a:cs typeface="Arial" pitchFamily="34" charset="0"/>
              </a:rPr>
              <a:t>tasks.</a:t>
            </a:r>
            <a:endParaRPr lang="en-US" sz="1200" dirty="0" smtClean="0">
              <a:latin typeface="Arial" pitchFamily="34" charset="0"/>
              <a:cs typeface="Arial" pitchFamily="34" charset="0"/>
            </a:endParaRPr>
          </a:p>
          <a:p>
            <a:pPr>
              <a:buNone/>
            </a:pPr>
            <a:r>
              <a:rPr lang="en-US" sz="1200" dirty="0" smtClean="0">
                <a:latin typeface="Arial" pitchFamily="34" charset="0"/>
                <a:cs typeface="Arial" pitchFamily="34" charset="0"/>
              </a:rPr>
              <a:t>Each </a:t>
            </a:r>
            <a:r>
              <a:rPr lang="en-US" sz="1200" dirty="0" smtClean="0">
                <a:latin typeface="Arial" pitchFamily="34" charset="0"/>
                <a:cs typeface="Arial" pitchFamily="34" charset="0"/>
              </a:rPr>
              <a:t>sprint should have clear deliverables and review points (Sprint reviews and retrospectives).</a:t>
            </a:r>
          </a:p>
          <a:p>
            <a:pPr>
              <a:buNone/>
            </a:pPr>
            <a:r>
              <a:rPr lang="en-US" sz="1200" b="1" dirty="0" smtClean="0">
                <a:latin typeface="Arial" pitchFamily="34" charset="0"/>
                <a:cs typeface="Arial" pitchFamily="34" charset="0"/>
              </a:rPr>
              <a:t>3. </a:t>
            </a:r>
            <a:r>
              <a:rPr lang="en-US" sz="1200" b="1" dirty="0" smtClean="0">
                <a:latin typeface="Arial" pitchFamily="34" charset="0"/>
                <a:cs typeface="Arial" pitchFamily="34" charset="0"/>
              </a:rPr>
              <a:t>Budget: </a:t>
            </a:r>
            <a:r>
              <a:rPr lang="en-US" sz="1200" dirty="0" smtClean="0">
                <a:latin typeface="Arial" pitchFamily="34" charset="0"/>
                <a:cs typeface="Arial" pitchFamily="34" charset="0"/>
              </a:rPr>
              <a:t>The </a:t>
            </a:r>
            <a:r>
              <a:rPr lang="en-US" sz="1200" dirty="0" smtClean="0">
                <a:latin typeface="Arial" pitchFamily="34" charset="0"/>
                <a:cs typeface="Arial" pitchFamily="34" charset="0"/>
              </a:rPr>
              <a:t>budget allocated for hardware, software, training, and services should not exceed a certain amount (represented as Rs. 0000.00).</a:t>
            </a:r>
          </a:p>
          <a:p>
            <a:pPr lvl="1">
              <a:buNone/>
            </a:pPr>
            <a:r>
              <a:rPr lang="en-US" sz="1200" b="1" dirty="0" smtClean="0">
                <a:latin typeface="Arial" pitchFamily="34" charset="0"/>
                <a:cs typeface="Arial" pitchFamily="34" charset="0"/>
              </a:rPr>
              <a:t>Hardware</a:t>
            </a:r>
            <a:r>
              <a:rPr lang="en-US" sz="1200" dirty="0" smtClean="0">
                <a:latin typeface="Arial" pitchFamily="34" charset="0"/>
                <a:cs typeface="Arial" pitchFamily="34" charset="0"/>
              </a:rPr>
              <a:t>: Servers, devices, or any physical infrastructure needed.</a:t>
            </a:r>
          </a:p>
          <a:p>
            <a:pPr lvl="1">
              <a:buNone/>
            </a:pPr>
            <a:r>
              <a:rPr lang="en-US" sz="1200" b="1" dirty="0" smtClean="0">
                <a:latin typeface="Arial" pitchFamily="34" charset="0"/>
                <a:cs typeface="Arial" pitchFamily="34" charset="0"/>
              </a:rPr>
              <a:t>Software</a:t>
            </a:r>
            <a:r>
              <a:rPr lang="en-US" sz="1200" dirty="0" smtClean="0">
                <a:latin typeface="Arial" pitchFamily="34" charset="0"/>
                <a:cs typeface="Arial" pitchFamily="34" charset="0"/>
              </a:rPr>
              <a:t>: Licensing for the software, including any third-party tools or frameworks.</a:t>
            </a:r>
          </a:p>
          <a:p>
            <a:pPr lvl="1">
              <a:buNone/>
            </a:pPr>
            <a:r>
              <a:rPr lang="en-US" sz="1200" b="1" dirty="0" smtClean="0">
                <a:latin typeface="Arial" pitchFamily="34" charset="0"/>
                <a:cs typeface="Arial" pitchFamily="34" charset="0"/>
              </a:rPr>
              <a:t>Training</a:t>
            </a:r>
            <a:r>
              <a:rPr lang="en-US" sz="1200" dirty="0" smtClean="0">
                <a:latin typeface="Arial" pitchFamily="34" charset="0"/>
                <a:cs typeface="Arial" pitchFamily="34" charset="0"/>
              </a:rPr>
              <a:t>: For both your team and any end-users who will interact with the system.</a:t>
            </a:r>
          </a:p>
          <a:p>
            <a:pPr lvl="1">
              <a:buNone/>
            </a:pPr>
            <a:r>
              <a:rPr lang="en-US" sz="1200" b="1" dirty="0" smtClean="0">
                <a:latin typeface="Arial" pitchFamily="34" charset="0"/>
                <a:cs typeface="Arial" pitchFamily="34" charset="0"/>
              </a:rPr>
              <a:t>Services</a:t>
            </a:r>
            <a:r>
              <a:rPr lang="en-US" sz="1200" dirty="0" smtClean="0">
                <a:latin typeface="Arial" pitchFamily="34" charset="0"/>
                <a:cs typeface="Arial" pitchFamily="34" charset="0"/>
              </a:rPr>
              <a:t>: External services like consultancy, integration help, or additional testing resources.</a:t>
            </a:r>
          </a:p>
          <a:p>
            <a:pPr>
              <a:buNone/>
            </a:pPr>
            <a:r>
              <a:rPr lang="en-US" sz="1200" b="1" dirty="0" smtClean="0">
                <a:latin typeface="Arial" pitchFamily="34" charset="0"/>
                <a:cs typeface="Arial" pitchFamily="34" charset="0"/>
              </a:rPr>
              <a:t>4. Other </a:t>
            </a:r>
            <a:r>
              <a:rPr lang="en-US" sz="1200" b="1" dirty="0" smtClean="0">
                <a:latin typeface="Arial" pitchFamily="34" charset="0"/>
                <a:cs typeface="Arial" pitchFamily="34" charset="0"/>
              </a:rPr>
              <a:t>Resources:</a:t>
            </a:r>
            <a:endParaRPr lang="en-US" sz="1200" b="1" dirty="0" smtClean="0">
              <a:latin typeface="Arial" pitchFamily="34" charset="0"/>
              <a:cs typeface="Arial" pitchFamily="34" charset="0"/>
            </a:endParaRPr>
          </a:p>
          <a:p>
            <a:pPr>
              <a:buNone/>
            </a:pPr>
            <a:r>
              <a:rPr lang="en-US" sz="1200" dirty="0" smtClean="0">
                <a:latin typeface="Arial" pitchFamily="34" charset="0"/>
                <a:cs typeface="Arial" pitchFamily="34" charset="0"/>
              </a:rPr>
              <a:t>This includes evaluations of third-party software, site visits, and reports related to the implementation.</a:t>
            </a:r>
          </a:p>
          <a:p>
            <a:pPr>
              <a:buNone/>
            </a:pPr>
            <a:r>
              <a:rPr lang="en-US" sz="1200" b="1" dirty="0" smtClean="0">
                <a:latin typeface="Arial" pitchFamily="34" charset="0"/>
                <a:cs typeface="Arial" pitchFamily="34" charset="0"/>
              </a:rPr>
              <a:t>Third-party software evaluation</a:t>
            </a:r>
            <a:r>
              <a:rPr lang="en-US" sz="1200" dirty="0" smtClean="0">
                <a:latin typeface="Arial" pitchFamily="34" charset="0"/>
                <a:cs typeface="Arial" pitchFamily="34" charset="0"/>
              </a:rPr>
              <a:t>: For determining if additional software packages (e.g., for specific functionalities like reporting or analytics) should be integrated into the solution.</a:t>
            </a:r>
          </a:p>
          <a:p>
            <a:pPr>
              <a:buNone/>
            </a:pPr>
            <a:r>
              <a:rPr lang="en-US" sz="1200" b="1" dirty="0" smtClean="0">
                <a:latin typeface="Arial" pitchFamily="34" charset="0"/>
                <a:cs typeface="Arial" pitchFamily="34" charset="0"/>
              </a:rPr>
              <a:t>Site visits</a:t>
            </a:r>
            <a:r>
              <a:rPr lang="en-US" sz="1200" dirty="0" smtClean="0">
                <a:latin typeface="Arial" pitchFamily="34" charset="0"/>
                <a:cs typeface="Arial" pitchFamily="34" charset="0"/>
              </a:rPr>
              <a:t>: Visits to client sites or vendors to ensure that the infrastructure or processes align with the implementation.</a:t>
            </a:r>
          </a:p>
          <a:p>
            <a:pPr>
              <a:buNone/>
            </a:pPr>
            <a:r>
              <a:rPr lang="en-US" sz="1200" b="1" dirty="0" smtClean="0">
                <a:latin typeface="Arial" pitchFamily="34" charset="0"/>
                <a:cs typeface="Arial" pitchFamily="34" charset="0"/>
              </a:rPr>
              <a:t>Dataquest reports</a:t>
            </a:r>
            <a:r>
              <a:rPr lang="en-US" sz="1200" dirty="0" smtClean="0">
                <a:latin typeface="Arial" pitchFamily="34" charset="0"/>
                <a:cs typeface="Arial" pitchFamily="34" charset="0"/>
              </a:rPr>
              <a:t>: Reports and insights that might help in making informed decisions on various aspects of the project.</a:t>
            </a:r>
          </a:p>
          <a:p>
            <a:pPr lvl="1">
              <a:buNone/>
            </a:pPr>
            <a:r>
              <a:rPr lang="en-US" sz="1200" dirty="0" smtClean="0">
                <a:latin typeface="Arial" pitchFamily="34" charset="0"/>
                <a:cs typeface="Arial" pitchFamily="34" charset="0"/>
              </a:rPr>
              <a:t>Budget for these items should also be managed carefully to not exceed the specified amount (Rs. 0000.00).</a:t>
            </a:r>
          </a:p>
          <a:p>
            <a:pPr>
              <a:buNone/>
            </a:pPr>
            <a:endParaRPr lang="en-US" sz="1200"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Risks and Dependencies: </a:t>
            </a:r>
            <a:endParaRPr lang="en-US" sz="2800" b="1" dirty="0">
              <a:latin typeface="Arial" pitchFamily="34" charset="0"/>
              <a:cs typeface="Arial" pitchFamily="34" charset="0"/>
            </a:endParaRPr>
          </a:p>
        </p:txBody>
      </p:sp>
      <p:sp>
        <p:nvSpPr>
          <p:cNvPr id="3" name="Content Placeholder 2"/>
          <p:cNvSpPr>
            <a:spLocks noGrp="1"/>
          </p:cNvSpPr>
          <p:nvPr>
            <p:ph idx="1"/>
          </p:nvPr>
        </p:nvSpPr>
        <p:spPr>
          <a:xfrm>
            <a:off x="457200" y="1285860"/>
            <a:ext cx="8229600" cy="4840303"/>
          </a:xfrm>
        </p:spPr>
        <p:txBody>
          <a:bodyPr>
            <a:normAutofit/>
          </a:bodyPr>
          <a:lstStyle/>
          <a:p>
            <a:pPr>
              <a:buNone/>
            </a:pPr>
            <a:r>
              <a:rPr lang="en-US" sz="1200" dirty="0" smtClean="0">
                <a:latin typeface="Arial" pitchFamily="34" charset="0"/>
                <a:cs typeface="Arial" pitchFamily="34" charset="0"/>
              </a:rPr>
              <a:t>When applying Agile methodology to a project involving a solution like </a:t>
            </a:r>
            <a:r>
              <a:rPr lang="en-US" sz="1200" b="1" dirty="0" smtClean="0">
                <a:latin typeface="Arial" pitchFamily="34" charset="0"/>
                <a:cs typeface="Arial" pitchFamily="34" charset="0"/>
              </a:rPr>
              <a:t>E-</a:t>
            </a:r>
            <a:r>
              <a:rPr lang="en-US" sz="1200" b="1" dirty="0" err="1" smtClean="0">
                <a:latin typeface="Arial" pitchFamily="34" charset="0"/>
                <a:cs typeface="Arial" pitchFamily="34" charset="0"/>
              </a:rPr>
              <a:t>softeX</a:t>
            </a:r>
            <a:r>
              <a:rPr lang="en-US" sz="1200" b="1" dirty="0" smtClean="0">
                <a:latin typeface="Arial" pitchFamily="34" charset="0"/>
                <a:cs typeface="Arial" pitchFamily="34" charset="0"/>
              </a:rPr>
              <a:t> </a:t>
            </a:r>
            <a:r>
              <a:rPr lang="en-US" sz="1200" b="1" dirty="0" smtClean="0">
                <a:latin typeface="Arial" pitchFamily="34" charset="0"/>
                <a:cs typeface="Arial" pitchFamily="34" charset="0"/>
              </a:rPr>
              <a:t>Software</a:t>
            </a:r>
            <a:r>
              <a:rPr lang="en-US" sz="1200" dirty="0" smtClean="0">
                <a:latin typeface="Arial" pitchFamily="34" charset="0"/>
                <a:cs typeface="Arial" pitchFamily="34" charset="0"/>
              </a:rPr>
              <a:t>, the </a:t>
            </a:r>
            <a:r>
              <a:rPr lang="en-US" sz="1200" b="1" dirty="0" smtClean="0">
                <a:latin typeface="Arial" pitchFamily="34" charset="0"/>
                <a:cs typeface="Arial" pitchFamily="34" charset="0"/>
              </a:rPr>
              <a:t>risks and dependencies</a:t>
            </a:r>
            <a:r>
              <a:rPr lang="en-US" sz="1200" dirty="0" smtClean="0">
                <a:latin typeface="Arial" pitchFamily="34" charset="0"/>
                <a:cs typeface="Arial" pitchFamily="34" charset="0"/>
              </a:rPr>
              <a:t> </a:t>
            </a:r>
            <a:r>
              <a:rPr lang="en-US" sz="1200" dirty="0" smtClean="0">
                <a:latin typeface="Arial" pitchFamily="34" charset="0"/>
                <a:cs typeface="Arial" pitchFamily="34" charset="0"/>
              </a:rPr>
              <a:t>we have outlined </a:t>
            </a:r>
            <a:r>
              <a:rPr lang="en-US" sz="1200" dirty="0" smtClean="0">
                <a:latin typeface="Arial" pitchFamily="34" charset="0"/>
                <a:cs typeface="Arial" pitchFamily="34" charset="0"/>
              </a:rPr>
              <a:t>are critical to managing expectations, addressing stakeholder concerns, and ensuring smooth implementation. Let’s break down the risks and dependencies </a:t>
            </a:r>
            <a:r>
              <a:rPr lang="en-US" sz="1200" dirty="0" smtClean="0">
                <a:latin typeface="Arial" pitchFamily="34" charset="0"/>
                <a:cs typeface="Arial" pitchFamily="34" charset="0"/>
              </a:rPr>
              <a:t>and </a:t>
            </a:r>
            <a:r>
              <a:rPr lang="en-US" sz="1200" dirty="0" smtClean="0">
                <a:latin typeface="Arial" pitchFamily="34" charset="0"/>
                <a:cs typeface="Arial" pitchFamily="34" charset="0"/>
              </a:rPr>
              <a:t>how Agile can be leveraged to mitigate them</a:t>
            </a:r>
            <a:r>
              <a:rPr lang="en-US" sz="1200" dirty="0" smtClean="0">
                <a:latin typeface="Arial" pitchFamily="34" charset="0"/>
                <a:cs typeface="Arial" pitchFamily="34" charset="0"/>
              </a:rPr>
              <a:t>:</a:t>
            </a:r>
          </a:p>
          <a:p>
            <a:pPr>
              <a:buNone/>
            </a:pPr>
            <a:r>
              <a:rPr lang="en-US" sz="1400" b="1" dirty="0" smtClean="0">
                <a:latin typeface="Arial" pitchFamily="34" charset="0"/>
                <a:cs typeface="Arial" pitchFamily="34" charset="0"/>
              </a:rPr>
              <a:t>Risks:</a:t>
            </a:r>
          </a:p>
          <a:p>
            <a:pPr>
              <a:buNone/>
            </a:pPr>
            <a:r>
              <a:rPr lang="en-US" sz="1200" b="1" dirty="0" smtClean="0">
                <a:latin typeface="Arial" pitchFamily="34" charset="0"/>
                <a:cs typeface="Arial" pitchFamily="34" charset="0"/>
              </a:rPr>
              <a:t>1. Current Solution is Intuitive to Existing Users (Risk of Resistance to Change)</a:t>
            </a:r>
          </a:p>
          <a:p>
            <a:pPr>
              <a:buNone/>
            </a:pPr>
            <a:r>
              <a:rPr lang="en-US" sz="1200" b="1" dirty="0" smtClean="0">
                <a:latin typeface="Arial" pitchFamily="34" charset="0"/>
                <a:cs typeface="Arial" pitchFamily="34" charset="0"/>
              </a:rPr>
              <a:t>Risk Description</a:t>
            </a:r>
            <a:r>
              <a:rPr lang="en-US" sz="1200" dirty="0" smtClean="0">
                <a:latin typeface="Arial" pitchFamily="34" charset="0"/>
                <a:cs typeface="Arial" pitchFamily="34" charset="0"/>
              </a:rPr>
              <a:t>: The current system has been in place for several years, and users are comfortable with it. This familiarity can lead to resistance when introducing a new solution, especially if the new system feels less intuitive or requires users to adapt to a new interface.</a:t>
            </a:r>
          </a:p>
          <a:p>
            <a:pPr>
              <a:buNone/>
            </a:pPr>
            <a:r>
              <a:rPr lang="en-US" sz="1400" b="1" dirty="0" smtClean="0">
                <a:latin typeface="Arial" pitchFamily="34" charset="0"/>
                <a:cs typeface="Arial" pitchFamily="34" charset="0"/>
              </a:rPr>
              <a:t>Mitigation Strategy with Agile</a:t>
            </a:r>
            <a:r>
              <a:rPr lang="en-US" sz="1400" dirty="0" smtClean="0">
                <a:latin typeface="Arial" pitchFamily="34" charset="0"/>
                <a:cs typeface="Arial" pitchFamily="34" charset="0"/>
              </a:rPr>
              <a:t>:</a:t>
            </a:r>
          </a:p>
          <a:p>
            <a:pPr>
              <a:buNone/>
            </a:pPr>
            <a:r>
              <a:rPr lang="en-US" sz="1200" b="1" dirty="0" smtClean="0">
                <a:latin typeface="Arial" pitchFamily="34" charset="0"/>
                <a:cs typeface="Arial" pitchFamily="34" charset="0"/>
              </a:rPr>
              <a:t>User Involvement</a:t>
            </a:r>
            <a:r>
              <a:rPr lang="en-US" sz="1200" dirty="0" smtClean="0">
                <a:latin typeface="Arial" pitchFamily="34" charset="0"/>
                <a:cs typeface="Arial" pitchFamily="34" charset="0"/>
              </a:rPr>
              <a:t>: Agile’s iterative nature allows users to be involved early and frequently throughout the project. By ensuring user feedback is gathered continuously, you can identify pain points and make adjustments before full deployment.</a:t>
            </a:r>
          </a:p>
          <a:p>
            <a:pPr>
              <a:buNone/>
            </a:pPr>
            <a:r>
              <a:rPr lang="en-US" sz="1200" b="1" dirty="0" smtClean="0">
                <a:latin typeface="Arial" pitchFamily="34" charset="0"/>
                <a:cs typeface="Arial" pitchFamily="34" charset="0"/>
              </a:rPr>
              <a:t>User Training &amp; Support</a:t>
            </a:r>
            <a:r>
              <a:rPr lang="en-US" sz="1200" dirty="0" smtClean="0">
                <a:latin typeface="Arial" pitchFamily="34" charset="0"/>
                <a:cs typeface="Arial" pitchFamily="34" charset="0"/>
              </a:rPr>
              <a:t>: Agile encourages incremental deployment, so training can be broken down into smaller, manageable sessions focused on specific features being delivered in each sprint.</a:t>
            </a:r>
          </a:p>
          <a:p>
            <a:pPr>
              <a:buNone/>
            </a:pPr>
            <a:r>
              <a:rPr lang="en-US" sz="1200" b="1" dirty="0" smtClean="0">
                <a:latin typeface="Arial" pitchFamily="34" charset="0"/>
                <a:cs typeface="Arial" pitchFamily="34" charset="0"/>
              </a:rPr>
              <a:t>Prototyping</a:t>
            </a:r>
            <a:r>
              <a:rPr lang="en-US" sz="1200" dirty="0" smtClean="0">
                <a:latin typeface="Arial" pitchFamily="34" charset="0"/>
                <a:cs typeface="Arial" pitchFamily="34" charset="0"/>
              </a:rPr>
              <a:t>: In the early sprints, produce prototypes or MVPs (Minimum Viable Products) that mimic the existing solution. This can help users become accustomed to the new system gradually, addressing any concerns about usability.</a:t>
            </a:r>
          </a:p>
          <a:p>
            <a:pPr>
              <a:buNone/>
            </a:pPr>
            <a:r>
              <a:rPr lang="en-US" sz="1200" b="1" dirty="0" smtClean="0">
                <a:latin typeface="Arial" pitchFamily="34" charset="0"/>
                <a:cs typeface="Arial" pitchFamily="34" charset="0"/>
              </a:rPr>
              <a:t>Change Management</a:t>
            </a:r>
            <a:r>
              <a:rPr lang="en-US" sz="1200" dirty="0" smtClean="0">
                <a:latin typeface="Arial" pitchFamily="34" charset="0"/>
                <a:cs typeface="Arial" pitchFamily="34" charset="0"/>
              </a:rPr>
              <a:t>: Use Agile’s feedback loops to implement small, user-driven changes to the system, allowing users to influence the system's design as it evolves. Agile also encourages open communication, making it easier to manage user concerns.</a:t>
            </a:r>
          </a:p>
          <a:p>
            <a:pPr>
              <a:buNone/>
            </a:pPr>
            <a:endParaRPr lang="en-US" sz="1200" dirty="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lnSpcReduction="10000"/>
          </a:bodyPr>
          <a:lstStyle/>
          <a:p>
            <a:pPr>
              <a:buNone/>
            </a:pPr>
            <a:r>
              <a:rPr lang="en-US" sz="1200" b="1" dirty="0" smtClean="0">
                <a:latin typeface="Arial" pitchFamily="34" charset="0"/>
                <a:cs typeface="Arial" pitchFamily="34" charset="0"/>
              </a:rPr>
              <a:t>2. Cost Justification of Improvements is Difficult to Quantify (Risk of Difficulty in Demonstrating Value</a:t>
            </a:r>
            <a:r>
              <a:rPr lang="en-US" sz="1200" b="1" dirty="0" smtClean="0">
                <a:latin typeface="Arial" pitchFamily="34" charset="0"/>
                <a:cs typeface="Arial" pitchFamily="34" charset="0"/>
              </a:rPr>
              <a:t>):</a:t>
            </a:r>
            <a:endParaRPr lang="en-US" sz="1200" b="1" dirty="0" smtClean="0">
              <a:latin typeface="Arial" pitchFamily="34" charset="0"/>
              <a:cs typeface="Arial" pitchFamily="34" charset="0"/>
            </a:endParaRPr>
          </a:p>
          <a:p>
            <a:pPr>
              <a:buNone/>
            </a:pPr>
            <a:r>
              <a:rPr lang="en-US" sz="1200" b="1" dirty="0" smtClean="0">
                <a:latin typeface="Arial" pitchFamily="34" charset="0"/>
                <a:cs typeface="Arial" pitchFamily="34" charset="0"/>
              </a:rPr>
              <a:t>Risk Description</a:t>
            </a:r>
            <a:r>
              <a:rPr lang="en-US" sz="1200" dirty="0" smtClean="0">
                <a:latin typeface="Arial" pitchFamily="34" charset="0"/>
                <a:cs typeface="Arial" pitchFamily="34" charset="0"/>
              </a:rPr>
              <a:t>: It’s challenging to quantify and present the tangible benefits of the new system, especially when it comes to metrics like ease of use, quality of information, speed of accessibility, and ease of support and </a:t>
            </a:r>
            <a:r>
              <a:rPr lang="en-US" sz="1200" dirty="0" smtClean="0">
                <a:latin typeface="Arial" pitchFamily="34" charset="0"/>
                <a:cs typeface="Arial" pitchFamily="34" charset="0"/>
              </a:rPr>
              <a:t>maintenance</a:t>
            </a:r>
            <a:endParaRPr lang="en-US" sz="1200" dirty="0" smtClean="0">
              <a:latin typeface="Arial" pitchFamily="34" charset="0"/>
              <a:cs typeface="Arial" pitchFamily="34" charset="0"/>
            </a:endParaRPr>
          </a:p>
          <a:p>
            <a:pPr>
              <a:buNone/>
            </a:pPr>
            <a:r>
              <a:rPr lang="en-US" sz="1400" b="1" dirty="0" smtClean="0">
                <a:latin typeface="Arial" pitchFamily="34" charset="0"/>
                <a:cs typeface="Arial" pitchFamily="34" charset="0"/>
              </a:rPr>
              <a:t>Mitigation Strategy with Agile</a:t>
            </a:r>
            <a:r>
              <a:rPr lang="en-US" sz="1400" dirty="0" smtClean="0">
                <a:latin typeface="Arial" pitchFamily="34" charset="0"/>
                <a:cs typeface="Arial" pitchFamily="34" charset="0"/>
              </a:rPr>
              <a:t>:</a:t>
            </a:r>
          </a:p>
          <a:p>
            <a:pPr>
              <a:buNone/>
            </a:pPr>
            <a:r>
              <a:rPr lang="en-US" sz="1200" b="1" dirty="0" smtClean="0">
                <a:latin typeface="Arial" pitchFamily="34" charset="0"/>
                <a:cs typeface="Arial" pitchFamily="34" charset="0"/>
              </a:rPr>
              <a:t>Defining Clear Metrics Early On</a:t>
            </a:r>
            <a:r>
              <a:rPr lang="en-US" sz="1200" dirty="0" smtClean="0">
                <a:latin typeface="Arial" pitchFamily="34" charset="0"/>
                <a:cs typeface="Arial" pitchFamily="34" charset="0"/>
              </a:rPr>
              <a:t>: At the beginning of the project, define key performance indicators (KPIs) that can track the benefits of the new system over time. These could include user satisfaction scores, system performance metrics, or reductions in support queries.</a:t>
            </a:r>
          </a:p>
          <a:p>
            <a:pPr>
              <a:buNone/>
            </a:pPr>
            <a:r>
              <a:rPr lang="en-US" sz="1200" b="1" dirty="0" smtClean="0">
                <a:latin typeface="Arial" pitchFamily="34" charset="0"/>
                <a:cs typeface="Arial" pitchFamily="34" charset="0"/>
              </a:rPr>
              <a:t>Incremental Benefits</a:t>
            </a:r>
            <a:r>
              <a:rPr lang="en-US" sz="1200" dirty="0" smtClean="0">
                <a:latin typeface="Arial" pitchFamily="34" charset="0"/>
                <a:cs typeface="Arial" pitchFamily="34" charset="0"/>
              </a:rPr>
              <a:t>: In Agile, the focus is on delivering value in every sprint. With each increment, you can demonstrate measurable improvements, such as faster data retrieval or better-quality information. </a:t>
            </a:r>
            <a:endParaRPr lang="en-US" sz="1200" dirty="0" smtClean="0">
              <a:latin typeface="Arial" pitchFamily="34" charset="0"/>
              <a:cs typeface="Arial" pitchFamily="34" charset="0"/>
            </a:endParaRPr>
          </a:p>
          <a:p>
            <a:pPr>
              <a:buNone/>
            </a:pPr>
            <a:r>
              <a:rPr lang="en-US" sz="1200" dirty="0" smtClean="0">
                <a:latin typeface="Arial" pitchFamily="34" charset="0"/>
                <a:cs typeface="Arial" pitchFamily="34" charset="0"/>
              </a:rPr>
              <a:t>This </a:t>
            </a:r>
            <a:r>
              <a:rPr lang="en-US" sz="1200" dirty="0" smtClean="0">
                <a:latin typeface="Arial" pitchFamily="34" charset="0"/>
                <a:cs typeface="Arial" pitchFamily="34" charset="0"/>
              </a:rPr>
              <a:t>allows you to show management tangible progress instead of waiting for a complete system rollout.</a:t>
            </a:r>
          </a:p>
          <a:p>
            <a:pPr>
              <a:buNone/>
            </a:pPr>
            <a:r>
              <a:rPr lang="en-US" sz="1200" b="1" dirty="0" smtClean="0">
                <a:latin typeface="Arial" pitchFamily="34" charset="0"/>
                <a:cs typeface="Arial" pitchFamily="34" charset="0"/>
              </a:rPr>
              <a:t>Frequent Stakeholder Demos</a:t>
            </a:r>
            <a:r>
              <a:rPr lang="en-US" sz="1200" dirty="0" smtClean="0">
                <a:latin typeface="Arial" pitchFamily="34" charset="0"/>
                <a:cs typeface="Arial" pitchFamily="34" charset="0"/>
              </a:rPr>
              <a:t>: Agile emphasizes regular demos and reviews. This gives management a chance to see incremental improvements and how they contribute to the overall business objectives. </a:t>
            </a:r>
            <a:endParaRPr lang="en-US" sz="1200" dirty="0" smtClean="0">
              <a:latin typeface="Arial" pitchFamily="34" charset="0"/>
              <a:cs typeface="Arial" pitchFamily="34" charset="0"/>
            </a:endParaRPr>
          </a:p>
          <a:p>
            <a:pPr>
              <a:buNone/>
            </a:pPr>
            <a:r>
              <a:rPr lang="en-US" sz="1200" dirty="0" smtClean="0">
                <a:latin typeface="Arial" pitchFamily="34" charset="0"/>
                <a:cs typeface="Arial" pitchFamily="34" charset="0"/>
              </a:rPr>
              <a:t>This </a:t>
            </a:r>
            <a:r>
              <a:rPr lang="en-US" sz="1200" dirty="0" smtClean="0">
                <a:latin typeface="Arial" pitchFamily="34" charset="0"/>
                <a:cs typeface="Arial" pitchFamily="34" charset="0"/>
              </a:rPr>
              <a:t>transparency helps in making the benefits of the system more visible.</a:t>
            </a:r>
          </a:p>
          <a:p>
            <a:pPr>
              <a:buNone/>
            </a:pPr>
            <a:r>
              <a:rPr lang="en-US" sz="1200" b="1" dirty="0" smtClean="0">
                <a:latin typeface="Arial" pitchFamily="34" charset="0"/>
                <a:cs typeface="Arial" pitchFamily="34" charset="0"/>
              </a:rPr>
              <a:t>Continuous Improvement &amp; Feedback Loops</a:t>
            </a:r>
            <a:r>
              <a:rPr lang="en-US" sz="1200" dirty="0" smtClean="0">
                <a:latin typeface="Arial" pitchFamily="34" charset="0"/>
                <a:cs typeface="Arial" pitchFamily="34" charset="0"/>
              </a:rPr>
              <a:t>: The iterative nature of Agile allows for ongoing evaluation and refinement of the system. </a:t>
            </a:r>
            <a:r>
              <a:rPr lang="en-US" sz="1200" dirty="0" smtClean="0">
                <a:latin typeface="Arial" pitchFamily="34" charset="0"/>
                <a:cs typeface="Arial" pitchFamily="34" charset="0"/>
              </a:rPr>
              <a:t>Each </a:t>
            </a:r>
            <a:r>
              <a:rPr lang="en-US" sz="1200" dirty="0" smtClean="0">
                <a:latin typeface="Arial" pitchFamily="34" charset="0"/>
                <a:cs typeface="Arial" pitchFamily="34" charset="0"/>
              </a:rPr>
              <a:t>sprint review can include an assessment of how well the system meets performance goals and what adjustments need to be made to align it more closely with management’s expectations</a:t>
            </a:r>
            <a:r>
              <a:rPr lang="en-US" sz="1200" dirty="0" smtClean="0">
                <a:latin typeface="Arial" pitchFamily="34" charset="0"/>
                <a:cs typeface="Arial" pitchFamily="34" charset="0"/>
              </a:rPr>
              <a:t>.</a:t>
            </a:r>
          </a:p>
          <a:p>
            <a:pPr>
              <a:buNone/>
            </a:pPr>
            <a:r>
              <a:rPr lang="en-US" sz="1400" b="1" dirty="0" smtClean="0">
                <a:latin typeface="Arial" pitchFamily="34" charset="0"/>
                <a:cs typeface="Arial" pitchFamily="34" charset="0"/>
              </a:rPr>
              <a:t>Dependencies:</a:t>
            </a:r>
          </a:p>
          <a:p>
            <a:pPr>
              <a:buNone/>
            </a:pPr>
            <a:r>
              <a:rPr lang="en-US" sz="1200" b="1" dirty="0" smtClean="0">
                <a:latin typeface="Arial" pitchFamily="34" charset="0"/>
                <a:cs typeface="Arial" pitchFamily="34" charset="0"/>
              </a:rPr>
              <a:t>1. User Adoption and Training (Dependency on User Engagement)</a:t>
            </a:r>
          </a:p>
          <a:p>
            <a:pPr>
              <a:buNone/>
            </a:pPr>
            <a:r>
              <a:rPr lang="en-US" sz="1200" b="1" dirty="0" smtClean="0">
                <a:latin typeface="Arial" pitchFamily="34" charset="0"/>
                <a:cs typeface="Arial" pitchFamily="34" charset="0"/>
              </a:rPr>
              <a:t>Dependency Description</a:t>
            </a:r>
            <a:r>
              <a:rPr lang="en-US" sz="1200" dirty="0" smtClean="0">
                <a:latin typeface="Arial" pitchFamily="34" charset="0"/>
                <a:cs typeface="Arial" pitchFamily="34" charset="0"/>
              </a:rPr>
              <a:t>: The success of the implementation heavily depends on how quickly users adapt to the new system. If users don’t embrace the new solution, its benefits might not be fully realized.</a:t>
            </a:r>
          </a:p>
          <a:p>
            <a:pPr>
              <a:buNone/>
            </a:pPr>
            <a:r>
              <a:rPr lang="en-US" sz="1200" b="1" dirty="0" smtClean="0">
                <a:latin typeface="Arial" pitchFamily="34" charset="0"/>
                <a:cs typeface="Arial" pitchFamily="34" charset="0"/>
              </a:rPr>
              <a:t>Agile Strategy</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Frequent User Involvement</a:t>
            </a:r>
            <a:r>
              <a:rPr lang="en-US" sz="1200" dirty="0" smtClean="0">
                <a:latin typeface="Arial" pitchFamily="34" charset="0"/>
                <a:cs typeface="Arial" pitchFamily="34" charset="0"/>
              </a:rPr>
              <a:t>: In Agile, end-users are typically involved throughout the project in review sessions and feedback loops. This ensures that their concerns are addressed, and that the system evolves in line with their needs.</a:t>
            </a:r>
          </a:p>
          <a:p>
            <a:pPr>
              <a:buNone/>
            </a:pPr>
            <a:r>
              <a:rPr lang="en-US" sz="1200" b="1" dirty="0" smtClean="0">
                <a:latin typeface="Arial" pitchFamily="34" charset="0"/>
                <a:cs typeface="Arial" pitchFamily="34" charset="0"/>
              </a:rPr>
              <a:t>Training During Each Sprint</a:t>
            </a:r>
            <a:r>
              <a:rPr lang="en-US" sz="1200" dirty="0" smtClean="0">
                <a:latin typeface="Arial" pitchFamily="34" charset="0"/>
                <a:cs typeface="Arial" pitchFamily="34" charset="0"/>
              </a:rPr>
              <a:t>: As new features are delivered incrementally, end-users can be trained in stages. Each sprint can focus on a particular set of features, so the learning curve is gradual rather than overwhelming</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User-Centric Backlog</a:t>
            </a:r>
            <a:r>
              <a:rPr lang="en-US" sz="1200" dirty="0" smtClean="0">
                <a:latin typeface="Arial" pitchFamily="34" charset="0"/>
                <a:cs typeface="Arial" pitchFamily="34" charset="0"/>
              </a:rPr>
              <a:t>: The product backlog can be prioritized to include user-focused features first. By addressing user needs early on, the team can build user confidence in the new system.</a:t>
            </a:r>
          </a:p>
          <a:p>
            <a:pPr>
              <a:buNone/>
            </a:pPr>
            <a:endParaRPr lang="en-US" sz="1200" dirty="0" smtClean="0">
              <a:latin typeface="Arial" pitchFamily="34" charset="0"/>
              <a:cs typeface="Arial" pitchFamily="34" charset="0"/>
            </a:endParaRPr>
          </a:p>
          <a:p>
            <a:pPr>
              <a:buNone/>
            </a:pPr>
            <a:endParaRPr lang="en-US" sz="1200" dirty="0" smtClean="0">
              <a:latin typeface="Arial" pitchFamily="34" charset="0"/>
              <a:cs typeface="Arial" pitchFamily="34" charset="0"/>
            </a:endParaRPr>
          </a:p>
          <a:p>
            <a:pPr>
              <a:buNone/>
            </a:pPr>
            <a:endParaRPr lang="en-US" sz="1200" dirty="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a:bodyPr>
          <a:lstStyle/>
          <a:p>
            <a:pPr>
              <a:buNone/>
            </a:pPr>
            <a:r>
              <a:rPr lang="en-US" sz="1200" b="1" dirty="0" smtClean="0">
                <a:latin typeface="Arial" pitchFamily="34" charset="0"/>
                <a:cs typeface="Arial" pitchFamily="34" charset="0"/>
              </a:rPr>
              <a:t>2</a:t>
            </a:r>
            <a:r>
              <a:rPr lang="en-US" sz="1200" b="1" dirty="0" smtClean="0">
                <a:latin typeface="Arial" pitchFamily="34" charset="0"/>
                <a:cs typeface="Arial" pitchFamily="34" charset="0"/>
              </a:rPr>
              <a:t>. Integration with Existing Systems (Dependency on Compatibility)</a:t>
            </a:r>
          </a:p>
          <a:p>
            <a:pPr>
              <a:buNone/>
            </a:pPr>
            <a:r>
              <a:rPr lang="en-US" sz="1200" b="1" dirty="0" smtClean="0">
                <a:latin typeface="Arial" pitchFamily="34" charset="0"/>
                <a:cs typeface="Arial" pitchFamily="34" charset="0"/>
              </a:rPr>
              <a:t>Dependency Description</a:t>
            </a:r>
            <a:r>
              <a:rPr lang="en-US" sz="1200" dirty="0" smtClean="0">
                <a:latin typeface="Arial" pitchFamily="34" charset="0"/>
                <a:cs typeface="Arial" pitchFamily="34" charset="0"/>
              </a:rPr>
              <a:t>: The new software may need to integrate with existing systems, which could present compatibility issues or cause delays in the integration process.</a:t>
            </a:r>
          </a:p>
          <a:p>
            <a:pPr>
              <a:buNone/>
            </a:pPr>
            <a:r>
              <a:rPr lang="en-US" sz="1200" b="1" dirty="0" smtClean="0">
                <a:latin typeface="Arial" pitchFamily="34" charset="0"/>
                <a:cs typeface="Arial" pitchFamily="34" charset="0"/>
              </a:rPr>
              <a:t>Agile Strategy</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Iterative Integration</a:t>
            </a:r>
            <a:r>
              <a:rPr lang="en-US" sz="1200" dirty="0" smtClean="0">
                <a:latin typeface="Arial" pitchFamily="34" charset="0"/>
                <a:cs typeface="Arial" pitchFamily="34" charset="0"/>
              </a:rPr>
              <a:t>: Agile allows for iterative integration, meaning that you can integrate smaller modules of the new system with the existing systems, testing them incrementally to ensure compatibility and fix issues early.</a:t>
            </a:r>
          </a:p>
          <a:p>
            <a:pPr>
              <a:buNone/>
            </a:pPr>
            <a:r>
              <a:rPr lang="en-US" sz="1200" b="1" dirty="0" smtClean="0">
                <a:latin typeface="Arial" pitchFamily="34" charset="0"/>
                <a:cs typeface="Arial" pitchFamily="34" charset="0"/>
              </a:rPr>
              <a:t>Continuous Testing and Validation</a:t>
            </a:r>
            <a:r>
              <a:rPr lang="en-US" sz="1200" dirty="0" smtClean="0">
                <a:latin typeface="Arial" pitchFamily="34" charset="0"/>
                <a:cs typeface="Arial" pitchFamily="34" charset="0"/>
              </a:rPr>
              <a:t>: By integrating testing into every sprint (via TDD, automated testing, or manual validation), compatibility and performance issues can be identified and resolved quickly.</a:t>
            </a:r>
          </a:p>
          <a:p>
            <a:pPr>
              <a:buNone/>
            </a:pPr>
            <a:r>
              <a:rPr lang="en-US" sz="1200" b="1" dirty="0" smtClean="0">
                <a:latin typeface="Arial" pitchFamily="34" charset="0"/>
                <a:cs typeface="Arial" pitchFamily="34" charset="0"/>
              </a:rPr>
              <a:t>Stakeholder Collaboration</a:t>
            </a:r>
            <a:r>
              <a:rPr lang="en-US" sz="1200" dirty="0" smtClean="0">
                <a:latin typeface="Arial" pitchFamily="34" charset="0"/>
                <a:cs typeface="Arial" pitchFamily="34" charset="0"/>
              </a:rPr>
              <a:t>: Constant collaboration between the ITS team and client teams ensures that integration challenges are addressed proactively. Regularly scheduled sprint reviews with stakeholders can ensure that everyone is aligned.</a:t>
            </a:r>
          </a:p>
          <a:p>
            <a:pPr>
              <a:buNone/>
            </a:pPr>
            <a:r>
              <a:rPr lang="en-US" sz="1200" b="1" dirty="0" smtClean="0">
                <a:latin typeface="Arial" pitchFamily="34" charset="0"/>
                <a:cs typeface="Arial" pitchFamily="34" charset="0"/>
              </a:rPr>
              <a:t>3. Availability of Resources (Dependency on Time and Budget)</a:t>
            </a:r>
          </a:p>
          <a:p>
            <a:pPr>
              <a:buNone/>
            </a:pPr>
            <a:r>
              <a:rPr lang="en-US" sz="1200" b="1" dirty="0" smtClean="0">
                <a:latin typeface="Arial" pitchFamily="34" charset="0"/>
                <a:cs typeface="Arial" pitchFamily="34" charset="0"/>
              </a:rPr>
              <a:t>Dependency Description</a:t>
            </a:r>
            <a:r>
              <a:rPr lang="en-US" sz="1200" dirty="0" smtClean="0">
                <a:latin typeface="Arial" pitchFamily="34" charset="0"/>
                <a:cs typeface="Arial" pitchFamily="34" charset="0"/>
              </a:rPr>
              <a:t>: The project’s success is dependent on having the right resources available on time, including skilled personnel, hardware, and software. Delays or lack of resources can cause bottlenecks.</a:t>
            </a:r>
          </a:p>
          <a:p>
            <a:pPr>
              <a:buNone/>
            </a:pPr>
            <a:r>
              <a:rPr lang="en-US" sz="1200" b="1" dirty="0" smtClean="0">
                <a:latin typeface="Arial" pitchFamily="34" charset="0"/>
                <a:cs typeface="Arial" pitchFamily="34" charset="0"/>
              </a:rPr>
              <a:t>Agile Strategy</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Flexibility in Resource Allocation</a:t>
            </a:r>
            <a:r>
              <a:rPr lang="en-US" sz="1200" dirty="0" smtClean="0">
                <a:latin typeface="Arial" pitchFamily="34" charset="0"/>
                <a:cs typeface="Arial" pitchFamily="34" charset="0"/>
              </a:rPr>
              <a:t>: Agile allows for the prioritization of tasks based on available resources. If certain resources are constrained, the backlog can be adjusted to focus on tasks that are achievable with the current resources.</a:t>
            </a:r>
          </a:p>
          <a:p>
            <a:pPr>
              <a:buNone/>
            </a:pPr>
            <a:r>
              <a:rPr lang="en-US" sz="1200" b="1" dirty="0" smtClean="0">
                <a:latin typeface="Arial" pitchFamily="34" charset="0"/>
                <a:cs typeface="Arial" pitchFamily="34" charset="0"/>
              </a:rPr>
              <a:t>Sprint Planning &amp; Tracking</a:t>
            </a:r>
            <a:r>
              <a:rPr lang="en-US" sz="1200" dirty="0" smtClean="0">
                <a:latin typeface="Arial" pitchFamily="34" charset="0"/>
                <a:cs typeface="Arial" pitchFamily="34" charset="0"/>
              </a:rPr>
              <a:t>: Regular sprint planning sessions help track the availability and allocation of resources in real-time, ensuring that the team is aware of any potential resource shortages or delays.</a:t>
            </a:r>
          </a:p>
          <a:p>
            <a:pPr>
              <a:buNone/>
            </a:pPr>
            <a:r>
              <a:rPr lang="en-US" sz="1200" b="1" dirty="0" smtClean="0">
                <a:latin typeface="Arial" pitchFamily="34" charset="0"/>
                <a:cs typeface="Arial" pitchFamily="34" charset="0"/>
              </a:rPr>
              <a:t>Scope Adjustments</a:t>
            </a:r>
            <a:r>
              <a:rPr lang="en-US" sz="1200" dirty="0" smtClean="0">
                <a:latin typeface="Arial" pitchFamily="34" charset="0"/>
                <a:cs typeface="Arial" pitchFamily="34" charset="0"/>
              </a:rPr>
              <a:t>: Agile’s flexibility means that if a resource (e.g., hardware or personnel) becomes unavailable or delayed, the scope can be adjusted to accommodate those limitations without derailing the entire project.</a:t>
            </a:r>
          </a:p>
          <a:p>
            <a:pPr>
              <a:buNone/>
            </a:pPr>
            <a:r>
              <a:rPr lang="en-US" sz="1200" b="1" dirty="0" smtClean="0">
                <a:latin typeface="Arial" pitchFamily="34" charset="0"/>
                <a:cs typeface="Arial" pitchFamily="34" charset="0"/>
              </a:rPr>
              <a:t>How to Tackle These Risks and Dependencies Using Agile</a:t>
            </a:r>
            <a:r>
              <a:rPr lang="en-US" sz="1200" b="1" dirty="0" smtClean="0">
                <a:latin typeface="Arial" pitchFamily="34" charset="0"/>
                <a:cs typeface="Arial" pitchFamily="34" charset="0"/>
              </a:rPr>
              <a:t>:</a:t>
            </a:r>
          </a:p>
          <a:p>
            <a:pPr>
              <a:buNone/>
            </a:pPr>
            <a:r>
              <a:rPr lang="en-US" sz="1200" dirty="0" smtClean="0">
                <a:latin typeface="Arial" pitchFamily="34" charset="0"/>
                <a:cs typeface="Arial" pitchFamily="34" charset="0"/>
              </a:rPr>
              <a:t>Frequent Feedback and Reviews, Transparent Communication, Focused MVPs (Minimum Viable Products</a:t>
            </a:r>
            <a:r>
              <a:rPr lang="en-US" sz="1200" dirty="0" smtClean="0">
                <a:latin typeface="Arial" pitchFamily="34" charset="0"/>
                <a:cs typeface="Arial" pitchFamily="34" charset="0"/>
              </a:rPr>
              <a:t>),</a:t>
            </a:r>
            <a:r>
              <a:rPr lang="en-US" sz="1200" dirty="0" smtClean="0">
                <a:latin typeface="Arial" pitchFamily="34" charset="0"/>
                <a:cs typeface="Arial" pitchFamily="34" charset="0"/>
              </a:rPr>
              <a:t> Adaptable to Change</a:t>
            </a:r>
            <a:endParaRPr lang="en-US" sz="1200"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E-SOFTEX SOFTWARE</a:t>
            </a:r>
            <a:endParaRPr lang="en-US" sz="2800" b="1" dirty="0"/>
          </a:p>
        </p:txBody>
      </p:sp>
      <p:sp>
        <p:nvSpPr>
          <p:cNvPr id="3" name="Content Placeholder 2"/>
          <p:cNvSpPr>
            <a:spLocks noGrp="1"/>
          </p:cNvSpPr>
          <p:nvPr>
            <p:ph idx="1"/>
          </p:nvPr>
        </p:nvSpPr>
        <p:spPr/>
        <p:txBody>
          <a:bodyPr>
            <a:normAutofit/>
          </a:bodyPr>
          <a:lstStyle/>
          <a:p>
            <a:r>
              <a:rPr lang="en-US" sz="1200" b="1" dirty="0" smtClean="0">
                <a:latin typeface="Arial" pitchFamily="34" charset="0"/>
                <a:cs typeface="Arial" pitchFamily="34" charset="0"/>
              </a:rPr>
              <a:t>E-</a:t>
            </a:r>
            <a:r>
              <a:rPr lang="en-US" sz="1200" b="1" dirty="0" err="1" smtClean="0">
                <a:latin typeface="Arial" pitchFamily="34" charset="0"/>
                <a:cs typeface="Arial" pitchFamily="34" charset="0"/>
              </a:rPr>
              <a:t>SoftEx</a:t>
            </a:r>
            <a:r>
              <a:rPr lang="en-US" sz="1200" dirty="0" smtClean="0">
                <a:latin typeface="Arial" pitchFamily="34" charset="0"/>
                <a:cs typeface="Arial" pitchFamily="34" charset="0"/>
              </a:rPr>
              <a:t> is a software platform used in the banking sector for a range of functions, particularly for facilitating electronic transactions, streamlining banking processes, and ensuring compliance with regulations.</a:t>
            </a:r>
          </a:p>
          <a:p>
            <a:r>
              <a:rPr lang="en-US" sz="1200" dirty="0" smtClean="0">
                <a:latin typeface="Arial" pitchFamily="34" charset="0"/>
                <a:cs typeface="Arial" pitchFamily="34" charset="0"/>
              </a:rPr>
              <a:t>While </a:t>
            </a:r>
            <a:r>
              <a:rPr lang="en-US" sz="1200" b="1" dirty="0" smtClean="0">
                <a:latin typeface="Arial" pitchFamily="34" charset="0"/>
                <a:cs typeface="Arial" pitchFamily="34" charset="0"/>
              </a:rPr>
              <a:t>E-</a:t>
            </a:r>
            <a:r>
              <a:rPr lang="en-US" sz="1200" b="1" dirty="0" err="1" smtClean="0">
                <a:latin typeface="Arial" pitchFamily="34" charset="0"/>
                <a:cs typeface="Arial" pitchFamily="34" charset="0"/>
              </a:rPr>
              <a:t>SoftEx</a:t>
            </a:r>
            <a:r>
              <a:rPr lang="en-US" sz="1200" dirty="0" smtClean="0">
                <a:latin typeface="Arial" pitchFamily="34" charset="0"/>
                <a:cs typeface="Arial" pitchFamily="34" charset="0"/>
              </a:rPr>
              <a:t> itself is not universally known as a single, specific product across all banks, the term might refer to </a:t>
            </a:r>
            <a:r>
              <a:rPr lang="en-US" sz="1200" b="1" dirty="0" smtClean="0">
                <a:latin typeface="Arial" pitchFamily="34" charset="0"/>
                <a:cs typeface="Arial" pitchFamily="34" charset="0"/>
              </a:rPr>
              <a:t>electronic software exchanges</a:t>
            </a:r>
            <a:r>
              <a:rPr lang="en-US" sz="1200" dirty="0" smtClean="0">
                <a:latin typeface="Arial" pitchFamily="34" charset="0"/>
                <a:cs typeface="Arial" pitchFamily="34" charset="0"/>
              </a:rPr>
              <a:t> or </a:t>
            </a:r>
            <a:r>
              <a:rPr lang="en-US" sz="1200" b="1" dirty="0" smtClean="0">
                <a:latin typeface="Arial" pitchFamily="34" charset="0"/>
                <a:cs typeface="Arial" pitchFamily="34" charset="0"/>
              </a:rPr>
              <a:t>electronic software solutions</a:t>
            </a:r>
            <a:r>
              <a:rPr lang="en-US" sz="1200" dirty="0" smtClean="0">
                <a:latin typeface="Arial" pitchFamily="34" charset="0"/>
                <a:cs typeface="Arial" pitchFamily="34" charset="0"/>
              </a:rPr>
              <a:t> in general, which banks use to manage operations and services.</a:t>
            </a:r>
          </a:p>
          <a:p>
            <a:r>
              <a:rPr lang="en-US" sz="1200" dirty="0" smtClean="0">
                <a:latin typeface="Arial" pitchFamily="34" charset="0"/>
                <a:cs typeface="Arial" pitchFamily="34" charset="0"/>
              </a:rPr>
              <a:t>If we focus on the broader idea of E-</a:t>
            </a:r>
            <a:r>
              <a:rPr lang="en-US" sz="1200" dirty="0" err="1" smtClean="0">
                <a:latin typeface="Arial" pitchFamily="34" charset="0"/>
                <a:cs typeface="Arial" pitchFamily="34" charset="0"/>
              </a:rPr>
              <a:t>SoftEx</a:t>
            </a:r>
            <a:r>
              <a:rPr lang="en-US" sz="1200" dirty="0" smtClean="0">
                <a:latin typeface="Arial" pitchFamily="34" charset="0"/>
                <a:cs typeface="Arial" pitchFamily="34" charset="0"/>
              </a:rPr>
              <a:t> in banking, it can refer to software solutions that are developed to automate, improve, or manage banking functions, such as:</a:t>
            </a:r>
          </a:p>
          <a:p>
            <a:r>
              <a:rPr lang="en-US" sz="1200" dirty="0" smtClean="0">
                <a:latin typeface="Arial" pitchFamily="34" charset="0"/>
                <a:cs typeface="Arial" pitchFamily="34" charset="0"/>
              </a:rPr>
              <a:t>Core Banking Systems</a:t>
            </a:r>
          </a:p>
          <a:p>
            <a:r>
              <a:rPr lang="en-US" sz="1200" dirty="0" smtClean="0">
                <a:latin typeface="Arial" pitchFamily="34" charset="0"/>
                <a:cs typeface="Arial" pitchFamily="34" charset="0"/>
              </a:rPr>
              <a:t>Digital Banking Platforms</a:t>
            </a:r>
          </a:p>
          <a:p>
            <a:r>
              <a:rPr lang="en-US" sz="1200" dirty="0" smtClean="0">
                <a:latin typeface="Arial" pitchFamily="34" charset="0"/>
                <a:cs typeface="Arial" pitchFamily="34" charset="0"/>
              </a:rPr>
              <a:t>Payment Systems</a:t>
            </a:r>
            <a:endParaRPr lang="en-US" sz="12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Situation/Problem/Opportunity:</a:t>
            </a:r>
            <a:endParaRPr lang="en-US" sz="28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buNone/>
            </a:pPr>
            <a:r>
              <a:rPr lang="en-US" sz="1200" b="1" dirty="0" smtClean="0">
                <a:latin typeface="Arial" pitchFamily="34" charset="0"/>
                <a:cs typeface="Arial" pitchFamily="34" charset="0"/>
              </a:rPr>
              <a:t>Situation:</a:t>
            </a:r>
          </a:p>
          <a:p>
            <a:r>
              <a:rPr lang="en-US" sz="1200" dirty="0" smtClean="0">
                <a:latin typeface="Arial" pitchFamily="34" charset="0"/>
                <a:cs typeface="Arial" pitchFamily="34" charset="0"/>
              </a:rPr>
              <a:t>The banking sector is undergoing significant digital transformation. Financial institutions are looking to enhance their service offerings by leveraging software solutions like E-Soft-X, which can improve operations, streamline processes, and offer better customer experiences. </a:t>
            </a:r>
          </a:p>
          <a:p>
            <a:r>
              <a:rPr lang="en-US" sz="1200" dirty="0" smtClean="0">
                <a:latin typeface="Arial" pitchFamily="34" charset="0"/>
                <a:cs typeface="Arial" pitchFamily="34" charset="0"/>
              </a:rPr>
              <a:t>However, the implementation of such sophisticated software systems must be aligned with rapidly changing customer demands and technological advancements.</a:t>
            </a:r>
          </a:p>
          <a:p>
            <a:r>
              <a:rPr lang="en-US" sz="1200" dirty="0" smtClean="0">
                <a:latin typeface="Arial" pitchFamily="34" charset="0"/>
                <a:cs typeface="Arial" pitchFamily="34" charset="0"/>
              </a:rPr>
              <a:t>In this situation, banks must remain agile and flexible, ensuring that software solutions like E-Soft-X are deployed effectively to improve their systems without disrupting operations. </a:t>
            </a:r>
          </a:p>
          <a:p>
            <a:r>
              <a:rPr lang="en-US" sz="1200" dirty="0" smtClean="0">
                <a:latin typeface="Arial" pitchFamily="34" charset="0"/>
                <a:cs typeface="Arial" pitchFamily="34" charset="0"/>
              </a:rPr>
              <a:t>The Agile methodology, which emphasizes iterative development, collaboration, and continuous improvement, is a popular choice for implementing new software in the banking sector.</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Situation/Problem/Opportunity:</a:t>
            </a:r>
            <a:endParaRPr lang="en-US" sz="2800" b="1" dirty="0"/>
          </a:p>
        </p:txBody>
      </p:sp>
      <p:sp>
        <p:nvSpPr>
          <p:cNvPr id="3" name="Content Placeholder 2"/>
          <p:cNvSpPr>
            <a:spLocks noGrp="1"/>
          </p:cNvSpPr>
          <p:nvPr>
            <p:ph idx="1"/>
          </p:nvPr>
        </p:nvSpPr>
        <p:spPr/>
        <p:txBody>
          <a:bodyPr>
            <a:normAutofit/>
          </a:bodyPr>
          <a:lstStyle/>
          <a:p>
            <a:pPr>
              <a:buNone/>
            </a:pPr>
            <a:r>
              <a:rPr lang="en-US" sz="1400" b="1" dirty="0" smtClean="0">
                <a:latin typeface="Arial" pitchFamily="34" charset="0"/>
                <a:cs typeface="Arial" pitchFamily="34" charset="0"/>
              </a:rPr>
              <a:t>Problem:</a:t>
            </a:r>
          </a:p>
          <a:p>
            <a:pPr>
              <a:buNone/>
            </a:pPr>
            <a:r>
              <a:rPr lang="en-US" sz="1200" dirty="0" smtClean="0">
                <a:latin typeface="Arial" pitchFamily="34" charset="0"/>
                <a:cs typeface="Arial" pitchFamily="34" charset="0"/>
              </a:rPr>
              <a:t>Several challenges arise when implementing E-Soft-X using Agile in the banking sector:</a:t>
            </a:r>
          </a:p>
          <a:p>
            <a:pPr>
              <a:buNone/>
            </a:pPr>
            <a:r>
              <a:rPr lang="en-US" sz="1200" b="1" dirty="0" smtClean="0">
                <a:latin typeface="Arial" pitchFamily="34" charset="0"/>
                <a:cs typeface="Arial" pitchFamily="34" charset="0"/>
              </a:rPr>
              <a:t>Resistance to Change</a:t>
            </a:r>
            <a:r>
              <a:rPr lang="en-US" sz="1200" dirty="0" smtClean="0">
                <a:latin typeface="Arial" pitchFamily="34" charset="0"/>
                <a:cs typeface="Arial" pitchFamily="34" charset="0"/>
              </a:rPr>
              <a:t>: </a:t>
            </a:r>
          </a:p>
          <a:p>
            <a:pPr>
              <a:buNone/>
            </a:pPr>
            <a:r>
              <a:rPr lang="en-US" sz="1200" dirty="0" smtClean="0">
                <a:latin typeface="Arial" pitchFamily="34" charset="0"/>
                <a:cs typeface="Arial" pitchFamily="34" charset="0"/>
              </a:rPr>
              <a:t>Traditional banking systems are often deeply ingrained, and employees or stakeholders may be resistant to adopting new software and processes.</a:t>
            </a:r>
          </a:p>
          <a:p>
            <a:pPr>
              <a:buNone/>
            </a:pPr>
            <a:r>
              <a:rPr lang="en-US" sz="1200" b="1" dirty="0" smtClean="0">
                <a:latin typeface="Arial" pitchFamily="34" charset="0"/>
                <a:cs typeface="Arial" pitchFamily="34" charset="0"/>
              </a:rPr>
              <a:t>Legacy Systems</a:t>
            </a:r>
            <a:r>
              <a:rPr lang="en-US" sz="1200" dirty="0" smtClean="0">
                <a:latin typeface="Arial" pitchFamily="34" charset="0"/>
                <a:cs typeface="Arial" pitchFamily="34" charset="0"/>
              </a:rPr>
              <a:t>: </a:t>
            </a:r>
          </a:p>
          <a:p>
            <a:pPr>
              <a:buNone/>
            </a:pPr>
            <a:r>
              <a:rPr lang="en-US" sz="1200" dirty="0" smtClean="0">
                <a:latin typeface="Arial" pitchFamily="34" charset="0"/>
                <a:cs typeface="Arial" pitchFamily="34" charset="0"/>
              </a:rPr>
              <a:t>Banks may have outdated legacy systems that are difficult to integrate with modern software like E-Soft-X, causing</a:t>
            </a:r>
          </a:p>
          <a:p>
            <a:pPr>
              <a:buNone/>
            </a:pPr>
            <a:r>
              <a:rPr lang="en-US" sz="1200" dirty="0" smtClean="0">
                <a:latin typeface="Arial" pitchFamily="34" charset="0"/>
                <a:cs typeface="Arial" pitchFamily="34" charset="0"/>
              </a:rPr>
              <a:t>compatibility issues.</a:t>
            </a:r>
          </a:p>
          <a:p>
            <a:pPr>
              <a:buNone/>
            </a:pPr>
            <a:r>
              <a:rPr lang="en-US" sz="1200" b="1" dirty="0" smtClean="0">
                <a:latin typeface="Arial" pitchFamily="34" charset="0"/>
                <a:cs typeface="Arial" pitchFamily="34" charset="0"/>
              </a:rPr>
              <a:t>Regulatory Compliance</a:t>
            </a:r>
            <a:r>
              <a:rPr lang="en-US" sz="1200" dirty="0" smtClean="0">
                <a:latin typeface="Arial" pitchFamily="34" charset="0"/>
                <a:cs typeface="Arial" pitchFamily="34" charset="0"/>
              </a:rPr>
              <a:t>:</a:t>
            </a:r>
          </a:p>
          <a:p>
            <a:pPr>
              <a:buNone/>
            </a:pPr>
            <a:r>
              <a:rPr lang="en-US" sz="1200" dirty="0" smtClean="0">
                <a:latin typeface="Arial" pitchFamily="34" charset="0"/>
                <a:cs typeface="Arial" pitchFamily="34" charset="0"/>
              </a:rPr>
              <a:t> The banking industry is highly regulated, and any software implementation must comply with strict legal and security standards, making iterative development and testing essential.</a:t>
            </a:r>
          </a:p>
          <a:p>
            <a:pPr>
              <a:buNone/>
            </a:pPr>
            <a:r>
              <a:rPr lang="en-US" sz="1200" b="1" dirty="0" smtClean="0">
                <a:latin typeface="Arial" pitchFamily="34" charset="0"/>
                <a:cs typeface="Arial" pitchFamily="34" charset="0"/>
              </a:rPr>
              <a:t>Data Security</a:t>
            </a:r>
            <a:r>
              <a:rPr lang="en-US" sz="1200" dirty="0" smtClean="0">
                <a:latin typeface="Arial" pitchFamily="34" charset="0"/>
                <a:cs typeface="Arial" pitchFamily="34" charset="0"/>
              </a:rPr>
              <a:t>: </a:t>
            </a:r>
          </a:p>
          <a:p>
            <a:pPr>
              <a:buNone/>
            </a:pPr>
            <a:r>
              <a:rPr lang="en-US" sz="1200" dirty="0" smtClean="0">
                <a:latin typeface="Arial" pitchFamily="34" charset="0"/>
                <a:cs typeface="Arial" pitchFamily="34" charset="0"/>
              </a:rPr>
              <a:t>Banks handle sensitive customer data, and the integration of new software must ensure that data privacy and cyber security risks are minimized. Agile development might initially overlook long-term security concerns due to rapid iterations.</a:t>
            </a:r>
          </a:p>
          <a:p>
            <a:pPr>
              <a:buNone/>
            </a:pPr>
            <a:r>
              <a:rPr lang="en-US" sz="1200" b="1" dirty="0" smtClean="0">
                <a:latin typeface="Arial" pitchFamily="34" charset="0"/>
                <a:cs typeface="Arial" pitchFamily="34" charset="0"/>
              </a:rPr>
              <a:t>Project Management Challenges</a:t>
            </a:r>
            <a:r>
              <a:rPr lang="en-US" sz="1200" dirty="0" smtClean="0">
                <a:latin typeface="Arial" pitchFamily="34" charset="0"/>
                <a:cs typeface="Arial" pitchFamily="34" charset="0"/>
              </a:rPr>
              <a:t>: </a:t>
            </a:r>
          </a:p>
          <a:p>
            <a:pPr>
              <a:buNone/>
            </a:pPr>
            <a:r>
              <a:rPr lang="en-US" sz="1200" dirty="0" smtClean="0">
                <a:latin typeface="Arial" pitchFamily="34" charset="0"/>
                <a:cs typeface="Arial" pitchFamily="34" charset="0"/>
              </a:rPr>
              <a:t>Agile relies on close collaboration and flexibility, which can be hard to achieve in a large, regulated institution with a wide range of stakeholders and strict timelines.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Situation/Problem/Opportunity:</a:t>
            </a:r>
            <a:endParaRPr lang="en-US" sz="2800" b="1" dirty="0"/>
          </a:p>
        </p:txBody>
      </p:sp>
      <p:sp>
        <p:nvSpPr>
          <p:cNvPr id="3" name="Content Placeholder 2"/>
          <p:cNvSpPr>
            <a:spLocks noGrp="1"/>
          </p:cNvSpPr>
          <p:nvPr>
            <p:ph idx="1"/>
          </p:nvPr>
        </p:nvSpPr>
        <p:spPr/>
        <p:txBody>
          <a:bodyPr>
            <a:normAutofit/>
          </a:bodyPr>
          <a:lstStyle/>
          <a:p>
            <a:pPr>
              <a:buNone/>
            </a:pPr>
            <a:r>
              <a:rPr lang="en-US" sz="1400" b="1" dirty="0" smtClean="0">
                <a:latin typeface="Arial" pitchFamily="34" charset="0"/>
                <a:cs typeface="Arial" pitchFamily="34" charset="0"/>
              </a:rPr>
              <a:t>Opportunity:</a:t>
            </a:r>
          </a:p>
          <a:p>
            <a:pPr>
              <a:buNone/>
            </a:pPr>
            <a:r>
              <a:rPr lang="en-US" sz="1200" dirty="0" smtClean="0">
                <a:latin typeface="Arial" pitchFamily="34" charset="0"/>
                <a:cs typeface="Arial" pitchFamily="34" charset="0"/>
              </a:rPr>
              <a:t>The opportunity for adopting Agile methodology when implementing E-Soft-X in the banking sector lies in several key areas:</a:t>
            </a:r>
          </a:p>
          <a:p>
            <a:pPr>
              <a:buNone/>
            </a:pPr>
            <a:r>
              <a:rPr lang="en-US" sz="1200" b="1" dirty="0" smtClean="0">
                <a:latin typeface="Arial" pitchFamily="34" charset="0"/>
                <a:cs typeface="Arial" pitchFamily="34" charset="0"/>
              </a:rPr>
              <a:t>Faster Time-to-Market</a:t>
            </a:r>
            <a:r>
              <a:rPr lang="en-US" sz="1200" dirty="0" smtClean="0">
                <a:latin typeface="Arial" pitchFamily="34" charset="0"/>
                <a:cs typeface="Arial" pitchFamily="34" charset="0"/>
              </a:rPr>
              <a:t>: </a:t>
            </a:r>
          </a:p>
          <a:p>
            <a:pPr>
              <a:buNone/>
            </a:pPr>
            <a:r>
              <a:rPr lang="en-US" sz="1200" dirty="0" smtClean="0">
                <a:latin typeface="Arial" pitchFamily="34" charset="0"/>
                <a:cs typeface="Arial" pitchFamily="34" charset="0"/>
              </a:rPr>
              <a:t>Agile enables banks to release software updates and improvements incrementally, allowing for quicker rollouts of new features and faster adaptation to market demands.</a:t>
            </a:r>
          </a:p>
          <a:p>
            <a:pPr>
              <a:buNone/>
            </a:pPr>
            <a:r>
              <a:rPr lang="en-US" sz="1200" b="1" dirty="0" smtClean="0">
                <a:latin typeface="Arial" pitchFamily="34" charset="0"/>
                <a:cs typeface="Arial" pitchFamily="34" charset="0"/>
              </a:rPr>
              <a:t>Enhanced Collaboration</a:t>
            </a:r>
            <a:r>
              <a:rPr lang="en-US" sz="1200" dirty="0" smtClean="0">
                <a:latin typeface="Arial" pitchFamily="34" charset="0"/>
                <a:cs typeface="Arial" pitchFamily="34" charset="0"/>
              </a:rPr>
              <a:t>: </a:t>
            </a:r>
          </a:p>
          <a:p>
            <a:pPr>
              <a:buNone/>
            </a:pPr>
            <a:r>
              <a:rPr lang="en-US" sz="1200" dirty="0" smtClean="0">
                <a:latin typeface="Arial" pitchFamily="34" charset="0"/>
                <a:cs typeface="Arial" pitchFamily="34" charset="0"/>
              </a:rPr>
              <a:t>Agile promotes strong communication between developers, business teams, and stakeholders. In the banking sector, this can result in more user-friendly solutions and better alignment with business goals.</a:t>
            </a:r>
          </a:p>
          <a:p>
            <a:pPr>
              <a:buNone/>
            </a:pPr>
            <a:r>
              <a:rPr lang="en-US" sz="1200" b="1" dirty="0" smtClean="0">
                <a:latin typeface="Arial" pitchFamily="34" charset="0"/>
                <a:cs typeface="Arial" pitchFamily="34" charset="0"/>
              </a:rPr>
              <a:t>Continuous Improvement</a:t>
            </a:r>
            <a:r>
              <a:rPr lang="en-US" sz="1200" dirty="0" smtClean="0">
                <a:latin typeface="Arial" pitchFamily="34" charset="0"/>
                <a:cs typeface="Arial" pitchFamily="34" charset="0"/>
              </a:rPr>
              <a:t>: </a:t>
            </a:r>
          </a:p>
          <a:p>
            <a:pPr>
              <a:buNone/>
            </a:pPr>
            <a:r>
              <a:rPr lang="en-US" sz="1200" dirty="0" smtClean="0">
                <a:latin typeface="Arial" pitchFamily="34" charset="0"/>
                <a:cs typeface="Arial" pitchFamily="34" charset="0"/>
              </a:rPr>
              <a:t>Agile allows for constant feedback and iteration, ensuring that the E-Soft-X software evolves to meet both current and future banking needs. This can lead to better customer experiences and more efficient internal processes.</a:t>
            </a:r>
          </a:p>
          <a:p>
            <a:pPr>
              <a:buNone/>
            </a:pPr>
            <a:r>
              <a:rPr lang="en-US" sz="1200" b="1" dirty="0" smtClean="0">
                <a:latin typeface="Arial" pitchFamily="34" charset="0"/>
                <a:cs typeface="Arial" pitchFamily="34" charset="0"/>
              </a:rPr>
              <a:t>Risk Mitigation</a:t>
            </a:r>
            <a:r>
              <a:rPr lang="en-US" sz="1200" dirty="0" smtClean="0">
                <a:latin typeface="Arial" pitchFamily="34" charset="0"/>
                <a:cs typeface="Arial" pitchFamily="34" charset="0"/>
              </a:rPr>
              <a:t>: </a:t>
            </a:r>
          </a:p>
          <a:p>
            <a:pPr>
              <a:buNone/>
            </a:pPr>
            <a:r>
              <a:rPr lang="en-US" sz="1200" dirty="0" smtClean="0">
                <a:latin typeface="Arial" pitchFamily="34" charset="0"/>
                <a:cs typeface="Arial" pitchFamily="34" charset="0"/>
              </a:rPr>
              <a:t>With Agile, the software development process involves frequent testing and adjustments. This can reduce the risk of large-scale failures or disruptions that could come with a traditional "big bang" implementation.</a:t>
            </a:r>
          </a:p>
          <a:p>
            <a:pPr>
              <a:buNone/>
            </a:pPr>
            <a:r>
              <a:rPr lang="en-US" sz="1200" b="1" dirty="0" smtClean="0">
                <a:latin typeface="Arial" pitchFamily="34" charset="0"/>
                <a:cs typeface="Arial" pitchFamily="34" charset="0"/>
              </a:rPr>
              <a:t>Improved Customer Experiences</a:t>
            </a:r>
            <a:r>
              <a:rPr lang="en-US" sz="1200" dirty="0" smtClean="0">
                <a:latin typeface="Arial" pitchFamily="34" charset="0"/>
                <a:cs typeface="Arial" pitchFamily="34" charset="0"/>
              </a:rPr>
              <a:t>:</a:t>
            </a:r>
          </a:p>
          <a:p>
            <a:pPr>
              <a:buNone/>
            </a:pPr>
            <a:r>
              <a:rPr lang="en-US" sz="1200" dirty="0" smtClean="0">
                <a:latin typeface="Arial" pitchFamily="34" charset="0"/>
                <a:cs typeface="Arial" pitchFamily="34" charset="0"/>
              </a:rPr>
              <a:t> Through regular updates, new features, and enhancements, banks can stay competitive and meet the evolving expectations of their customers, ultimately leading to increased customer satisfaction.</a:t>
            </a:r>
          </a:p>
          <a:p>
            <a:pPr>
              <a:buNone/>
            </a:pPr>
            <a:r>
              <a:rPr lang="en-US" sz="1200" dirty="0" smtClean="0">
                <a:latin typeface="Arial" pitchFamily="34" charset="0"/>
                <a:cs typeface="Arial" pitchFamily="34" charset="0"/>
              </a:rPr>
              <a:t>In conclusion, while there are challenges in implementing E-Soft-X with Agile methodology in the banking sector, the opportunities for innovation, faster delivery, and improved customer satisfaction outweigh the obstacles if managed carefully.</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Purpose Statement (Goals):</a:t>
            </a:r>
            <a:br>
              <a:rPr lang="en-US" sz="2800" b="1" dirty="0" smtClean="0">
                <a:latin typeface="Arial" pitchFamily="34" charset="0"/>
                <a:cs typeface="Arial" pitchFamily="34" charset="0"/>
              </a:rPr>
            </a:br>
            <a:endParaRPr lang="en-US" sz="2800" dirty="0"/>
          </a:p>
        </p:txBody>
      </p:sp>
      <p:sp>
        <p:nvSpPr>
          <p:cNvPr id="3" name="Content Placeholder 2"/>
          <p:cNvSpPr>
            <a:spLocks noGrp="1"/>
          </p:cNvSpPr>
          <p:nvPr>
            <p:ph idx="1"/>
          </p:nvPr>
        </p:nvSpPr>
        <p:spPr/>
        <p:txBody>
          <a:bodyPr>
            <a:normAutofit/>
          </a:bodyPr>
          <a:lstStyle/>
          <a:p>
            <a:pPr>
              <a:buNone/>
            </a:pPr>
            <a:r>
              <a:rPr lang="en-US" sz="1200" b="1" dirty="0" smtClean="0">
                <a:latin typeface="Arial" pitchFamily="34" charset="0"/>
                <a:cs typeface="Arial" pitchFamily="34" charset="0"/>
              </a:rPr>
              <a:t>Purpose Statement (Goals):</a:t>
            </a:r>
          </a:p>
          <a:p>
            <a:r>
              <a:rPr lang="en-US" sz="1200" dirty="0" smtClean="0">
                <a:latin typeface="Arial" pitchFamily="34" charset="0"/>
                <a:cs typeface="Arial" pitchFamily="34" charset="0"/>
              </a:rPr>
              <a:t>The purpose of this project is to </a:t>
            </a:r>
            <a:r>
              <a:rPr lang="en-US" sz="1200" b="1" dirty="0" smtClean="0">
                <a:latin typeface="Arial" pitchFamily="34" charset="0"/>
                <a:cs typeface="Arial" pitchFamily="34" charset="0"/>
              </a:rPr>
              <a:t>analyze, select, and implement a new candidate tracking system</a:t>
            </a:r>
            <a:r>
              <a:rPr lang="en-US" sz="1200" dirty="0" smtClean="0">
                <a:latin typeface="Arial" pitchFamily="34" charset="0"/>
                <a:cs typeface="Arial" pitchFamily="34" charset="0"/>
              </a:rPr>
              <a:t> tailored for </a:t>
            </a:r>
            <a:r>
              <a:rPr lang="en-US" sz="1200" b="1" dirty="0" smtClean="0">
                <a:latin typeface="Arial" pitchFamily="34" charset="0"/>
                <a:cs typeface="Arial" pitchFamily="34" charset="0"/>
              </a:rPr>
              <a:t>E-Soft-X software in the banking sector</a:t>
            </a:r>
            <a:r>
              <a:rPr lang="en-US" sz="1200" dirty="0" smtClean="0">
                <a:latin typeface="Arial" pitchFamily="34" charset="0"/>
                <a:cs typeface="Arial" pitchFamily="34" charset="0"/>
              </a:rPr>
              <a:t> using </a:t>
            </a:r>
            <a:r>
              <a:rPr lang="en-US" sz="1200" b="1" dirty="0" smtClean="0">
                <a:latin typeface="Arial" pitchFamily="34" charset="0"/>
                <a:cs typeface="Arial" pitchFamily="34" charset="0"/>
              </a:rPr>
              <a:t>Agile methodology</a:t>
            </a:r>
            <a:r>
              <a:rPr lang="en-US" sz="1200" dirty="0" smtClean="0">
                <a:latin typeface="Arial" pitchFamily="34" charset="0"/>
                <a:cs typeface="Arial" pitchFamily="34" charset="0"/>
              </a:rPr>
              <a:t>. </a:t>
            </a:r>
          </a:p>
          <a:p>
            <a:r>
              <a:rPr lang="en-US" sz="1200" dirty="0" smtClean="0">
                <a:latin typeface="Arial" pitchFamily="34" charset="0"/>
                <a:cs typeface="Arial" pitchFamily="34" charset="0"/>
              </a:rPr>
              <a:t>The project aims to streamline the recruitment and on boarding process within banks by adopting a modern, efficient system that integrates seamlessly with the E-Soft-X platform.</a:t>
            </a:r>
          </a:p>
          <a:p>
            <a:pPr>
              <a:buNone/>
            </a:pPr>
            <a:r>
              <a:rPr lang="en-US" sz="1200" b="1" dirty="0" smtClean="0">
                <a:latin typeface="Arial" pitchFamily="34" charset="0"/>
                <a:cs typeface="Arial" pitchFamily="34" charset="0"/>
              </a:rPr>
              <a:t>Specific Goals:</a:t>
            </a:r>
          </a:p>
          <a:p>
            <a:pPr>
              <a:buNone/>
            </a:pPr>
            <a:r>
              <a:rPr lang="en-US" sz="1200" b="1" dirty="0" smtClean="0">
                <a:latin typeface="Arial" pitchFamily="34" charset="0"/>
                <a:cs typeface="Arial" pitchFamily="34" charset="0"/>
              </a:rPr>
              <a:t>Analyze Needs</a:t>
            </a:r>
            <a:r>
              <a:rPr lang="en-US" sz="1200" dirty="0" smtClean="0">
                <a:latin typeface="Arial" pitchFamily="34" charset="0"/>
                <a:cs typeface="Arial" pitchFamily="34" charset="0"/>
              </a:rPr>
              <a:t>:</a:t>
            </a:r>
          </a:p>
          <a:p>
            <a:pPr>
              <a:buNone/>
            </a:pPr>
            <a:r>
              <a:rPr lang="en-US" sz="1200" dirty="0" smtClean="0">
                <a:latin typeface="Arial" pitchFamily="34" charset="0"/>
                <a:cs typeface="Arial" pitchFamily="34" charset="0"/>
              </a:rPr>
              <a:t> To thoroughly assess the current recruitment and candidate tracking processes in the banking sector, identifying inefficiencies, bottlenecks, and areas for improvement.</a:t>
            </a:r>
          </a:p>
          <a:p>
            <a:pPr>
              <a:buNone/>
            </a:pPr>
            <a:r>
              <a:rPr lang="en-US" sz="1200" b="1" dirty="0" smtClean="0">
                <a:latin typeface="Arial" pitchFamily="34" charset="0"/>
                <a:cs typeface="Arial" pitchFamily="34" charset="0"/>
              </a:rPr>
              <a:t>Select the Best System</a:t>
            </a:r>
            <a:r>
              <a:rPr lang="en-US" sz="1200" dirty="0" smtClean="0">
                <a:latin typeface="Arial" pitchFamily="34" charset="0"/>
                <a:cs typeface="Arial" pitchFamily="34" charset="0"/>
              </a:rPr>
              <a:t>: </a:t>
            </a:r>
          </a:p>
          <a:p>
            <a:pPr>
              <a:buNone/>
            </a:pPr>
            <a:r>
              <a:rPr lang="en-US" sz="1200" dirty="0" smtClean="0">
                <a:latin typeface="Arial" pitchFamily="34" charset="0"/>
                <a:cs typeface="Arial" pitchFamily="34" charset="0"/>
              </a:rPr>
              <a:t>Based on the analysis, the project will select the most suitable candidate tracking system (CTS) that aligns with the banking sector's regulatory requirements, security standards, and user needs, while also integrating smoothly with the existing E-Soft-X software.</a:t>
            </a:r>
          </a:p>
          <a:p>
            <a:pPr>
              <a:buNone/>
            </a:pPr>
            <a:r>
              <a:rPr lang="en-US" sz="1200" b="1" dirty="0" smtClean="0">
                <a:latin typeface="Arial" pitchFamily="34" charset="0"/>
                <a:cs typeface="Arial" pitchFamily="34" charset="0"/>
              </a:rPr>
              <a:t>Implement Using Agile Methodology</a:t>
            </a:r>
            <a:r>
              <a:rPr lang="en-US" sz="1200" dirty="0" smtClean="0">
                <a:latin typeface="Arial" pitchFamily="34" charset="0"/>
                <a:cs typeface="Arial" pitchFamily="34" charset="0"/>
              </a:rPr>
              <a:t>: </a:t>
            </a:r>
          </a:p>
          <a:p>
            <a:pPr>
              <a:buNone/>
            </a:pPr>
            <a:r>
              <a:rPr lang="en-US" sz="1200" dirty="0" smtClean="0">
                <a:latin typeface="Arial" pitchFamily="34" charset="0"/>
                <a:cs typeface="Arial" pitchFamily="34" charset="0"/>
              </a:rPr>
              <a:t>Using Agile practices, the project will implement the selected candidate tracking system in iterative cycles. This approach allows for flexible adjustments, quick feedback from stakeholders, and ensures that the solution meets the evolving needs of the organization.</a:t>
            </a:r>
          </a:p>
          <a:p>
            <a:r>
              <a:rPr lang="en-US" sz="1200" dirty="0" smtClean="0">
                <a:latin typeface="Arial" pitchFamily="34" charset="0"/>
                <a:cs typeface="Arial" pitchFamily="34" charset="0"/>
              </a:rPr>
              <a:t>By achieving these goals, the project aims to improve recruitment efficiency, enhance user satisfaction, and ensure compliance and security within the banking sector, all while maintaining flexibility and continuous improvement through the Agile methodology.</a:t>
            </a:r>
            <a:endParaRPr lang="en-US" sz="12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Project Objectives</a:t>
            </a:r>
            <a:endParaRPr lang="en-US" sz="2800" b="1" dirty="0">
              <a:latin typeface="Arial" pitchFamily="34" charset="0"/>
              <a:cs typeface="Arial" pitchFamily="34" charset="0"/>
            </a:endParaRPr>
          </a:p>
        </p:txBody>
      </p:sp>
      <p:sp>
        <p:nvSpPr>
          <p:cNvPr id="3" name="Content Placeholder 2"/>
          <p:cNvSpPr>
            <a:spLocks noGrp="1"/>
          </p:cNvSpPr>
          <p:nvPr>
            <p:ph idx="1"/>
          </p:nvPr>
        </p:nvSpPr>
        <p:spPr>
          <a:xfrm>
            <a:off x="457200" y="1214422"/>
            <a:ext cx="8229600" cy="4911741"/>
          </a:xfrm>
        </p:spPr>
        <p:txBody>
          <a:bodyPr>
            <a:noAutofit/>
          </a:bodyPr>
          <a:lstStyle/>
          <a:p>
            <a:pPr>
              <a:buNone/>
            </a:pPr>
            <a:r>
              <a:rPr lang="en-US" sz="1200" b="1" dirty="0" smtClean="0">
                <a:latin typeface="Arial" pitchFamily="34" charset="0"/>
                <a:cs typeface="Arial" pitchFamily="34" charset="0"/>
              </a:rPr>
              <a:t>Solution Selection According to Design Criteria, Specifications, and Requirements</a:t>
            </a:r>
            <a:r>
              <a:rPr lang="en-US" sz="1200" dirty="0" smtClean="0">
                <a:latin typeface="Arial" pitchFamily="34" charset="0"/>
                <a:cs typeface="Arial" pitchFamily="34" charset="0"/>
              </a:rPr>
              <a:t>:</a:t>
            </a:r>
          </a:p>
          <a:p>
            <a:pPr lvl="1">
              <a:buNone/>
            </a:pPr>
            <a:r>
              <a:rPr lang="en-US" sz="1200" b="1" dirty="0" smtClean="0">
                <a:latin typeface="Arial" pitchFamily="34" charset="0"/>
                <a:cs typeface="Arial" pitchFamily="34" charset="0"/>
              </a:rPr>
              <a:t>Objective</a:t>
            </a:r>
            <a:r>
              <a:rPr lang="en-US" sz="1200" dirty="0" smtClean="0">
                <a:latin typeface="Arial" pitchFamily="34" charset="0"/>
                <a:cs typeface="Arial" pitchFamily="34" charset="0"/>
              </a:rPr>
              <a:t>: To evaluate and select the most suitable candidate tracking system (CTS) that meets the specific needs of the banking sector, considering critical design criteria, functional specifications, security requirements, and regulatory compliance standards.</a:t>
            </a:r>
          </a:p>
          <a:p>
            <a:pPr lvl="1">
              <a:buNone/>
            </a:pPr>
            <a:r>
              <a:rPr lang="en-US" sz="1200" b="1" dirty="0" smtClean="0">
                <a:latin typeface="Arial" pitchFamily="34" charset="0"/>
                <a:cs typeface="Arial" pitchFamily="34" charset="0"/>
              </a:rPr>
              <a:t>Actions</a:t>
            </a:r>
            <a:r>
              <a:rPr lang="en-US" sz="1200" dirty="0" smtClean="0">
                <a:latin typeface="Arial" pitchFamily="34" charset="0"/>
                <a:cs typeface="Arial" pitchFamily="34" charset="0"/>
              </a:rPr>
              <a:t>:</a:t>
            </a:r>
          </a:p>
          <a:p>
            <a:pPr lvl="2"/>
            <a:r>
              <a:rPr lang="en-US" sz="1200" dirty="0" smtClean="0">
                <a:latin typeface="Arial" pitchFamily="34" charset="0"/>
                <a:cs typeface="Arial" pitchFamily="34" charset="0"/>
              </a:rPr>
              <a:t>Gather detailed input from stakeholders in HR, IT, and legal teams to define the system's functional and non-functional requirements.</a:t>
            </a:r>
          </a:p>
          <a:p>
            <a:pPr lvl="2"/>
            <a:r>
              <a:rPr lang="en-US" sz="1200" dirty="0" smtClean="0">
                <a:latin typeface="Arial" pitchFamily="34" charset="0"/>
                <a:cs typeface="Arial" pitchFamily="34" charset="0"/>
              </a:rPr>
              <a:t>Evaluate various candidate tracking solutions, considering their ability to integrate with the E-Soft-X platform, scalability, security features, and ease of use.</a:t>
            </a:r>
          </a:p>
          <a:p>
            <a:pPr lvl="2"/>
            <a:r>
              <a:rPr lang="en-US" sz="1200" dirty="0" smtClean="0">
                <a:latin typeface="Arial" pitchFamily="34" charset="0"/>
                <a:cs typeface="Arial" pitchFamily="34" charset="0"/>
              </a:rPr>
              <a:t>Prioritize features like data privacy, ease of reporting, and automation capabilities in line with banking regulations and customer service expectations.</a:t>
            </a:r>
          </a:p>
          <a:p>
            <a:pPr>
              <a:buNone/>
            </a:pPr>
            <a:r>
              <a:rPr lang="en-US" sz="1200" b="1" dirty="0" smtClean="0">
                <a:latin typeface="Arial" pitchFamily="34" charset="0"/>
                <a:cs typeface="Arial" pitchFamily="34" charset="0"/>
              </a:rPr>
              <a:t>Solution Prototyping and Testing</a:t>
            </a:r>
            <a:r>
              <a:rPr lang="en-US" sz="1200" dirty="0" smtClean="0">
                <a:latin typeface="Arial" pitchFamily="34" charset="0"/>
                <a:cs typeface="Arial" pitchFamily="34" charset="0"/>
              </a:rPr>
              <a:t>:</a:t>
            </a:r>
          </a:p>
          <a:p>
            <a:pPr lvl="1">
              <a:buNone/>
            </a:pPr>
            <a:r>
              <a:rPr lang="en-US" sz="1200" b="1" dirty="0" smtClean="0">
                <a:latin typeface="Arial" pitchFamily="34" charset="0"/>
                <a:cs typeface="Arial" pitchFamily="34" charset="0"/>
              </a:rPr>
              <a:t>Objective</a:t>
            </a:r>
            <a:r>
              <a:rPr lang="en-US" sz="1200" dirty="0" smtClean="0">
                <a:latin typeface="Arial" pitchFamily="34" charset="0"/>
                <a:cs typeface="Arial" pitchFamily="34" charset="0"/>
              </a:rPr>
              <a:t>: To create prototypes of the selected candidate tracking system, enabling iterative testing and feedback collection to ensure the final solution meets requirements before full implementation.</a:t>
            </a:r>
          </a:p>
          <a:p>
            <a:pPr lvl="1">
              <a:buNone/>
            </a:pPr>
            <a:r>
              <a:rPr lang="en-US" sz="1200" b="1" dirty="0" smtClean="0">
                <a:latin typeface="Arial" pitchFamily="34" charset="0"/>
                <a:cs typeface="Arial" pitchFamily="34" charset="0"/>
              </a:rPr>
              <a:t>Actions</a:t>
            </a:r>
            <a:r>
              <a:rPr lang="en-US" sz="1200" dirty="0" smtClean="0">
                <a:latin typeface="Arial" pitchFamily="34" charset="0"/>
                <a:cs typeface="Arial" pitchFamily="34" charset="0"/>
              </a:rPr>
              <a:t>:</a:t>
            </a:r>
          </a:p>
          <a:p>
            <a:pPr lvl="2"/>
            <a:r>
              <a:rPr lang="en-US" sz="1200" dirty="0" smtClean="0">
                <a:latin typeface="Arial" pitchFamily="34" charset="0"/>
                <a:cs typeface="Arial" pitchFamily="34" charset="0"/>
              </a:rPr>
              <a:t>Develop an initial prototype of the solution based on the selected system, focusing on key functionalities such as candidate data management, application tracking, and reporting.</a:t>
            </a:r>
          </a:p>
          <a:p>
            <a:pPr lvl="2"/>
            <a:r>
              <a:rPr lang="en-US" sz="1200" dirty="0" smtClean="0">
                <a:latin typeface="Arial" pitchFamily="34" charset="0"/>
                <a:cs typeface="Arial" pitchFamily="34" charset="0"/>
              </a:rPr>
              <a:t>Involve stakeholders in regular testing cycles to provide feedback on system usability, functionality, and integration with existing systems (e.g., E-Soft-X software)..</a:t>
            </a:r>
          </a:p>
          <a:p>
            <a:pPr lvl="2"/>
            <a:r>
              <a:rPr lang="en-US" sz="1200" dirty="0" smtClean="0">
                <a:latin typeface="Arial" pitchFamily="34" charset="0"/>
                <a:cs typeface="Arial" pitchFamily="34" charset="0"/>
              </a:rPr>
              <a:t>Ensure that testing includes compliance with data protection regulations, security standards, and other banking-specific needs.</a:t>
            </a:r>
          </a:p>
          <a:p>
            <a:pPr>
              <a:buNone/>
            </a:pPr>
            <a:r>
              <a:rPr lang="en-US" sz="1200" b="1" dirty="0" smtClean="0">
                <a:latin typeface="Arial" pitchFamily="34" charset="0"/>
                <a:cs typeface="Arial" pitchFamily="34" charset="0"/>
              </a:rPr>
              <a:t>Continuous Improvement and Adaptation</a:t>
            </a:r>
            <a:r>
              <a:rPr lang="en-US" sz="1200" dirty="0" smtClean="0">
                <a:latin typeface="Arial" pitchFamily="34" charset="0"/>
                <a:cs typeface="Arial" pitchFamily="34" charset="0"/>
              </a:rPr>
              <a:t>:</a:t>
            </a:r>
          </a:p>
          <a:p>
            <a:pPr lvl="1">
              <a:buNone/>
            </a:pPr>
            <a:r>
              <a:rPr lang="en-US" sz="1200" b="1" dirty="0" smtClean="0">
                <a:latin typeface="Arial" pitchFamily="34" charset="0"/>
                <a:cs typeface="Arial" pitchFamily="34" charset="0"/>
              </a:rPr>
              <a:t>Objective</a:t>
            </a:r>
            <a:r>
              <a:rPr lang="en-US" sz="1200" dirty="0" smtClean="0">
                <a:latin typeface="Arial" pitchFamily="34" charset="0"/>
                <a:cs typeface="Arial" pitchFamily="34" charset="0"/>
              </a:rPr>
              <a:t>: To continuously improve the candidate tracking system based on user feedback, performance data, and evolving needs of the banking sector through the Agile process.</a:t>
            </a:r>
          </a:p>
          <a:p>
            <a:pPr lvl="2">
              <a:buNone/>
            </a:pPr>
            <a:endParaRPr lang="en-US" sz="1200" dirty="0" smtClean="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Autofit/>
          </a:bodyPr>
          <a:lstStyle/>
          <a:p>
            <a:pPr lvl="1">
              <a:buNone/>
            </a:pPr>
            <a:r>
              <a:rPr lang="en-US" sz="1200" b="1" dirty="0" smtClean="0">
                <a:latin typeface="Arial" pitchFamily="34" charset="0"/>
                <a:cs typeface="Arial" pitchFamily="34" charset="0"/>
              </a:rPr>
              <a:t>Actions</a:t>
            </a:r>
            <a:r>
              <a:rPr lang="en-US" sz="1200" dirty="0" smtClean="0">
                <a:latin typeface="Arial" pitchFamily="34" charset="0"/>
                <a:cs typeface="Arial" pitchFamily="34" charset="0"/>
              </a:rPr>
              <a:t>:</a:t>
            </a:r>
          </a:p>
          <a:p>
            <a:pPr lvl="2"/>
            <a:r>
              <a:rPr lang="en-US" sz="1200" dirty="0" smtClean="0">
                <a:latin typeface="Arial" pitchFamily="34" charset="0"/>
                <a:cs typeface="Arial" pitchFamily="34" charset="0"/>
              </a:rPr>
              <a:t>Utilize regular sprint retrospectives to assess the progress, gather feedback from users, and identify areas for improvement.</a:t>
            </a:r>
          </a:p>
          <a:p>
            <a:pPr lvl="2"/>
            <a:r>
              <a:rPr lang="en-US" sz="1200" dirty="0" smtClean="0">
                <a:latin typeface="Arial" pitchFamily="34" charset="0"/>
                <a:cs typeface="Arial" pitchFamily="34" charset="0"/>
              </a:rPr>
              <a:t>Implement frequent updates, bug fixes, and feature improvements based on Agile principles, delivering incremental value to the end-users in the banking sector.</a:t>
            </a:r>
          </a:p>
          <a:p>
            <a:pPr lvl="2"/>
            <a:r>
              <a:rPr lang="en-US" sz="1200" dirty="0" smtClean="0">
                <a:latin typeface="Arial" pitchFamily="34" charset="0"/>
                <a:cs typeface="Arial" pitchFamily="34" charset="0"/>
              </a:rPr>
              <a:t>Focus on ensuring that the solution evolves to meet emerging trends, such as remote recruitment, AI-powered screening, and other innovations.</a:t>
            </a:r>
          </a:p>
          <a:p>
            <a:pPr>
              <a:buNone/>
            </a:pPr>
            <a:r>
              <a:rPr lang="en-US" sz="1200" b="1" dirty="0" smtClean="0">
                <a:latin typeface="Arial" pitchFamily="34" charset="0"/>
                <a:cs typeface="Arial" pitchFamily="34" charset="0"/>
              </a:rPr>
              <a:t>Integration and Deployment</a:t>
            </a:r>
            <a:r>
              <a:rPr lang="en-US" sz="1200" dirty="0" smtClean="0">
                <a:latin typeface="Arial" pitchFamily="34" charset="0"/>
                <a:cs typeface="Arial" pitchFamily="34" charset="0"/>
              </a:rPr>
              <a:t>:</a:t>
            </a:r>
          </a:p>
          <a:p>
            <a:pPr lvl="1">
              <a:buNone/>
            </a:pPr>
            <a:r>
              <a:rPr lang="en-US" sz="1200" b="1" dirty="0" smtClean="0">
                <a:latin typeface="Arial" pitchFamily="34" charset="0"/>
                <a:cs typeface="Arial" pitchFamily="34" charset="0"/>
              </a:rPr>
              <a:t>Objective</a:t>
            </a:r>
            <a:r>
              <a:rPr lang="en-US" sz="1200" dirty="0" smtClean="0">
                <a:latin typeface="Arial" pitchFamily="34" charset="0"/>
                <a:cs typeface="Arial" pitchFamily="34" charset="0"/>
              </a:rPr>
              <a:t>: To ensure the seamless integration of the candidate tracking system with the existing E-Soft-X software infrastructure and deploy it across all relevant banking operations efficiently.</a:t>
            </a:r>
          </a:p>
          <a:p>
            <a:pPr lvl="1">
              <a:buNone/>
            </a:pPr>
            <a:r>
              <a:rPr lang="en-US" sz="1200" b="1" dirty="0" smtClean="0">
                <a:latin typeface="Arial" pitchFamily="34" charset="0"/>
                <a:cs typeface="Arial" pitchFamily="34" charset="0"/>
              </a:rPr>
              <a:t>Actions</a:t>
            </a:r>
            <a:r>
              <a:rPr lang="en-US" sz="1200" dirty="0" smtClean="0">
                <a:latin typeface="Arial" pitchFamily="34" charset="0"/>
                <a:cs typeface="Arial" pitchFamily="34" charset="0"/>
              </a:rPr>
              <a:t>:</a:t>
            </a:r>
          </a:p>
          <a:p>
            <a:pPr lvl="2"/>
            <a:r>
              <a:rPr lang="en-US" sz="1200" dirty="0" smtClean="0">
                <a:latin typeface="Arial" pitchFamily="34" charset="0"/>
                <a:cs typeface="Arial" pitchFamily="34" charset="0"/>
              </a:rPr>
              <a:t>Integrate the CTS with the E-Soft-X platform, ensuring data synchronization between recruitment processes and other bank operations such as employee management and payroll.</a:t>
            </a:r>
          </a:p>
          <a:p>
            <a:pPr lvl="2"/>
            <a:r>
              <a:rPr lang="en-US" sz="1200" dirty="0" smtClean="0">
                <a:latin typeface="Arial" pitchFamily="34" charset="0"/>
                <a:cs typeface="Arial" pitchFamily="34" charset="0"/>
              </a:rPr>
              <a:t>Conduct thorough integration testing to validate the seamless flow of information between the new system and existing banking systems.</a:t>
            </a:r>
          </a:p>
          <a:p>
            <a:pPr>
              <a:buNone/>
            </a:pPr>
            <a:r>
              <a:rPr lang="en-US" sz="1200" b="1" dirty="0" smtClean="0">
                <a:latin typeface="Arial" pitchFamily="34" charset="0"/>
                <a:cs typeface="Arial" pitchFamily="34" charset="0"/>
              </a:rPr>
              <a:t>User Training and Adoption</a:t>
            </a:r>
            <a:r>
              <a:rPr lang="en-US" sz="1200" dirty="0" smtClean="0">
                <a:latin typeface="Arial" pitchFamily="34" charset="0"/>
                <a:cs typeface="Arial" pitchFamily="34" charset="0"/>
              </a:rPr>
              <a:t>:</a:t>
            </a:r>
          </a:p>
          <a:p>
            <a:pPr lvl="1">
              <a:buNone/>
            </a:pPr>
            <a:r>
              <a:rPr lang="en-US" sz="1200" b="1" dirty="0" smtClean="0">
                <a:latin typeface="Arial" pitchFamily="34" charset="0"/>
                <a:cs typeface="Arial" pitchFamily="34" charset="0"/>
              </a:rPr>
              <a:t>Objective</a:t>
            </a:r>
            <a:r>
              <a:rPr lang="en-US" sz="1200" dirty="0" smtClean="0">
                <a:latin typeface="Arial" pitchFamily="34" charset="0"/>
                <a:cs typeface="Arial" pitchFamily="34" charset="0"/>
              </a:rPr>
              <a:t>: To ensure that HR teams and other relevant stakeholders are fully trained on the new candidate tracking system, fostering a smooth transition and widespread adoption of the software.</a:t>
            </a:r>
          </a:p>
          <a:p>
            <a:pPr lvl="1">
              <a:buNone/>
            </a:pPr>
            <a:r>
              <a:rPr lang="en-US" sz="1200" b="1" dirty="0" smtClean="0">
                <a:latin typeface="Arial" pitchFamily="34" charset="0"/>
                <a:cs typeface="Arial" pitchFamily="34" charset="0"/>
              </a:rPr>
              <a:t>Actions</a:t>
            </a:r>
            <a:r>
              <a:rPr lang="en-US" sz="1200" dirty="0" smtClean="0">
                <a:latin typeface="Arial" pitchFamily="34" charset="0"/>
                <a:cs typeface="Arial" pitchFamily="34" charset="0"/>
              </a:rPr>
              <a:t>:</a:t>
            </a:r>
          </a:p>
          <a:p>
            <a:pPr lvl="2"/>
            <a:r>
              <a:rPr lang="en-US" sz="1200" dirty="0" smtClean="0">
                <a:latin typeface="Arial" pitchFamily="34" charset="0"/>
                <a:cs typeface="Arial" pitchFamily="34" charset="0"/>
              </a:rPr>
              <a:t>Develop and deliver comprehensive training materials (e.g., documentation, videos, workshops) for HR personnel, managers, and other users involved in the recruitment process..</a:t>
            </a:r>
          </a:p>
          <a:p>
            <a:pPr lvl="2"/>
            <a:r>
              <a:rPr lang="en-US" sz="1200" dirty="0" smtClean="0">
                <a:latin typeface="Arial" pitchFamily="34" charset="0"/>
                <a:cs typeface="Arial" pitchFamily="34" charset="0"/>
              </a:rPr>
              <a:t>Collect feedback on the user experience during training to make necessary adjustments to the system or training materials, aligning with Agile principles of responsiveness and continuous improvement.</a:t>
            </a:r>
          </a:p>
          <a:p>
            <a:r>
              <a:rPr lang="en-US" sz="1200" dirty="0" smtClean="0">
                <a:latin typeface="Arial" pitchFamily="34" charset="0"/>
                <a:cs typeface="Arial" pitchFamily="34" charset="0"/>
              </a:rPr>
              <a:t>By achieving these objectives, the project will successfully implement an efficient, secure, and user-friendly candidate tracking system that enhances recruitment processes within the banking sector while adhering to Agile methodologies for continuous improvement and flexibility.</a:t>
            </a:r>
          </a:p>
          <a:p>
            <a:endParaRPr lang="en-US"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en-US" sz="2800" b="1" dirty="0" smtClean="0">
                <a:latin typeface="Arial" pitchFamily="34" charset="0"/>
                <a:cs typeface="Arial" pitchFamily="34" charset="0"/>
              </a:rPr>
              <a:t>Success Criteria: </a:t>
            </a:r>
            <a:endParaRPr lang="en-US" sz="2800" b="1" dirty="0">
              <a:latin typeface="Arial" pitchFamily="34" charset="0"/>
              <a:cs typeface="Arial" pitchFamily="34" charset="0"/>
            </a:endParaRPr>
          </a:p>
        </p:txBody>
      </p:sp>
      <p:sp>
        <p:nvSpPr>
          <p:cNvPr id="3" name="Content Placeholder 2"/>
          <p:cNvSpPr>
            <a:spLocks noGrp="1"/>
          </p:cNvSpPr>
          <p:nvPr>
            <p:ph idx="1"/>
          </p:nvPr>
        </p:nvSpPr>
        <p:spPr>
          <a:xfrm>
            <a:off x="457200" y="1142984"/>
            <a:ext cx="8229600" cy="4983179"/>
          </a:xfrm>
        </p:spPr>
        <p:txBody>
          <a:bodyPr>
            <a:normAutofit/>
          </a:bodyPr>
          <a:lstStyle/>
          <a:p>
            <a:pPr>
              <a:buNone/>
            </a:pPr>
            <a:r>
              <a:rPr lang="en-US" sz="1200" b="1" dirty="0" smtClean="0">
                <a:latin typeface="Arial" pitchFamily="34" charset="0"/>
                <a:cs typeface="Arial" pitchFamily="34" charset="0"/>
              </a:rPr>
              <a:t>Improve Records Availability and Accessibility of Information, Collateral, Forms, and Documents</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Easy Access to Records</a:t>
            </a:r>
            <a:r>
              <a:rPr lang="en-US" sz="1200" dirty="0" smtClean="0">
                <a:latin typeface="Arial" pitchFamily="34" charset="0"/>
                <a:cs typeface="Arial" pitchFamily="34" charset="0"/>
              </a:rPr>
              <a:t>: </a:t>
            </a:r>
          </a:p>
          <a:p>
            <a:pPr>
              <a:buNone/>
            </a:pPr>
            <a:r>
              <a:rPr lang="en-US" sz="1200" dirty="0" smtClean="0">
                <a:latin typeface="Arial" pitchFamily="34" charset="0"/>
                <a:cs typeface="Arial" pitchFamily="34" charset="0"/>
              </a:rPr>
              <a:t>The system must provide seamless and fast access to all relevant records, collateral, forms, and documents (such as candidate profiles, application forms, background checks, etc.) across all user roles within the bank.</a:t>
            </a:r>
          </a:p>
          <a:p>
            <a:pPr>
              <a:buNone/>
            </a:pPr>
            <a:r>
              <a:rPr lang="en-US" sz="1200" b="1" dirty="0" smtClean="0">
                <a:latin typeface="Arial" pitchFamily="34" charset="0"/>
                <a:cs typeface="Arial" pitchFamily="34" charset="0"/>
              </a:rPr>
              <a:t>Centralized Repository</a:t>
            </a:r>
            <a:r>
              <a:rPr lang="en-US" sz="1200" dirty="0" smtClean="0">
                <a:latin typeface="Arial" pitchFamily="34" charset="0"/>
                <a:cs typeface="Arial" pitchFamily="34" charset="0"/>
              </a:rPr>
              <a:t>: </a:t>
            </a:r>
          </a:p>
          <a:p>
            <a:pPr>
              <a:buNone/>
            </a:pPr>
            <a:r>
              <a:rPr lang="en-US" sz="1200" dirty="0" smtClean="0">
                <a:latin typeface="Arial" pitchFamily="34" charset="0"/>
                <a:cs typeface="Arial" pitchFamily="34" charset="0"/>
              </a:rPr>
              <a:t>Ensure that all recruitment-related documents and data are stored in a centralized, easily searchable database within the E-Soft-X software, allowing for quick retrieval and efficient management.</a:t>
            </a:r>
          </a:p>
          <a:p>
            <a:pPr>
              <a:buNone/>
            </a:pPr>
            <a:r>
              <a:rPr lang="en-US" sz="1200" b="1" dirty="0" smtClean="0">
                <a:latin typeface="Arial" pitchFamily="34" charset="0"/>
                <a:cs typeface="Arial" pitchFamily="34" charset="0"/>
              </a:rPr>
              <a:t>User-friendly Interface</a:t>
            </a:r>
            <a:r>
              <a:rPr lang="en-US" sz="1200" dirty="0" smtClean="0">
                <a:latin typeface="Arial" pitchFamily="34" charset="0"/>
                <a:cs typeface="Arial" pitchFamily="34" charset="0"/>
              </a:rPr>
              <a:t>: </a:t>
            </a:r>
          </a:p>
          <a:p>
            <a:pPr>
              <a:buNone/>
            </a:pPr>
            <a:r>
              <a:rPr lang="en-US" sz="1200" dirty="0" smtClean="0">
                <a:latin typeface="Arial" pitchFamily="34" charset="0"/>
                <a:cs typeface="Arial" pitchFamily="34" charset="0"/>
              </a:rPr>
              <a:t>The interface should be intuitive, making it easy for HR staff and other stakeholders to find, view, and update candidate information, forms, and documentation without unnecessary delays or complex navigation.</a:t>
            </a:r>
          </a:p>
          <a:p>
            <a:pPr>
              <a:buNone/>
            </a:pPr>
            <a:r>
              <a:rPr lang="en-US" sz="1200" b="1" dirty="0" smtClean="0">
                <a:latin typeface="Arial" pitchFamily="34" charset="0"/>
                <a:cs typeface="Arial" pitchFamily="34" charset="0"/>
              </a:rPr>
              <a:t>Role-based Access Control</a:t>
            </a:r>
            <a:r>
              <a:rPr lang="en-US" sz="1200" dirty="0" smtClean="0">
                <a:latin typeface="Arial" pitchFamily="34" charset="0"/>
                <a:cs typeface="Arial" pitchFamily="34" charset="0"/>
              </a:rPr>
              <a:t>: </a:t>
            </a:r>
          </a:p>
          <a:p>
            <a:pPr>
              <a:buNone/>
            </a:pPr>
            <a:r>
              <a:rPr lang="en-US" sz="1200" dirty="0" smtClean="0">
                <a:latin typeface="Arial" pitchFamily="34" charset="0"/>
                <a:cs typeface="Arial" pitchFamily="34" charset="0"/>
              </a:rPr>
              <a:t>Implement a secure, role-based access system to ensure that different users (HR staff, managers, etc.) can access only the relevant information to maintain confidentiality and regulatory compliance.</a:t>
            </a:r>
          </a:p>
          <a:p>
            <a:pPr>
              <a:buNone/>
            </a:pPr>
            <a:r>
              <a:rPr lang="en-US" sz="1200" b="1" dirty="0" smtClean="0">
                <a:latin typeface="Arial" pitchFamily="34" charset="0"/>
                <a:cs typeface="Arial" pitchFamily="34" charset="0"/>
              </a:rPr>
              <a:t>Measurement</a:t>
            </a:r>
            <a:r>
              <a:rPr lang="en-US" sz="1200" dirty="0" smtClean="0">
                <a:latin typeface="Arial" pitchFamily="34" charset="0"/>
                <a:cs typeface="Arial" pitchFamily="34" charset="0"/>
              </a:rPr>
              <a:t>:</a:t>
            </a:r>
          </a:p>
          <a:p>
            <a:r>
              <a:rPr lang="en-US" sz="1200" dirty="0" smtClean="0">
                <a:latin typeface="Arial" pitchFamily="34" charset="0"/>
                <a:cs typeface="Arial" pitchFamily="34" charset="0"/>
              </a:rPr>
              <a:t>Increased speed of retrieving documents and information by a defined percentage (e.g., 30% faster than the previous system).</a:t>
            </a:r>
          </a:p>
          <a:p>
            <a:r>
              <a:rPr lang="en-US" sz="1200" dirty="0" smtClean="0">
                <a:latin typeface="Arial" pitchFamily="34" charset="0"/>
                <a:cs typeface="Arial" pitchFamily="34" charset="0"/>
              </a:rPr>
              <a:t>Positive feedback from users in regular Agile sprint reviews about the ease of accessing and managing recruitment-related documents.</a:t>
            </a:r>
          </a:p>
          <a:p>
            <a:r>
              <a:rPr lang="en-US" sz="1200" dirty="0" smtClean="0">
                <a:latin typeface="Arial" pitchFamily="34" charset="0"/>
                <a:cs typeface="Arial" pitchFamily="34" charset="0"/>
              </a:rPr>
              <a:t>Reduced manual errors in document retrieval, with fewer requests for misplaced or missing files.</a:t>
            </a:r>
          </a:p>
          <a:p>
            <a:pPr>
              <a:buNone/>
            </a:pPr>
            <a:endParaRPr lang="en-US" sz="1200"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TotalTime>
  <Words>4469</Words>
  <Application>Microsoft Office PowerPoint</Application>
  <PresentationFormat>On-screen Show (4:3)</PresentationFormat>
  <Paragraphs>245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E-SOFTEX SOFTWARE</vt:lpstr>
      <vt:lpstr>E-SOFTEX SOFTWARE</vt:lpstr>
      <vt:lpstr>Situation/Problem/Opportunity:</vt:lpstr>
      <vt:lpstr>Situation/Problem/Opportunity:</vt:lpstr>
      <vt:lpstr>Situation/Problem/Opportunity:</vt:lpstr>
      <vt:lpstr>Purpose Statement (Goals): </vt:lpstr>
      <vt:lpstr>Project Objectives</vt:lpstr>
      <vt:lpstr>Slide 8</vt:lpstr>
      <vt:lpstr>Success Criteria: </vt:lpstr>
      <vt:lpstr>Success Criteria: </vt:lpstr>
      <vt:lpstr>Methods/Approach: </vt:lpstr>
      <vt:lpstr>Slide 12</vt:lpstr>
      <vt:lpstr>Slide 13</vt:lpstr>
      <vt:lpstr>Slide 14</vt:lpstr>
      <vt:lpstr>Resources: </vt:lpstr>
      <vt:lpstr>Risks and Dependencies: </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40</cp:revision>
  <dcterms:created xsi:type="dcterms:W3CDTF">2025-03-27T09:12:24Z</dcterms:created>
  <dcterms:modified xsi:type="dcterms:W3CDTF">2025-03-29T07:29:16Z</dcterms:modified>
</cp:coreProperties>
</file>